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695" r:id="rId2"/>
    <p:sldId id="1789" r:id="rId3"/>
    <p:sldId id="1813" r:id="rId4"/>
    <p:sldId id="1810" r:id="rId5"/>
    <p:sldId id="1690" r:id="rId6"/>
    <p:sldId id="1780" r:id="rId7"/>
    <p:sldId id="1785" r:id="rId8"/>
    <p:sldId id="1788" r:id="rId9"/>
    <p:sldId id="1784" r:id="rId10"/>
    <p:sldId id="1786" r:id="rId11"/>
    <p:sldId id="1787" r:id="rId12"/>
    <p:sldId id="1811" r:id="rId13"/>
    <p:sldId id="1772" r:id="rId14"/>
    <p:sldId id="1699" r:id="rId15"/>
    <p:sldId id="1779" r:id="rId16"/>
    <p:sldId id="1702" r:id="rId17"/>
    <p:sldId id="1708" r:id="rId18"/>
    <p:sldId id="1706" r:id="rId19"/>
    <p:sldId id="1781" r:id="rId20"/>
    <p:sldId id="1711" r:id="rId21"/>
    <p:sldId id="1771" r:id="rId22"/>
    <p:sldId id="1755" r:id="rId23"/>
    <p:sldId id="1714" r:id="rId24"/>
    <p:sldId id="1715" r:id="rId25"/>
    <p:sldId id="1701" r:id="rId26"/>
    <p:sldId id="1769" r:id="rId27"/>
    <p:sldId id="1725" r:id="rId28"/>
    <p:sldId id="1726" r:id="rId29"/>
    <p:sldId id="1727" r:id="rId30"/>
    <p:sldId id="1767" r:id="rId31"/>
    <p:sldId id="1814" r:id="rId32"/>
    <p:sldId id="1809" r:id="rId33"/>
    <p:sldId id="1783" r:id="rId34"/>
    <p:sldId id="1808" r:id="rId35"/>
    <p:sldId id="1800" r:id="rId36"/>
    <p:sldId id="1799" r:id="rId37"/>
    <p:sldId id="1803" r:id="rId38"/>
    <p:sldId id="1801" r:id="rId39"/>
    <p:sldId id="1802" r:id="rId40"/>
    <p:sldId id="1806" r:id="rId41"/>
    <p:sldId id="1807" r:id="rId42"/>
    <p:sldId id="1805" r:id="rId43"/>
    <p:sldId id="1804" r:id="rId44"/>
    <p:sldId id="1782" r:id="rId45"/>
    <p:sldId id="1790" r:id="rId46"/>
    <p:sldId id="1791" r:id="rId47"/>
    <p:sldId id="1792" r:id="rId48"/>
    <p:sldId id="1794" r:id="rId49"/>
    <p:sldId id="1793" r:id="rId50"/>
    <p:sldId id="1796" r:id="rId51"/>
    <p:sldId id="1815" r:id="rId52"/>
    <p:sldId id="1797" r:id="rId53"/>
    <p:sldId id="1795" r:id="rId54"/>
    <p:sldId id="1812" r:id="rId55"/>
    <p:sldId id="1777" r:id="rId56"/>
  </p:sldIdLst>
  <p:sldSz cx="9144000" cy="6858000" type="screen4x3"/>
  <p:notesSz cx="7099300" cy="102235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a" initials="1" lastIdx="61" clrIdx="0"/>
  <p:cmAuthor id="1" name="Ильин МО" initials="ИМ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289"/>
    <a:srgbClr val="0070C0"/>
    <a:srgbClr val="E3E3E3"/>
    <a:srgbClr val="00578E"/>
    <a:srgbClr val="24B574"/>
    <a:srgbClr val="A5ABB0"/>
    <a:srgbClr val="A5AAAE"/>
    <a:srgbClr val="005991"/>
    <a:srgbClr val="CAD1D8"/>
    <a:srgbClr val="005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0" autoAdjust="0"/>
    <p:restoredTop sz="94579" autoAdjust="0"/>
  </p:normalViewPr>
  <p:slideViewPr>
    <p:cSldViewPr>
      <p:cViewPr varScale="1">
        <p:scale>
          <a:sx n="193" d="100"/>
          <a:sy n="193" d="100"/>
        </p:scale>
        <p:origin x="68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16859-6E08-4CB1-A5F1-77255F3967AE}" type="doc">
      <dgm:prSet loTypeId="urn:microsoft.com/office/officeart/2005/8/layout/cycle2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65B895B-46F3-475D-BFC0-2113DA440F47}">
      <dgm:prSet phldrT="[Текст]" custT="1"/>
      <dgm:spPr/>
      <dgm:t>
        <a:bodyPr/>
        <a:lstStyle/>
        <a:p>
          <a:r>
            <a:rPr kumimoji="0" lang="ru-RU" sz="2000" kern="1200" dirty="0">
              <a:latin typeface="+mn-lt"/>
              <a:ea typeface="+mj-ea"/>
              <a:cs typeface="+mj-cs"/>
            </a:rPr>
            <a:t>12 из 13 СРО оценщиков</a:t>
          </a:r>
        </a:p>
      </dgm:t>
    </dgm:pt>
    <dgm:pt modelId="{F7DFB119-FD95-40EB-BBBF-EC3979EE9205}" type="parTrans" cxnId="{52D6C49D-ABB0-48FB-8188-FF8FF8FC50D9}">
      <dgm:prSet/>
      <dgm:spPr/>
      <dgm:t>
        <a:bodyPr/>
        <a:lstStyle/>
        <a:p>
          <a:endParaRPr lang="ru-RU"/>
        </a:p>
      </dgm:t>
    </dgm:pt>
    <dgm:pt modelId="{85775AE9-52E7-4D70-B15F-C67930BCBF06}" type="sibTrans" cxnId="{52D6C49D-ABB0-48FB-8188-FF8FF8FC50D9}">
      <dgm:prSet/>
      <dgm:spPr/>
      <dgm:t>
        <a:bodyPr/>
        <a:lstStyle/>
        <a:p>
          <a:endParaRPr lang="ru-RU"/>
        </a:p>
      </dgm:t>
    </dgm:pt>
    <dgm:pt modelId="{0268476A-3535-4BD7-97FF-26AB4101CAB7}">
      <dgm:prSet phldrT="[Текст]" custT="1"/>
      <dgm:spPr/>
      <dgm:t>
        <a:bodyPr/>
        <a:lstStyle/>
        <a:p>
          <a:r>
            <a:rPr lang="ru-RU" sz="2000" kern="1200" dirty="0">
              <a:uFillTx/>
            </a:rPr>
            <a:t>≈1</a:t>
          </a:r>
          <a:r>
            <a:rPr kumimoji="0" lang="ru-RU" sz="2000" kern="1200" dirty="0">
              <a:latin typeface="+mn-lt"/>
              <a:ea typeface="+mj-ea"/>
              <a:cs typeface="+mj-cs"/>
            </a:rPr>
            <a:t>2 000 оценщиков всей РФ</a:t>
          </a:r>
        </a:p>
      </dgm:t>
    </dgm:pt>
    <dgm:pt modelId="{CDE4A94F-56F8-4354-A6E9-2C1198D6866C}" type="parTrans" cxnId="{6631858A-EA79-4DE7-A6F3-3720DC24EC72}">
      <dgm:prSet/>
      <dgm:spPr/>
      <dgm:t>
        <a:bodyPr/>
        <a:lstStyle/>
        <a:p>
          <a:endParaRPr lang="ru-RU"/>
        </a:p>
      </dgm:t>
    </dgm:pt>
    <dgm:pt modelId="{2B6F800E-4410-4650-8C04-40D99EAFE070}" type="sibTrans" cxnId="{6631858A-EA79-4DE7-A6F3-3720DC24EC72}">
      <dgm:prSet/>
      <dgm:spPr/>
      <dgm:t>
        <a:bodyPr/>
        <a:lstStyle/>
        <a:p>
          <a:endParaRPr lang="ru-RU"/>
        </a:p>
      </dgm:t>
    </dgm:pt>
    <dgm:pt modelId="{553D2A3C-96FA-4108-B37B-24E0DF9DF381}">
      <dgm:prSet phldrT="[Текст]" custT="1"/>
      <dgm:spPr/>
      <dgm:t>
        <a:bodyPr/>
        <a:lstStyle/>
        <a:p>
          <a:r>
            <a:rPr lang="ru-RU" sz="2000" kern="1200" dirty="0">
              <a:uFillTx/>
            </a:rPr>
            <a:t>≈</a:t>
          </a:r>
          <a:r>
            <a:rPr kumimoji="0" lang="ru-RU" sz="2000" kern="1200" dirty="0">
              <a:latin typeface="+mn-lt"/>
              <a:ea typeface="+mj-ea"/>
              <a:cs typeface="+mj-cs"/>
            </a:rPr>
            <a:t>97% </a:t>
          </a:r>
          <a:br>
            <a:rPr kumimoji="0" lang="ru-RU" sz="2000" kern="1200" dirty="0">
              <a:latin typeface="+mn-lt"/>
              <a:ea typeface="+mj-ea"/>
              <a:cs typeface="+mj-cs"/>
            </a:rPr>
          </a:br>
          <a:r>
            <a:rPr lang="ru-RU" sz="2000" kern="1200" dirty="0"/>
            <a:t>от общего числа оценщиков</a:t>
          </a:r>
          <a:endParaRPr kumimoji="0" lang="ru-RU" sz="2000" kern="1200" dirty="0">
            <a:latin typeface="+mn-lt"/>
            <a:ea typeface="+mj-ea"/>
            <a:cs typeface="+mj-cs"/>
          </a:endParaRPr>
        </a:p>
      </dgm:t>
    </dgm:pt>
    <dgm:pt modelId="{DF16CC1D-F390-4C86-AB4A-FDC253FD239F}" type="parTrans" cxnId="{CE2E25BD-A6A2-4061-AB4C-B7664059D1F0}">
      <dgm:prSet/>
      <dgm:spPr/>
      <dgm:t>
        <a:bodyPr/>
        <a:lstStyle/>
        <a:p>
          <a:endParaRPr lang="ru-RU"/>
        </a:p>
      </dgm:t>
    </dgm:pt>
    <dgm:pt modelId="{823A5762-0202-4964-AABE-FB7A7C87DEB1}" type="sibTrans" cxnId="{CE2E25BD-A6A2-4061-AB4C-B7664059D1F0}">
      <dgm:prSet/>
      <dgm:spPr/>
      <dgm:t>
        <a:bodyPr/>
        <a:lstStyle/>
        <a:p>
          <a:endParaRPr lang="ru-RU"/>
        </a:p>
      </dgm:t>
    </dgm:pt>
    <dgm:pt modelId="{D588CC49-D255-485F-AD8C-137C9CB622CA}" type="pres">
      <dgm:prSet presAssocID="{4E816859-6E08-4CB1-A5F1-77255F3967AE}" presName="cycle" presStyleCnt="0">
        <dgm:presLayoutVars>
          <dgm:dir/>
          <dgm:resizeHandles val="exact"/>
        </dgm:presLayoutVars>
      </dgm:prSet>
      <dgm:spPr/>
    </dgm:pt>
    <dgm:pt modelId="{3BAE2079-F615-4F98-AF51-404C3F014677}" type="pres">
      <dgm:prSet presAssocID="{F65B895B-46F3-475D-BFC0-2113DA440F47}" presName="node" presStyleLbl="node1" presStyleIdx="0" presStyleCnt="3">
        <dgm:presLayoutVars>
          <dgm:bulletEnabled val="1"/>
        </dgm:presLayoutVars>
      </dgm:prSet>
      <dgm:spPr/>
    </dgm:pt>
    <dgm:pt modelId="{412C96D9-FE63-44B8-B045-C240C27661D5}" type="pres">
      <dgm:prSet presAssocID="{85775AE9-52E7-4D70-B15F-C67930BCBF06}" presName="sibTrans" presStyleLbl="sibTrans2D1" presStyleIdx="0" presStyleCnt="3"/>
      <dgm:spPr/>
    </dgm:pt>
    <dgm:pt modelId="{7D0E7D20-D887-46DA-A4F0-0D8621105FAA}" type="pres">
      <dgm:prSet presAssocID="{85775AE9-52E7-4D70-B15F-C67930BCBF06}" presName="connectorText" presStyleLbl="sibTrans2D1" presStyleIdx="0" presStyleCnt="3"/>
      <dgm:spPr/>
    </dgm:pt>
    <dgm:pt modelId="{645398C1-66D0-479C-B789-D65922719771}" type="pres">
      <dgm:prSet presAssocID="{0268476A-3535-4BD7-97FF-26AB4101CAB7}" presName="node" presStyleLbl="node1" presStyleIdx="1" presStyleCnt="3">
        <dgm:presLayoutVars>
          <dgm:bulletEnabled val="1"/>
        </dgm:presLayoutVars>
      </dgm:prSet>
      <dgm:spPr/>
    </dgm:pt>
    <dgm:pt modelId="{D1ABBAA1-F573-496B-9187-F194A888B3EB}" type="pres">
      <dgm:prSet presAssocID="{2B6F800E-4410-4650-8C04-40D99EAFE070}" presName="sibTrans" presStyleLbl="sibTrans2D1" presStyleIdx="1" presStyleCnt="3"/>
      <dgm:spPr/>
    </dgm:pt>
    <dgm:pt modelId="{BBF98F83-E92B-48E9-AB69-E429308FB21A}" type="pres">
      <dgm:prSet presAssocID="{2B6F800E-4410-4650-8C04-40D99EAFE070}" presName="connectorText" presStyleLbl="sibTrans2D1" presStyleIdx="1" presStyleCnt="3"/>
      <dgm:spPr/>
    </dgm:pt>
    <dgm:pt modelId="{6F08C608-6184-43AD-83AD-54E00E86464C}" type="pres">
      <dgm:prSet presAssocID="{553D2A3C-96FA-4108-B37B-24E0DF9DF381}" presName="node" presStyleLbl="node1" presStyleIdx="2" presStyleCnt="3" custRadScaleRad="100120" custRadScaleInc="2856">
        <dgm:presLayoutVars>
          <dgm:bulletEnabled val="1"/>
        </dgm:presLayoutVars>
      </dgm:prSet>
      <dgm:spPr/>
    </dgm:pt>
    <dgm:pt modelId="{4B387536-1D6F-4017-AE5A-93C30F1CDAFD}" type="pres">
      <dgm:prSet presAssocID="{823A5762-0202-4964-AABE-FB7A7C87DEB1}" presName="sibTrans" presStyleLbl="sibTrans2D1" presStyleIdx="2" presStyleCnt="3"/>
      <dgm:spPr/>
    </dgm:pt>
    <dgm:pt modelId="{1C463FFF-B31F-4D8C-83E4-8B66F4F26831}" type="pres">
      <dgm:prSet presAssocID="{823A5762-0202-4964-AABE-FB7A7C87DEB1}" presName="connectorText" presStyleLbl="sibTrans2D1" presStyleIdx="2" presStyleCnt="3"/>
      <dgm:spPr/>
    </dgm:pt>
  </dgm:ptLst>
  <dgm:cxnLst>
    <dgm:cxn modelId="{5B807C22-8D12-4CA7-A6B5-7A5244C8E9B1}" type="presOf" srcId="{4E816859-6E08-4CB1-A5F1-77255F3967AE}" destId="{D588CC49-D255-485F-AD8C-137C9CB622CA}" srcOrd="0" destOrd="0" presId="urn:microsoft.com/office/officeart/2005/8/layout/cycle2"/>
    <dgm:cxn modelId="{1493EC26-7709-4AE2-BAAF-25508A9455F0}" type="presOf" srcId="{85775AE9-52E7-4D70-B15F-C67930BCBF06}" destId="{412C96D9-FE63-44B8-B045-C240C27661D5}" srcOrd="0" destOrd="0" presId="urn:microsoft.com/office/officeart/2005/8/layout/cycle2"/>
    <dgm:cxn modelId="{260BCC45-87A3-4914-9EE5-56A210CE9417}" type="presOf" srcId="{823A5762-0202-4964-AABE-FB7A7C87DEB1}" destId="{1C463FFF-B31F-4D8C-83E4-8B66F4F26831}" srcOrd="1" destOrd="0" presId="urn:microsoft.com/office/officeart/2005/8/layout/cycle2"/>
    <dgm:cxn modelId="{9F61A247-CFCA-43B6-B168-E032BC1E5697}" type="presOf" srcId="{F65B895B-46F3-475D-BFC0-2113DA440F47}" destId="{3BAE2079-F615-4F98-AF51-404C3F014677}" srcOrd="0" destOrd="0" presId="urn:microsoft.com/office/officeart/2005/8/layout/cycle2"/>
    <dgm:cxn modelId="{C383484D-1AAC-416B-BA84-3ECD5AE5DF3C}" type="presOf" srcId="{2B6F800E-4410-4650-8C04-40D99EAFE070}" destId="{BBF98F83-E92B-48E9-AB69-E429308FB21A}" srcOrd="1" destOrd="0" presId="urn:microsoft.com/office/officeart/2005/8/layout/cycle2"/>
    <dgm:cxn modelId="{C85EC876-992C-4740-B219-6B29BA708D58}" type="presOf" srcId="{553D2A3C-96FA-4108-B37B-24E0DF9DF381}" destId="{6F08C608-6184-43AD-83AD-54E00E86464C}" srcOrd="0" destOrd="0" presId="urn:microsoft.com/office/officeart/2005/8/layout/cycle2"/>
    <dgm:cxn modelId="{6631858A-EA79-4DE7-A6F3-3720DC24EC72}" srcId="{4E816859-6E08-4CB1-A5F1-77255F3967AE}" destId="{0268476A-3535-4BD7-97FF-26AB4101CAB7}" srcOrd="1" destOrd="0" parTransId="{CDE4A94F-56F8-4354-A6E9-2C1198D6866C}" sibTransId="{2B6F800E-4410-4650-8C04-40D99EAFE070}"/>
    <dgm:cxn modelId="{E05EC78B-2AC9-4FAC-8C15-BC44582FFE66}" type="presOf" srcId="{0268476A-3535-4BD7-97FF-26AB4101CAB7}" destId="{645398C1-66D0-479C-B789-D65922719771}" srcOrd="0" destOrd="0" presId="urn:microsoft.com/office/officeart/2005/8/layout/cycle2"/>
    <dgm:cxn modelId="{52D6C49D-ABB0-48FB-8188-FF8FF8FC50D9}" srcId="{4E816859-6E08-4CB1-A5F1-77255F3967AE}" destId="{F65B895B-46F3-475D-BFC0-2113DA440F47}" srcOrd="0" destOrd="0" parTransId="{F7DFB119-FD95-40EB-BBBF-EC3979EE9205}" sibTransId="{85775AE9-52E7-4D70-B15F-C67930BCBF06}"/>
    <dgm:cxn modelId="{214D3B9F-4EE7-487E-B1D5-7A81FB951687}" type="presOf" srcId="{2B6F800E-4410-4650-8C04-40D99EAFE070}" destId="{D1ABBAA1-F573-496B-9187-F194A888B3EB}" srcOrd="0" destOrd="0" presId="urn:microsoft.com/office/officeart/2005/8/layout/cycle2"/>
    <dgm:cxn modelId="{CE2E25BD-A6A2-4061-AB4C-B7664059D1F0}" srcId="{4E816859-6E08-4CB1-A5F1-77255F3967AE}" destId="{553D2A3C-96FA-4108-B37B-24E0DF9DF381}" srcOrd="2" destOrd="0" parTransId="{DF16CC1D-F390-4C86-AB4A-FDC253FD239F}" sibTransId="{823A5762-0202-4964-AABE-FB7A7C87DEB1}"/>
    <dgm:cxn modelId="{670A4ECD-D28C-4AA6-A685-84DD9A6B2C28}" type="presOf" srcId="{85775AE9-52E7-4D70-B15F-C67930BCBF06}" destId="{7D0E7D20-D887-46DA-A4F0-0D8621105FAA}" srcOrd="1" destOrd="0" presId="urn:microsoft.com/office/officeart/2005/8/layout/cycle2"/>
    <dgm:cxn modelId="{F8CB97D2-4BA7-4E76-881F-39648B338A7F}" type="presOf" srcId="{823A5762-0202-4964-AABE-FB7A7C87DEB1}" destId="{4B387536-1D6F-4017-AE5A-93C30F1CDAFD}" srcOrd="0" destOrd="0" presId="urn:microsoft.com/office/officeart/2005/8/layout/cycle2"/>
    <dgm:cxn modelId="{3C0124DB-525D-4D88-8114-2E08E4E5B96C}" type="presParOf" srcId="{D588CC49-D255-485F-AD8C-137C9CB622CA}" destId="{3BAE2079-F615-4F98-AF51-404C3F014677}" srcOrd="0" destOrd="0" presId="urn:microsoft.com/office/officeart/2005/8/layout/cycle2"/>
    <dgm:cxn modelId="{AB6147FA-211A-4E04-A693-F7CD15BAD04F}" type="presParOf" srcId="{D588CC49-D255-485F-AD8C-137C9CB622CA}" destId="{412C96D9-FE63-44B8-B045-C240C27661D5}" srcOrd="1" destOrd="0" presId="urn:microsoft.com/office/officeart/2005/8/layout/cycle2"/>
    <dgm:cxn modelId="{9235EDFC-E610-4151-8F7C-5246560B1AAC}" type="presParOf" srcId="{412C96D9-FE63-44B8-B045-C240C27661D5}" destId="{7D0E7D20-D887-46DA-A4F0-0D8621105FAA}" srcOrd="0" destOrd="0" presId="urn:microsoft.com/office/officeart/2005/8/layout/cycle2"/>
    <dgm:cxn modelId="{6F6F4EA3-094A-4336-9F2D-6DD32D3C09D1}" type="presParOf" srcId="{D588CC49-D255-485F-AD8C-137C9CB622CA}" destId="{645398C1-66D0-479C-B789-D65922719771}" srcOrd="2" destOrd="0" presId="urn:microsoft.com/office/officeart/2005/8/layout/cycle2"/>
    <dgm:cxn modelId="{09317C3A-1BFF-4417-A7DA-596815D3EA34}" type="presParOf" srcId="{D588CC49-D255-485F-AD8C-137C9CB622CA}" destId="{D1ABBAA1-F573-496B-9187-F194A888B3EB}" srcOrd="3" destOrd="0" presId="urn:microsoft.com/office/officeart/2005/8/layout/cycle2"/>
    <dgm:cxn modelId="{59DAB297-3E77-40E2-B0DA-EA5492882E41}" type="presParOf" srcId="{D1ABBAA1-F573-496B-9187-F194A888B3EB}" destId="{BBF98F83-E92B-48E9-AB69-E429308FB21A}" srcOrd="0" destOrd="0" presId="urn:microsoft.com/office/officeart/2005/8/layout/cycle2"/>
    <dgm:cxn modelId="{EE688810-A06A-408B-B158-24ADEEC2D4FE}" type="presParOf" srcId="{D588CC49-D255-485F-AD8C-137C9CB622CA}" destId="{6F08C608-6184-43AD-83AD-54E00E86464C}" srcOrd="4" destOrd="0" presId="urn:microsoft.com/office/officeart/2005/8/layout/cycle2"/>
    <dgm:cxn modelId="{EF3CEC2D-75A8-4108-B200-4A8E81F05DED}" type="presParOf" srcId="{D588CC49-D255-485F-AD8C-137C9CB622CA}" destId="{4B387536-1D6F-4017-AE5A-93C30F1CDAFD}" srcOrd="5" destOrd="0" presId="urn:microsoft.com/office/officeart/2005/8/layout/cycle2"/>
    <dgm:cxn modelId="{8E968D01-53B0-43D8-BE0F-224EDCA0FDEE}" type="presParOf" srcId="{4B387536-1D6F-4017-AE5A-93C30F1CDAFD}" destId="{1C463FFF-B31F-4D8C-83E4-8B66F4F2683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C01775-907C-4D70-9A35-4D8B8D801C2C}" type="doc">
      <dgm:prSet loTypeId="urn:microsoft.com/office/officeart/2005/8/layout/chevron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E758586-6CC3-4955-8C83-0C604F8C461B}">
      <dgm:prSet phldrT="[Текст]"/>
      <dgm:spPr/>
      <dgm:t>
        <a:bodyPr/>
        <a:lstStyle/>
        <a:p>
          <a:r>
            <a:rPr lang="ru-RU" b="1" dirty="0"/>
            <a:t>4 750 000</a:t>
          </a:r>
        </a:p>
      </dgm:t>
    </dgm:pt>
    <dgm:pt modelId="{35C647A5-CAE5-48D7-AD6B-357707510381}" type="parTrans" cxnId="{A33A6464-FCAD-473E-A742-40FD1493DCEB}">
      <dgm:prSet/>
      <dgm:spPr/>
      <dgm:t>
        <a:bodyPr/>
        <a:lstStyle/>
        <a:p>
          <a:endParaRPr lang="ru-RU"/>
        </a:p>
      </dgm:t>
    </dgm:pt>
    <dgm:pt modelId="{B778E02A-B105-4252-85EF-52859B2EA704}" type="sibTrans" cxnId="{A33A6464-FCAD-473E-A742-40FD1493DCEB}">
      <dgm:prSet/>
      <dgm:spPr/>
      <dgm:t>
        <a:bodyPr/>
        <a:lstStyle/>
        <a:p>
          <a:endParaRPr lang="ru-RU"/>
        </a:p>
      </dgm:t>
    </dgm:pt>
    <dgm:pt modelId="{DDC6413C-4569-40FF-B09B-515CCA7E58C5}">
      <dgm:prSet phldrT="[Текст]"/>
      <dgm:spPr/>
      <dgm:t>
        <a:bodyPr/>
        <a:lstStyle/>
        <a:p>
          <a:r>
            <a:rPr lang="ru-RU" dirty="0"/>
            <a:t>отчетов об оценке выпущено оценщиками, членами СРО, входящими в Союз</a:t>
          </a:r>
        </a:p>
      </dgm:t>
    </dgm:pt>
    <dgm:pt modelId="{67262756-DA59-43A1-AE3B-18F1E1010B91}" type="parTrans" cxnId="{53AC7C48-215C-4BE0-A712-2C9EA661A570}">
      <dgm:prSet/>
      <dgm:spPr/>
      <dgm:t>
        <a:bodyPr/>
        <a:lstStyle/>
        <a:p>
          <a:endParaRPr lang="ru-RU"/>
        </a:p>
      </dgm:t>
    </dgm:pt>
    <dgm:pt modelId="{E7829EFB-5C0E-47F8-B04F-AEDE70219C10}" type="sibTrans" cxnId="{53AC7C48-215C-4BE0-A712-2C9EA661A570}">
      <dgm:prSet/>
      <dgm:spPr/>
      <dgm:t>
        <a:bodyPr/>
        <a:lstStyle/>
        <a:p>
          <a:endParaRPr lang="ru-RU"/>
        </a:p>
      </dgm:t>
    </dgm:pt>
    <dgm:pt modelId="{A5C946BE-4854-44B8-B345-F65849058DB0}">
      <dgm:prSet phldrT="[Текст]"/>
      <dgm:spPr/>
      <dgm:t>
        <a:bodyPr/>
        <a:lstStyle/>
        <a:p>
          <a:r>
            <a:rPr lang="ru-RU" b="1" dirty="0"/>
            <a:t>53 940</a:t>
          </a:r>
        </a:p>
      </dgm:t>
    </dgm:pt>
    <dgm:pt modelId="{AEE4D17A-C8C4-43F6-9551-6ADF44CBC125}" type="parTrans" cxnId="{78E75C4B-3338-40A1-A052-CFDB14087397}">
      <dgm:prSet/>
      <dgm:spPr/>
      <dgm:t>
        <a:bodyPr/>
        <a:lstStyle/>
        <a:p>
          <a:endParaRPr lang="ru-RU"/>
        </a:p>
      </dgm:t>
    </dgm:pt>
    <dgm:pt modelId="{97A36A3A-BFE8-4682-A934-7934B279D4B9}" type="sibTrans" cxnId="{78E75C4B-3338-40A1-A052-CFDB14087397}">
      <dgm:prSet/>
      <dgm:spPr/>
      <dgm:t>
        <a:bodyPr/>
        <a:lstStyle/>
        <a:p>
          <a:endParaRPr lang="ru-RU"/>
        </a:p>
      </dgm:t>
    </dgm:pt>
    <dgm:pt modelId="{89265378-2160-460E-BC23-D2BB15D851F0}">
      <dgm:prSet phldrT="[Текст]"/>
      <dgm:spPr/>
      <dgm:t>
        <a:bodyPr/>
        <a:lstStyle/>
        <a:p>
          <a:r>
            <a:rPr lang="ru-RU" dirty="0"/>
            <a:t>экспертных заключений на отчеты об оценке выпущено СРО, членами Союза, в том числе  </a:t>
          </a:r>
          <a:br>
            <a:rPr lang="ru-RU" dirty="0"/>
          </a:br>
          <a:r>
            <a:rPr lang="ru-RU" b="1" u="sng" dirty="0"/>
            <a:t>53010</a:t>
          </a:r>
          <a:r>
            <a:rPr lang="ru-RU" dirty="0"/>
            <a:t> положительных экспертных заключений</a:t>
          </a:r>
          <a:br>
            <a:rPr lang="ru-RU" dirty="0"/>
          </a:br>
          <a:r>
            <a:rPr lang="ru-RU" b="1" u="sng" dirty="0"/>
            <a:t>930</a:t>
          </a:r>
          <a:r>
            <a:rPr lang="ru-RU" dirty="0"/>
            <a:t> отрицательных экспертных заключений</a:t>
          </a:r>
        </a:p>
      </dgm:t>
    </dgm:pt>
    <dgm:pt modelId="{6CF7D11D-91E7-443E-993A-816A874BFC4F}" type="parTrans" cxnId="{2FAE323A-F594-4084-8886-F1C10ED99571}">
      <dgm:prSet/>
      <dgm:spPr/>
      <dgm:t>
        <a:bodyPr/>
        <a:lstStyle/>
        <a:p>
          <a:endParaRPr lang="ru-RU"/>
        </a:p>
      </dgm:t>
    </dgm:pt>
    <dgm:pt modelId="{1E63F147-E77E-4D72-A652-650B7D5760CC}" type="sibTrans" cxnId="{2FAE323A-F594-4084-8886-F1C10ED99571}">
      <dgm:prSet/>
      <dgm:spPr/>
      <dgm:t>
        <a:bodyPr/>
        <a:lstStyle/>
        <a:p>
          <a:endParaRPr lang="ru-RU"/>
        </a:p>
      </dgm:t>
    </dgm:pt>
    <dgm:pt modelId="{DE14B136-8574-4C83-9923-94304E89C909}" type="pres">
      <dgm:prSet presAssocID="{7CC01775-907C-4D70-9A35-4D8B8D801C2C}" presName="linearFlow" presStyleCnt="0">
        <dgm:presLayoutVars>
          <dgm:dir/>
          <dgm:animLvl val="lvl"/>
          <dgm:resizeHandles val="exact"/>
        </dgm:presLayoutVars>
      </dgm:prSet>
      <dgm:spPr/>
    </dgm:pt>
    <dgm:pt modelId="{B7D12A79-21EF-4B8A-80DD-93D2EEF43096}" type="pres">
      <dgm:prSet presAssocID="{DE758586-6CC3-4955-8C83-0C604F8C461B}" presName="composite" presStyleCnt="0"/>
      <dgm:spPr/>
    </dgm:pt>
    <dgm:pt modelId="{55CEB5D0-3712-45B3-9328-AFCEE4451B41}" type="pres">
      <dgm:prSet presAssocID="{DE758586-6CC3-4955-8C83-0C604F8C461B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1A18D1C4-5410-420A-B4C2-029ECB210C79}" type="pres">
      <dgm:prSet presAssocID="{DE758586-6CC3-4955-8C83-0C604F8C461B}" presName="descendantText" presStyleLbl="alignAcc1" presStyleIdx="0" presStyleCnt="2">
        <dgm:presLayoutVars>
          <dgm:bulletEnabled val="1"/>
        </dgm:presLayoutVars>
      </dgm:prSet>
      <dgm:spPr/>
    </dgm:pt>
    <dgm:pt modelId="{93500E7C-CB13-4BFB-89B3-20746B4262A0}" type="pres">
      <dgm:prSet presAssocID="{B778E02A-B105-4252-85EF-52859B2EA704}" presName="sp" presStyleCnt="0"/>
      <dgm:spPr/>
    </dgm:pt>
    <dgm:pt modelId="{1B854EFC-1708-4FE3-9D59-F928C58F7083}" type="pres">
      <dgm:prSet presAssocID="{A5C946BE-4854-44B8-B345-F65849058DB0}" presName="composite" presStyleCnt="0"/>
      <dgm:spPr/>
    </dgm:pt>
    <dgm:pt modelId="{F2C5A652-F634-4EA7-B6F2-A3F50690FE0B}" type="pres">
      <dgm:prSet presAssocID="{A5C946BE-4854-44B8-B345-F65849058DB0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BD0B4139-7BC4-4185-94E2-7476FFD9655B}" type="pres">
      <dgm:prSet presAssocID="{A5C946BE-4854-44B8-B345-F65849058DB0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3DBBA804-D993-46B6-94BC-575BC2E616ED}" type="presOf" srcId="{DDC6413C-4569-40FF-B09B-515CCA7E58C5}" destId="{1A18D1C4-5410-420A-B4C2-029ECB210C79}" srcOrd="0" destOrd="0" presId="urn:microsoft.com/office/officeart/2005/8/layout/chevron2"/>
    <dgm:cxn modelId="{61E81015-105C-462B-A056-5512400B9E35}" type="presOf" srcId="{DE758586-6CC3-4955-8C83-0C604F8C461B}" destId="{55CEB5D0-3712-45B3-9328-AFCEE4451B41}" srcOrd="0" destOrd="0" presId="urn:microsoft.com/office/officeart/2005/8/layout/chevron2"/>
    <dgm:cxn modelId="{D76C4E1D-FD91-4A0C-80E6-76CA3E9A433D}" type="presOf" srcId="{7CC01775-907C-4D70-9A35-4D8B8D801C2C}" destId="{DE14B136-8574-4C83-9923-94304E89C909}" srcOrd="0" destOrd="0" presId="urn:microsoft.com/office/officeart/2005/8/layout/chevron2"/>
    <dgm:cxn modelId="{2FAE323A-F594-4084-8886-F1C10ED99571}" srcId="{A5C946BE-4854-44B8-B345-F65849058DB0}" destId="{89265378-2160-460E-BC23-D2BB15D851F0}" srcOrd="0" destOrd="0" parTransId="{6CF7D11D-91E7-443E-993A-816A874BFC4F}" sibTransId="{1E63F147-E77E-4D72-A652-650B7D5760CC}"/>
    <dgm:cxn modelId="{A33A6464-FCAD-473E-A742-40FD1493DCEB}" srcId="{7CC01775-907C-4D70-9A35-4D8B8D801C2C}" destId="{DE758586-6CC3-4955-8C83-0C604F8C461B}" srcOrd="0" destOrd="0" parTransId="{35C647A5-CAE5-48D7-AD6B-357707510381}" sibTransId="{B778E02A-B105-4252-85EF-52859B2EA704}"/>
    <dgm:cxn modelId="{53AC7C48-215C-4BE0-A712-2C9EA661A570}" srcId="{DE758586-6CC3-4955-8C83-0C604F8C461B}" destId="{DDC6413C-4569-40FF-B09B-515CCA7E58C5}" srcOrd="0" destOrd="0" parTransId="{67262756-DA59-43A1-AE3B-18F1E1010B91}" sibTransId="{E7829EFB-5C0E-47F8-B04F-AEDE70219C10}"/>
    <dgm:cxn modelId="{78E75C4B-3338-40A1-A052-CFDB14087397}" srcId="{7CC01775-907C-4D70-9A35-4D8B8D801C2C}" destId="{A5C946BE-4854-44B8-B345-F65849058DB0}" srcOrd="1" destOrd="0" parTransId="{AEE4D17A-C8C4-43F6-9551-6ADF44CBC125}" sibTransId="{97A36A3A-BFE8-4682-A934-7934B279D4B9}"/>
    <dgm:cxn modelId="{8D86A4AF-E84C-4766-9A0C-226018E271AA}" type="presOf" srcId="{89265378-2160-460E-BC23-D2BB15D851F0}" destId="{BD0B4139-7BC4-4185-94E2-7476FFD9655B}" srcOrd="0" destOrd="0" presId="urn:microsoft.com/office/officeart/2005/8/layout/chevron2"/>
    <dgm:cxn modelId="{B72EC5F3-6B5B-4EFC-98B7-1CBF745CC4B4}" type="presOf" srcId="{A5C946BE-4854-44B8-B345-F65849058DB0}" destId="{F2C5A652-F634-4EA7-B6F2-A3F50690FE0B}" srcOrd="0" destOrd="0" presId="urn:microsoft.com/office/officeart/2005/8/layout/chevron2"/>
    <dgm:cxn modelId="{A41FFFA7-9544-40A8-A225-6C28EFC048CC}" type="presParOf" srcId="{DE14B136-8574-4C83-9923-94304E89C909}" destId="{B7D12A79-21EF-4B8A-80DD-93D2EEF43096}" srcOrd="0" destOrd="0" presId="urn:microsoft.com/office/officeart/2005/8/layout/chevron2"/>
    <dgm:cxn modelId="{DD3222D4-F029-4085-8993-088B5BC0D8C7}" type="presParOf" srcId="{B7D12A79-21EF-4B8A-80DD-93D2EEF43096}" destId="{55CEB5D0-3712-45B3-9328-AFCEE4451B41}" srcOrd="0" destOrd="0" presId="urn:microsoft.com/office/officeart/2005/8/layout/chevron2"/>
    <dgm:cxn modelId="{4BB0CBE0-77F3-457D-B28D-96F4A3BD6DB3}" type="presParOf" srcId="{B7D12A79-21EF-4B8A-80DD-93D2EEF43096}" destId="{1A18D1C4-5410-420A-B4C2-029ECB210C79}" srcOrd="1" destOrd="0" presId="urn:microsoft.com/office/officeart/2005/8/layout/chevron2"/>
    <dgm:cxn modelId="{0CE08B65-CF0F-44FC-A82F-C698C2242CD6}" type="presParOf" srcId="{DE14B136-8574-4C83-9923-94304E89C909}" destId="{93500E7C-CB13-4BFB-89B3-20746B4262A0}" srcOrd="1" destOrd="0" presId="urn:microsoft.com/office/officeart/2005/8/layout/chevron2"/>
    <dgm:cxn modelId="{01E7BD0F-60D1-4A2C-9D18-4F54C5B7C574}" type="presParOf" srcId="{DE14B136-8574-4C83-9923-94304E89C909}" destId="{1B854EFC-1708-4FE3-9D59-F928C58F7083}" srcOrd="2" destOrd="0" presId="urn:microsoft.com/office/officeart/2005/8/layout/chevron2"/>
    <dgm:cxn modelId="{062D10FC-E0AD-4150-8464-E94DDC01E76D}" type="presParOf" srcId="{1B854EFC-1708-4FE3-9D59-F928C58F7083}" destId="{F2C5A652-F634-4EA7-B6F2-A3F50690FE0B}" srcOrd="0" destOrd="0" presId="urn:microsoft.com/office/officeart/2005/8/layout/chevron2"/>
    <dgm:cxn modelId="{49161BA0-5379-4F77-8C55-FFA9B95270BE}" type="presParOf" srcId="{1B854EFC-1708-4FE3-9D59-F928C58F7083}" destId="{BD0B4139-7BC4-4185-94E2-7476FFD965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C01775-907C-4D70-9A35-4D8B8D801C2C}" type="doc">
      <dgm:prSet loTypeId="urn:microsoft.com/office/officeart/2005/8/layout/chevron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E758586-6CC3-4955-8C83-0C604F8C461B}">
      <dgm:prSet phldrT="[Текст]"/>
      <dgm:spPr/>
      <dgm:t>
        <a:bodyPr/>
        <a:lstStyle/>
        <a:p>
          <a:r>
            <a:rPr lang="ru-RU" dirty="0"/>
            <a:t>15 302</a:t>
          </a:r>
        </a:p>
      </dgm:t>
    </dgm:pt>
    <dgm:pt modelId="{35C647A5-CAE5-48D7-AD6B-357707510381}" type="parTrans" cxnId="{A33A6464-FCAD-473E-A742-40FD1493DCEB}">
      <dgm:prSet/>
      <dgm:spPr/>
      <dgm:t>
        <a:bodyPr/>
        <a:lstStyle/>
        <a:p>
          <a:endParaRPr lang="ru-RU"/>
        </a:p>
      </dgm:t>
    </dgm:pt>
    <dgm:pt modelId="{B778E02A-B105-4252-85EF-52859B2EA704}" type="sibTrans" cxnId="{A33A6464-FCAD-473E-A742-40FD1493DCEB}">
      <dgm:prSet/>
      <dgm:spPr/>
      <dgm:t>
        <a:bodyPr/>
        <a:lstStyle/>
        <a:p>
          <a:endParaRPr lang="ru-RU"/>
        </a:p>
      </dgm:t>
    </dgm:pt>
    <dgm:pt modelId="{DDC6413C-4569-40FF-B09B-515CCA7E58C5}">
      <dgm:prSet phldrT="[Текст]"/>
      <dgm:spPr/>
      <dgm:t>
        <a:bodyPr/>
        <a:lstStyle/>
        <a:p>
          <a:r>
            <a:rPr lang="ru-RU" dirty="0"/>
            <a:t>плановых проверок  профессиональной деятельности оценщиков проведено СРО, членами Союза</a:t>
          </a:r>
        </a:p>
      </dgm:t>
    </dgm:pt>
    <dgm:pt modelId="{67262756-DA59-43A1-AE3B-18F1E1010B91}" type="parTrans" cxnId="{53AC7C48-215C-4BE0-A712-2C9EA661A570}">
      <dgm:prSet/>
      <dgm:spPr/>
      <dgm:t>
        <a:bodyPr/>
        <a:lstStyle/>
        <a:p>
          <a:endParaRPr lang="ru-RU"/>
        </a:p>
      </dgm:t>
    </dgm:pt>
    <dgm:pt modelId="{E7829EFB-5C0E-47F8-B04F-AEDE70219C10}" type="sibTrans" cxnId="{53AC7C48-215C-4BE0-A712-2C9EA661A570}">
      <dgm:prSet/>
      <dgm:spPr/>
      <dgm:t>
        <a:bodyPr/>
        <a:lstStyle/>
        <a:p>
          <a:endParaRPr lang="ru-RU"/>
        </a:p>
      </dgm:t>
    </dgm:pt>
    <dgm:pt modelId="{854E781D-F01A-41C2-A2CC-2CB3665B9116}">
      <dgm:prSet phldrT="[Текст]"/>
      <dgm:spPr/>
      <dgm:t>
        <a:bodyPr/>
        <a:lstStyle/>
        <a:p>
          <a:r>
            <a:rPr lang="ru-RU" dirty="0"/>
            <a:t>дисциплинарных взысканий, принятых СРО, членами Союза, связанных с некачественным исполнением отчетов (по плановым и внеплановым проверкам), членами Союза</a:t>
          </a:r>
        </a:p>
      </dgm:t>
    </dgm:pt>
    <dgm:pt modelId="{FB59A7BC-50E4-4938-A154-0F44AB790B83}" type="parTrans" cxnId="{814B1265-9D2D-43F5-A2B7-512761654EEC}">
      <dgm:prSet/>
      <dgm:spPr/>
      <dgm:t>
        <a:bodyPr/>
        <a:lstStyle/>
        <a:p>
          <a:endParaRPr lang="ru-RU"/>
        </a:p>
      </dgm:t>
    </dgm:pt>
    <dgm:pt modelId="{6B02B658-033A-4C40-97F0-A1F7BC0DD4A8}" type="sibTrans" cxnId="{814B1265-9D2D-43F5-A2B7-512761654EEC}">
      <dgm:prSet/>
      <dgm:spPr/>
      <dgm:t>
        <a:bodyPr/>
        <a:lstStyle/>
        <a:p>
          <a:endParaRPr lang="ru-RU"/>
        </a:p>
      </dgm:t>
    </dgm:pt>
    <dgm:pt modelId="{99752354-2545-416A-AEEF-D74D0E97A375}">
      <dgm:prSet phldrT="[Текст]"/>
      <dgm:spPr/>
      <dgm:t>
        <a:bodyPr/>
        <a:lstStyle/>
        <a:p>
          <a:r>
            <a:rPr lang="ru-RU" dirty="0"/>
            <a:t>812</a:t>
          </a:r>
        </a:p>
      </dgm:t>
    </dgm:pt>
    <dgm:pt modelId="{8982281F-8D66-4462-96AD-B0688DD325E5}" type="parTrans" cxnId="{967DED64-227A-4C63-871C-2C871E6C4ED5}">
      <dgm:prSet/>
      <dgm:spPr/>
      <dgm:t>
        <a:bodyPr/>
        <a:lstStyle/>
        <a:p>
          <a:endParaRPr lang="ru-RU"/>
        </a:p>
      </dgm:t>
    </dgm:pt>
    <dgm:pt modelId="{CAEF2559-9E13-4BD3-8DE3-D8B0463FECB0}" type="sibTrans" cxnId="{967DED64-227A-4C63-871C-2C871E6C4ED5}">
      <dgm:prSet/>
      <dgm:spPr/>
      <dgm:t>
        <a:bodyPr/>
        <a:lstStyle/>
        <a:p>
          <a:endParaRPr lang="ru-RU"/>
        </a:p>
      </dgm:t>
    </dgm:pt>
    <dgm:pt modelId="{DD0E8A9E-9C56-4510-8232-644DDD02FE2F}">
      <dgm:prSet phldrT="[Текст]"/>
      <dgm:spPr/>
      <dgm:t>
        <a:bodyPr/>
        <a:lstStyle/>
        <a:p>
          <a:r>
            <a:rPr lang="ru-RU" dirty="0"/>
            <a:t>внеплановых проверок профессиональной деятельности оценщиков проведено СРО, членами Союза</a:t>
          </a:r>
        </a:p>
      </dgm:t>
    </dgm:pt>
    <dgm:pt modelId="{CFF93637-BBB0-4E57-B39E-D481BD0CE8F0}" type="parTrans" cxnId="{4694AEA9-2299-48E0-A7EB-4B008F31CA68}">
      <dgm:prSet/>
      <dgm:spPr/>
      <dgm:t>
        <a:bodyPr/>
        <a:lstStyle/>
        <a:p>
          <a:endParaRPr lang="ru-RU"/>
        </a:p>
      </dgm:t>
    </dgm:pt>
    <dgm:pt modelId="{394E2C61-DC9D-441F-8D9A-2148D18EB60E}" type="sibTrans" cxnId="{4694AEA9-2299-48E0-A7EB-4B008F31CA68}">
      <dgm:prSet/>
      <dgm:spPr/>
      <dgm:t>
        <a:bodyPr/>
        <a:lstStyle/>
        <a:p>
          <a:endParaRPr lang="ru-RU"/>
        </a:p>
      </dgm:t>
    </dgm:pt>
    <dgm:pt modelId="{7F7A33E6-D45B-48BD-BC74-594A2C538AA8}">
      <dgm:prSet phldrT="[Текст]"/>
      <dgm:spPr/>
      <dgm:t>
        <a:bodyPr/>
        <a:lstStyle/>
        <a:p>
          <a:r>
            <a:rPr lang="ru-RU"/>
            <a:t>1 958</a:t>
          </a:r>
          <a:endParaRPr lang="ru-RU" dirty="0"/>
        </a:p>
      </dgm:t>
    </dgm:pt>
    <dgm:pt modelId="{3C2CF241-99B8-4E7F-B8F9-96C8CA57D35C}" type="parTrans" cxnId="{E5000BDD-465A-4180-91B3-9BC2F07C4E6C}">
      <dgm:prSet/>
      <dgm:spPr/>
      <dgm:t>
        <a:bodyPr/>
        <a:lstStyle/>
        <a:p>
          <a:endParaRPr lang="ru-RU"/>
        </a:p>
      </dgm:t>
    </dgm:pt>
    <dgm:pt modelId="{236713EB-9679-49F9-8C2A-E732109932F8}" type="sibTrans" cxnId="{E5000BDD-465A-4180-91B3-9BC2F07C4E6C}">
      <dgm:prSet/>
      <dgm:spPr/>
      <dgm:t>
        <a:bodyPr/>
        <a:lstStyle/>
        <a:p>
          <a:endParaRPr lang="ru-RU"/>
        </a:p>
      </dgm:t>
    </dgm:pt>
    <dgm:pt modelId="{DE14B136-8574-4C83-9923-94304E89C909}" type="pres">
      <dgm:prSet presAssocID="{7CC01775-907C-4D70-9A35-4D8B8D801C2C}" presName="linearFlow" presStyleCnt="0">
        <dgm:presLayoutVars>
          <dgm:dir/>
          <dgm:animLvl val="lvl"/>
          <dgm:resizeHandles val="exact"/>
        </dgm:presLayoutVars>
      </dgm:prSet>
      <dgm:spPr/>
    </dgm:pt>
    <dgm:pt modelId="{B7D12A79-21EF-4B8A-80DD-93D2EEF43096}" type="pres">
      <dgm:prSet presAssocID="{DE758586-6CC3-4955-8C83-0C604F8C461B}" presName="composite" presStyleCnt="0"/>
      <dgm:spPr/>
    </dgm:pt>
    <dgm:pt modelId="{55CEB5D0-3712-45B3-9328-AFCEE4451B41}" type="pres">
      <dgm:prSet presAssocID="{DE758586-6CC3-4955-8C83-0C604F8C461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A18D1C4-5410-420A-B4C2-029ECB210C79}" type="pres">
      <dgm:prSet presAssocID="{DE758586-6CC3-4955-8C83-0C604F8C461B}" presName="descendantText" presStyleLbl="alignAcc1" presStyleIdx="0" presStyleCnt="3" custLinFactNeighborX="-129" custLinFactNeighborY="-5207">
        <dgm:presLayoutVars>
          <dgm:bulletEnabled val="1"/>
        </dgm:presLayoutVars>
      </dgm:prSet>
      <dgm:spPr/>
    </dgm:pt>
    <dgm:pt modelId="{93500E7C-CB13-4BFB-89B3-20746B4262A0}" type="pres">
      <dgm:prSet presAssocID="{B778E02A-B105-4252-85EF-52859B2EA704}" presName="sp" presStyleCnt="0"/>
      <dgm:spPr/>
    </dgm:pt>
    <dgm:pt modelId="{8F2E6FFA-DE38-4C93-966F-EBE6435F6DC0}" type="pres">
      <dgm:prSet presAssocID="{7F7A33E6-D45B-48BD-BC74-594A2C538AA8}" presName="composite" presStyleCnt="0"/>
      <dgm:spPr/>
    </dgm:pt>
    <dgm:pt modelId="{EC807323-A955-4135-8CEC-D75A347C49AE}" type="pres">
      <dgm:prSet presAssocID="{7F7A33E6-D45B-48BD-BC74-594A2C538AA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F3F5D70-16D1-4D47-8874-074B401F629E}" type="pres">
      <dgm:prSet presAssocID="{7F7A33E6-D45B-48BD-BC74-594A2C538AA8}" presName="descendantText" presStyleLbl="alignAcc1" presStyleIdx="1" presStyleCnt="3">
        <dgm:presLayoutVars>
          <dgm:bulletEnabled val="1"/>
        </dgm:presLayoutVars>
      </dgm:prSet>
      <dgm:spPr/>
    </dgm:pt>
    <dgm:pt modelId="{9BCA7D4A-73C4-48AE-BE68-5633B85BD3EF}" type="pres">
      <dgm:prSet presAssocID="{236713EB-9679-49F9-8C2A-E732109932F8}" presName="sp" presStyleCnt="0"/>
      <dgm:spPr/>
    </dgm:pt>
    <dgm:pt modelId="{7D9585FD-772C-44CF-9B18-3E1FAF9BB444}" type="pres">
      <dgm:prSet presAssocID="{99752354-2545-416A-AEEF-D74D0E97A375}" presName="composite" presStyleCnt="0"/>
      <dgm:spPr/>
    </dgm:pt>
    <dgm:pt modelId="{BCB49FC5-B3FC-43F0-9CFA-D0CD1615C573}" type="pres">
      <dgm:prSet presAssocID="{99752354-2545-416A-AEEF-D74D0E97A37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82C6E74-D458-4CA8-BA4D-AB95724850ED}" type="pres">
      <dgm:prSet presAssocID="{99752354-2545-416A-AEEF-D74D0E97A37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DFA0A09-73AA-461A-AE4F-D82EFD190C28}" type="presOf" srcId="{7CC01775-907C-4D70-9A35-4D8B8D801C2C}" destId="{DE14B136-8574-4C83-9923-94304E89C909}" srcOrd="0" destOrd="0" presId="urn:microsoft.com/office/officeart/2005/8/layout/chevron2"/>
    <dgm:cxn modelId="{AAAC3916-CCFF-4AFF-B864-750846F6278D}" type="presOf" srcId="{854E781D-F01A-41C2-A2CC-2CB3665B9116}" destId="{982C6E74-D458-4CA8-BA4D-AB95724850ED}" srcOrd="0" destOrd="0" presId="urn:microsoft.com/office/officeart/2005/8/layout/chevron2"/>
    <dgm:cxn modelId="{B7AFE71E-0DC9-4C5A-B33E-C3B0319CAF55}" type="presOf" srcId="{DE758586-6CC3-4955-8C83-0C604F8C461B}" destId="{55CEB5D0-3712-45B3-9328-AFCEE4451B41}" srcOrd="0" destOrd="0" presId="urn:microsoft.com/office/officeart/2005/8/layout/chevron2"/>
    <dgm:cxn modelId="{97AD503B-E19E-417F-BBBF-3B125DEDDDAA}" type="presOf" srcId="{DD0E8A9E-9C56-4510-8232-644DDD02FE2F}" destId="{0F3F5D70-16D1-4D47-8874-074B401F629E}" srcOrd="0" destOrd="0" presId="urn:microsoft.com/office/officeart/2005/8/layout/chevron2"/>
    <dgm:cxn modelId="{A33A6464-FCAD-473E-A742-40FD1493DCEB}" srcId="{7CC01775-907C-4D70-9A35-4D8B8D801C2C}" destId="{DE758586-6CC3-4955-8C83-0C604F8C461B}" srcOrd="0" destOrd="0" parTransId="{35C647A5-CAE5-48D7-AD6B-357707510381}" sibTransId="{B778E02A-B105-4252-85EF-52859B2EA704}"/>
    <dgm:cxn modelId="{967DED64-227A-4C63-871C-2C871E6C4ED5}" srcId="{7CC01775-907C-4D70-9A35-4D8B8D801C2C}" destId="{99752354-2545-416A-AEEF-D74D0E97A375}" srcOrd="2" destOrd="0" parTransId="{8982281F-8D66-4462-96AD-B0688DD325E5}" sibTransId="{CAEF2559-9E13-4BD3-8DE3-D8B0463FECB0}"/>
    <dgm:cxn modelId="{814B1265-9D2D-43F5-A2B7-512761654EEC}" srcId="{99752354-2545-416A-AEEF-D74D0E97A375}" destId="{854E781D-F01A-41C2-A2CC-2CB3665B9116}" srcOrd="0" destOrd="0" parTransId="{FB59A7BC-50E4-4938-A154-0F44AB790B83}" sibTransId="{6B02B658-033A-4C40-97F0-A1F7BC0DD4A8}"/>
    <dgm:cxn modelId="{53AC7C48-215C-4BE0-A712-2C9EA661A570}" srcId="{DE758586-6CC3-4955-8C83-0C604F8C461B}" destId="{DDC6413C-4569-40FF-B09B-515CCA7E58C5}" srcOrd="0" destOrd="0" parTransId="{67262756-DA59-43A1-AE3B-18F1E1010B91}" sibTransId="{E7829EFB-5C0E-47F8-B04F-AEDE70219C10}"/>
    <dgm:cxn modelId="{9C37F783-DBA0-42A3-B070-DDED23BBF47C}" type="presOf" srcId="{99752354-2545-416A-AEEF-D74D0E97A375}" destId="{BCB49FC5-B3FC-43F0-9CFA-D0CD1615C573}" srcOrd="0" destOrd="0" presId="urn:microsoft.com/office/officeart/2005/8/layout/chevron2"/>
    <dgm:cxn modelId="{0819628C-48D9-4846-8A74-402FA467C54B}" type="presOf" srcId="{DDC6413C-4569-40FF-B09B-515CCA7E58C5}" destId="{1A18D1C4-5410-420A-B4C2-029ECB210C79}" srcOrd="0" destOrd="0" presId="urn:microsoft.com/office/officeart/2005/8/layout/chevron2"/>
    <dgm:cxn modelId="{4694AEA9-2299-48E0-A7EB-4B008F31CA68}" srcId="{7F7A33E6-D45B-48BD-BC74-594A2C538AA8}" destId="{DD0E8A9E-9C56-4510-8232-644DDD02FE2F}" srcOrd="0" destOrd="0" parTransId="{CFF93637-BBB0-4E57-B39E-D481BD0CE8F0}" sibTransId="{394E2C61-DC9D-441F-8D9A-2148D18EB60E}"/>
    <dgm:cxn modelId="{E5000BDD-465A-4180-91B3-9BC2F07C4E6C}" srcId="{7CC01775-907C-4D70-9A35-4D8B8D801C2C}" destId="{7F7A33E6-D45B-48BD-BC74-594A2C538AA8}" srcOrd="1" destOrd="0" parTransId="{3C2CF241-99B8-4E7F-B8F9-96C8CA57D35C}" sibTransId="{236713EB-9679-49F9-8C2A-E732109932F8}"/>
    <dgm:cxn modelId="{F28897E8-B0BC-4844-820A-360D07628E9B}" type="presOf" srcId="{7F7A33E6-D45B-48BD-BC74-594A2C538AA8}" destId="{EC807323-A955-4135-8CEC-D75A347C49AE}" srcOrd="0" destOrd="0" presId="urn:microsoft.com/office/officeart/2005/8/layout/chevron2"/>
    <dgm:cxn modelId="{59BACD40-5329-4E85-A178-AC97B76D8638}" type="presParOf" srcId="{DE14B136-8574-4C83-9923-94304E89C909}" destId="{B7D12A79-21EF-4B8A-80DD-93D2EEF43096}" srcOrd="0" destOrd="0" presId="urn:microsoft.com/office/officeart/2005/8/layout/chevron2"/>
    <dgm:cxn modelId="{09E82AC1-43B1-4349-9983-B98D06A0464F}" type="presParOf" srcId="{B7D12A79-21EF-4B8A-80DD-93D2EEF43096}" destId="{55CEB5D0-3712-45B3-9328-AFCEE4451B41}" srcOrd="0" destOrd="0" presId="urn:microsoft.com/office/officeart/2005/8/layout/chevron2"/>
    <dgm:cxn modelId="{F0D83493-6533-4F18-B11C-BDB627BF7469}" type="presParOf" srcId="{B7D12A79-21EF-4B8A-80DD-93D2EEF43096}" destId="{1A18D1C4-5410-420A-B4C2-029ECB210C79}" srcOrd="1" destOrd="0" presId="urn:microsoft.com/office/officeart/2005/8/layout/chevron2"/>
    <dgm:cxn modelId="{69A4EDE3-0866-4E54-961A-DDD04E609703}" type="presParOf" srcId="{DE14B136-8574-4C83-9923-94304E89C909}" destId="{93500E7C-CB13-4BFB-89B3-20746B4262A0}" srcOrd="1" destOrd="0" presId="urn:microsoft.com/office/officeart/2005/8/layout/chevron2"/>
    <dgm:cxn modelId="{32577AE3-9E40-48B0-BC3D-121D145FB207}" type="presParOf" srcId="{DE14B136-8574-4C83-9923-94304E89C909}" destId="{8F2E6FFA-DE38-4C93-966F-EBE6435F6DC0}" srcOrd="2" destOrd="0" presId="urn:microsoft.com/office/officeart/2005/8/layout/chevron2"/>
    <dgm:cxn modelId="{9D932B8E-5A1F-4CD7-BEBB-323203141F91}" type="presParOf" srcId="{8F2E6FFA-DE38-4C93-966F-EBE6435F6DC0}" destId="{EC807323-A955-4135-8CEC-D75A347C49AE}" srcOrd="0" destOrd="0" presId="urn:microsoft.com/office/officeart/2005/8/layout/chevron2"/>
    <dgm:cxn modelId="{03432FC2-B314-4DAE-AC23-6F6D75297395}" type="presParOf" srcId="{8F2E6FFA-DE38-4C93-966F-EBE6435F6DC0}" destId="{0F3F5D70-16D1-4D47-8874-074B401F629E}" srcOrd="1" destOrd="0" presId="urn:microsoft.com/office/officeart/2005/8/layout/chevron2"/>
    <dgm:cxn modelId="{76D7381B-D2F2-46DD-8D51-3BD209022A65}" type="presParOf" srcId="{DE14B136-8574-4C83-9923-94304E89C909}" destId="{9BCA7D4A-73C4-48AE-BE68-5633B85BD3EF}" srcOrd="3" destOrd="0" presId="urn:microsoft.com/office/officeart/2005/8/layout/chevron2"/>
    <dgm:cxn modelId="{8A4FAFEF-7A64-42F2-8AEC-56DDDA2721BA}" type="presParOf" srcId="{DE14B136-8574-4C83-9923-94304E89C909}" destId="{7D9585FD-772C-44CF-9B18-3E1FAF9BB444}" srcOrd="4" destOrd="0" presId="urn:microsoft.com/office/officeart/2005/8/layout/chevron2"/>
    <dgm:cxn modelId="{81F20D62-34A5-4B8D-8C65-F5A6A5CF8444}" type="presParOf" srcId="{7D9585FD-772C-44CF-9B18-3E1FAF9BB444}" destId="{BCB49FC5-B3FC-43F0-9CFA-D0CD1615C573}" srcOrd="0" destOrd="0" presId="urn:microsoft.com/office/officeart/2005/8/layout/chevron2"/>
    <dgm:cxn modelId="{DB858D09-A2BE-40C3-AEB9-0B8C8428A158}" type="presParOf" srcId="{7D9585FD-772C-44CF-9B18-3E1FAF9BB444}" destId="{982C6E74-D458-4CA8-BA4D-AB95724850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F93587-7B73-4AA8-8C3D-11172CC79647}" type="doc">
      <dgm:prSet loTypeId="urn:microsoft.com/office/officeart/2005/8/layout/pyramid1" loCatId="pyramid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AE05A675-DB3C-4C26-AB41-CB1445F7DCD0}">
      <dgm:prSet phldrT="[Текст]" custT="1"/>
      <dgm:spPr/>
      <dgm:t>
        <a:bodyPr/>
        <a:lstStyle/>
        <a:p>
          <a:r>
            <a:rPr lang="ru-RU" sz="2500" dirty="0"/>
            <a:t>СРО оценщиков</a:t>
          </a:r>
        </a:p>
      </dgm:t>
    </dgm:pt>
    <dgm:pt modelId="{3EA475FF-01CC-4946-A0D6-77BCD883C155}" type="parTrans" cxnId="{1C70E2F0-31C1-43AB-9759-515268CF2D7E}">
      <dgm:prSet/>
      <dgm:spPr/>
      <dgm:t>
        <a:bodyPr/>
        <a:lstStyle/>
        <a:p>
          <a:endParaRPr lang="ru-RU" sz="2800"/>
        </a:p>
      </dgm:t>
    </dgm:pt>
    <dgm:pt modelId="{A82F1A34-1A7B-41D1-8A8F-73E76B755CEF}" type="sibTrans" cxnId="{1C70E2F0-31C1-43AB-9759-515268CF2D7E}">
      <dgm:prSet/>
      <dgm:spPr/>
      <dgm:t>
        <a:bodyPr/>
        <a:lstStyle/>
        <a:p>
          <a:endParaRPr lang="ru-RU" sz="2800"/>
        </a:p>
      </dgm:t>
    </dgm:pt>
    <dgm:pt modelId="{B7C61B1B-1D23-47BC-8B15-79A95E43F14D}">
      <dgm:prSet phldrT="[Текст]" custT="1"/>
      <dgm:spPr/>
      <dgm:t>
        <a:bodyPr/>
        <a:lstStyle/>
        <a:p>
          <a:r>
            <a:rPr lang="ru-RU" sz="2500" dirty="0"/>
            <a:t>Оценщик</a:t>
          </a:r>
        </a:p>
      </dgm:t>
    </dgm:pt>
    <dgm:pt modelId="{98BE8262-AAF5-485D-B753-E2B8E34B21EB}" type="parTrans" cxnId="{F8E83F3E-4A62-41FE-A6BD-A0F374F42153}">
      <dgm:prSet/>
      <dgm:spPr/>
      <dgm:t>
        <a:bodyPr/>
        <a:lstStyle/>
        <a:p>
          <a:endParaRPr lang="ru-RU" sz="2800"/>
        </a:p>
      </dgm:t>
    </dgm:pt>
    <dgm:pt modelId="{49933E72-82CA-4CB2-B986-EB1AEEEC9DCF}" type="sibTrans" cxnId="{F8E83F3E-4A62-41FE-A6BD-A0F374F42153}">
      <dgm:prSet/>
      <dgm:spPr/>
      <dgm:t>
        <a:bodyPr/>
        <a:lstStyle/>
        <a:p>
          <a:endParaRPr lang="ru-RU" sz="2800"/>
        </a:p>
      </dgm:t>
    </dgm:pt>
    <dgm:pt modelId="{818B8208-8A91-4885-950C-3B6C91551651}">
      <dgm:prSet phldrT="[Текст]" custT="1"/>
      <dgm:spPr/>
      <dgm:t>
        <a:bodyPr/>
        <a:lstStyle/>
        <a:p>
          <a:r>
            <a:rPr lang="ru-RU" sz="2500" dirty="0"/>
            <a:t>Заказчик</a:t>
          </a:r>
        </a:p>
      </dgm:t>
    </dgm:pt>
    <dgm:pt modelId="{4A8165E2-3A73-491B-A29F-A6088335BCFA}" type="parTrans" cxnId="{08AD862A-97D4-4EF6-8BDE-F5DEDE83E258}">
      <dgm:prSet/>
      <dgm:spPr/>
      <dgm:t>
        <a:bodyPr/>
        <a:lstStyle/>
        <a:p>
          <a:endParaRPr lang="ru-RU"/>
        </a:p>
      </dgm:t>
    </dgm:pt>
    <dgm:pt modelId="{EBB9ED2E-ABF7-4050-BAD7-3CFFE08D4F6F}" type="sibTrans" cxnId="{08AD862A-97D4-4EF6-8BDE-F5DEDE83E258}">
      <dgm:prSet/>
      <dgm:spPr/>
      <dgm:t>
        <a:bodyPr/>
        <a:lstStyle/>
        <a:p>
          <a:endParaRPr lang="ru-RU"/>
        </a:p>
      </dgm:t>
    </dgm:pt>
    <dgm:pt modelId="{D1024075-C914-4E7D-8417-A35A874F88AB}">
      <dgm:prSet phldrT="[Текст]" custT="1"/>
      <dgm:spPr/>
      <dgm:t>
        <a:bodyPr/>
        <a:lstStyle/>
        <a:p>
          <a:r>
            <a:rPr lang="ru-RU" sz="2500" dirty="0"/>
            <a:t>Союз </a:t>
          </a:r>
          <a:br>
            <a:rPr lang="ru-RU" sz="2500" dirty="0"/>
          </a:br>
          <a:r>
            <a:rPr lang="ru-RU" sz="2500" dirty="0"/>
            <a:t>СОО</a:t>
          </a:r>
        </a:p>
      </dgm:t>
    </dgm:pt>
    <dgm:pt modelId="{929A41CD-354F-4D76-95B7-53AA9B7343DB}" type="parTrans" cxnId="{8B14EAD1-93A6-4BDC-81CA-2CC7F81E4688}">
      <dgm:prSet/>
      <dgm:spPr/>
      <dgm:t>
        <a:bodyPr/>
        <a:lstStyle/>
        <a:p>
          <a:endParaRPr lang="ru-RU"/>
        </a:p>
      </dgm:t>
    </dgm:pt>
    <dgm:pt modelId="{1A69F709-674F-40BA-8DB2-DF2D93BDE8EB}" type="sibTrans" cxnId="{8B14EAD1-93A6-4BDC-81CA-2CC7F81E4688}">
      <dgm:prSet/>
      <dgm:spPr/>
      <dgm:t>
        <a:bodyPr/>
        <a:lstStyle/>
        <a:p>
          <a:endParaRPr lang="ru-RU"/>
        </a:p>
      </dgm:t>
    </dgm:pt>
    <dgm:pt modelId="{1CD5C4EF-6F70-4377-8649-5C05E7D31D2F}">
      <dgm:prSet phldrT="[Текст]" custT="1"/>
      <dgm:spPr/>
      <dgm:t>
        <a:bodyPr/>
        <a:lstStyle/>
        <a:p>
          <a:br>
            <a:rPr lang="ru-RU" sz="2000" dirty="0"/>
          </a:br>
          <a:br>
            <a:rPr lang="ru-RU" sz="2000" dirty="0"/>
          </a:br>
          <a:r>
            <a:rPr lang="ru-RU" sz="2500" dirty="0" err="1"/>
            <a:t>Гос-во</a:t>
          </a:r>
          <a:endParaRPr lang="ru-RU" sz="2500" dirty="0"/>
        </a:p>
      </dgm:t>
    </dgm:pt>
    <dgm:pt modelId="{7459BA43-E515-49BA-B34A-9336F063C9AF}" type="sibTrans" cxnId="{0EEFD184-2753-4632-9407-AFD33F6BAF87}">
      <dgm:prSet/>
      <dgm:spPr/>
      <dgm:t>
        <a:bodyPr/>
        <a:lstStyle/>
        <a:p>
          <a:endParaRPr lang="ru-RU"/>
        </a:p>
      </dgm:t>
    </dgm:pt>
    <dgm:pt modelId="{F385AE38-D06A-4768-BEC9-69DC6CFFA7E5}" type="parTrans" cxnId="{0EEFD184-2753-4632-9407-AFD33F6BAF87}">
      <dgm:prSet/>
      <dgm:spPr/>
      <dgm:t>
        <a:bodyPr/>
        <a:lstStyle/>
        <a:p>
          <a:endParaRPr lang="ru-RU"/>
        </a:p>
      </dgm:t>
    </dgm:pt>
    <dgm:pt modelId="{92D4A4EB-4358-4C45-8603-8D20FBDBD8E0}" type="pres">
      <dgm:prSet presAssocID="{F5F93587-7B73-4AA8-8C3D-11172CC79647}" presName="Name0" presStyleCnt="0">
        <dgm:presLayoutVars>
          <dgm:dir/>
          <dgm:animLvl val="lvl"/>
          <dgm:resizeHandles val="exact"/>
        </dgm:presLayoutVars>
      </dgm:prSet>
      <dgm:spPr/>
    </dgm:pt>
    <dgm:pt modelId="{FD8C6316-B55D-45F1-B351-D8430CF32B49}" type="pres">
      <dgm:prSet presAssocID="{1CD5C4EF-6F70-4377-8649-5C05E7D31D2F}" presName="Name8" presStyleCnt="0"/>
      <dgm:spPr/>
    </dgm:pt>
    <dgm:pt modelId="{905519CA-3F3A-4711-9990-9308DC130C4D}" type="pres">
      <dgm:prSet presAssocID="{1CD5C4EF-6F70-4377-8649-5C05E7D31D2F}" presName="level" presStyleLbl="node1" presStyleIdx="0" presStyleCnt="5">
        <dgm:presLayoutVars>
          <dgm:chMax val="1"/>
          <dgm:bulletEnabled val="1"/>
        </dgm:presLayoutVars>
      </dgm:prSet>
      <dgm:spPr/>
    </dgm:pt>
    <dgm:pt modelId="{5812569E-7DEB-4D07-91B7-517FDAE2EAF3}" type="pres">
      <dgm:prSet presAssocID="{1CD5C4EF-6F70-4377-8649-5C05E7D31D2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253A1CD-962E-4113-8AFC-6303AA64F009}" type="pres">
      <dgm:prSet presAssocID="{D1024075-C914-4E7D-8417-A35A874F88AB}" presName="Name8" presStyleCnt="0"/>
      <dgm:spPr/>
    </dgm:pt>
    <dgm:pt modelId="{064FDA3A-D9FA-4188-BBE9-D96A1930FE38}" type="pres">
      <dgm:prSet presAssocID="{D1024075-C914-4E7D-8417-A35A874F88AB}" presName="level" presStyleLbl="node1" presStyleIdx="1" presStyleCnt="5">
        <dgm:presLayoutVars>
          <dgm:chMax val="1"/>
          <dgm:bulletEnabled val="1"/>
        </dgm:presLayoutVars>
      </dgm:prSet>
      <dgm:spPr/>
    </dgm:pt>
    <dgm:pt modelId="{1EDCAC52-0CCA-4A65-96EE-A2B2BAB0B439}" type="pres">
      <dgm:prSet presAssocID="{D1024075-C914-4E7D-8417-A35A874F88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BE68119-6A42-4107-A97E-D8878A1A8113}" type="pres">
      <dgm:prSet presAssocID="{AE05A675-DB3C-4C26-AB41-CB1445F7DCD0}" presName="Name8" presStyleCnt="0"/>
      <dgm:spPr/>
    </dgm:pt>
    <dgm:pt modelId="{965EF321-A72E-4B77-93EA-9F2B0A0BEC36}" type="pres">
      <dgm:prSet presAssocID="{AE05A675-DB3C-4C26-AB41-CB1445F7DCD0}" presName="level" presStyleLbl="node1" presStyleIdx="2" presStyleCnt="5">
        <dgm:presLayoutVars>
          <dgm:chMax val="1"/>
          <dgm:bulletEnabled val="1"/>
        </dgm:presLayoutVars>
      </dgm:prSet>
      <dgm:spPr/>
    </dgm:pt>
    <dgm:pt modelId="{8D362EC6-CA1C-453A-ADEA-78BFEE862C70}" type="pres">
      <dgm:prSet presAssocID="{AE05A675-DB3C-4C26-AB41-CB1445F7DCD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962E4B-F301-4957-94D1-03250133D7C0}" type="pres">
      <dgm:prSet presAssocID="{B7C61B1B-1D23-47BC-8B15-79A95E43F14D}" presName="Name8" presStyleCnt="0"/>
      <dgm:spPr/>
    </dgm:pt>
    <dgm:pt modelId="{BE7B6DEC-A4CB-45A3-A0CF-3D8F9396199B}" type="pres">
      <dgm:prSet presAssocID="{B7C61B1B-1D23-47BC-8B15-79A95E43F14D}" presName="level" presStyleLbl="node1" presStyleIdx="3" presStyleCnt="5">
        <dgm:presLayoutVars>
          <dgm:chMax val="1"/>
          <dgm:bulletEnabled val="1"/>
        </dgm:presLayoutVars>
      </dgm:prSet>
      <dgm:spPr/>
    </dgm:pt>
    <dgm:pt modelId="{A81A4FA4-D87B-4E7B-BD12-F10B1473A12A}" type="pres">
      <dgm:prSet presAssocID="{B7C61B1B-1D23-47BC-8B15-79A95E43F1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55CECF6-A7A6-44CD-84B4-D36FA9CFD07D}" type="pres">
      <dgm:prSet presAssocID="{818B8208-8A91-4885-950C-3B6C91551651}" presName="Name8" presStyleCnt="0"/>
      <dgm:spPr/>
    </dgm:pt>
    <dgm:pt modelId="{4153750E-9036-487D-B932-898D2FB68283}" type="pres">
      <dgm:prSet presAssocID="{818B8208-8A91-4885-950C-3B6C91551651}" presName="level" presStyleLbl="node1" presStyleIdx="4" presStyleCnt="5">
        <dgm:presLayoutVars>
          <dgm:chMax val="1"/>
          <dgm:bulletEnabled val="1"/>
        </dgm:presLayoutVars>
      </dgm:prSet>
      <dgm:spPr/>
    </dgm:pt>
    <dgm:pt modelId="{8A8A0E8F-C429-40A9-9D61-BE345E161EDC}" type="pres">
      <dgm:prSet presAssocID="{818B8208-8A91-4885-950C-3B6C9155165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4A75A07-1DF6-44DC-AEC9-E2FD47AE1226}" type="presOf" srcId="{B7C61B1B-1D23-47BC-8B15-79A95E43F14D}" destId="{A81A4FA4-D87B-4E7B-BD12-F10B1473A12A}" srcOrd="1" destOrd="0" presId="urn:microsoft.com/office/officeart/2005/8/layout/pyramid1"/>
    <dgm:cxn modelId="{60D5740B-32BC-4089-9BA6-AF162799AECE}" type="presOf" srcId="{B7C61B1B-1D23-47BC-8B15-79A95E43F14D}" destId="{BE7B6DEC-A4CB-45A3-A0CF-3D8F9396199B}" srcOrd="0" destOrd="0" presId="urn:microsoft.com/office/officeart/2005/8/layout/pyramid1"/>
    <dgm:cxn modelId="{C3147915-3E09-4A6D-8EDA-EEFFE59CD9B5}" type="presOf" srcId="{D1024075-C914-4E7D-8417-A35A874F88AB}" destId="{064FDA3A-D9FA-4188-BBE9-D96A1930FE38}" srcOrd="0" destOrd="0" presId="urn:microsoft.com/office/officeart/2005/8/layout/pyramid1"/>
    <dgm:cxn modelId="{08AD862A-97D4-4EF6-8BDE-F5DEDE83E258}" srcId="{F5F93587-7B73-4AA8-8C3D-11172CC79647}" destId="{818B8208-8A91-4885-950C-3B6C91551651}" srcOrd="4" destOrd="0" parTransId="{4A8165E2-3A73-491B-A29F-A6088335BCFA}" sibTransId="{EBB9ED2E-ABF7-4050-BAD7-3CFFE08D4F6F}"/>
    <dgm:cxn modelId="{56B8013B-045C-484B-9B6C-0D4DE2B1ABD3}" type="presOf" srcId="{AE05A675-DB3C-4C26-AB41-CB1445F7DCD0}" destId="{8D362EC6-CA1C-453A-ADEA-78BFEE862C70}" srcOrd="1" destOrd="0" presId="urn:microsoft.com/office/officeart/2005/8/layout/pyramid1"/>
    <dgm:cxn modelId="{F8E83F3E-4A62-41FE-A6BD-A0F374F42153}" srcId="{F5F93587-7B73-4AA8-8C3D-11172CC79647}" destId="{B7C61B1B-1D23-47BC-8B15-79A95E43F14D}" srcOrd="3" destOrd="0" parTransId="{98BE8262-AAF5-485D-B753-E2B8E34B21EB}" sibTransId="{49933E72-82CA-4CB2-B986-EB1AEEEC9DCF}"/>
    <dgm:cxn modelId="{2B843B5E-8359-447B-8968-8B46E88EA745}" type="presOf" srcId="{818B8208-8A91-4885-950C-3B6C91551651}" destId="{4153750E-9036-487D-B932-898D2FB68283}" srcOrd="0" destOrd="0" presId="urn:microsoft.com/office/officeart/2005/8/layout/pyramid1"/>
    <dgm:cxn modelId="{46451660-A911-406F-B191-6EFC1DADA961}" type="presOf" srcId="{1CD5C4EF-6F70-4377-8649-5C05E7D31D2F}" destId="{5812569E-7DEB-4D07-91B7-517FDAE2EAF3}" srcOrd="1" destOrd="0" presId="urn:microsoft.com/office/officeart/2005/8/layout/pyramid1"/>
    <dgm:cxn modelId="{1EDEB443-9413-4A29-AED8-B3A37477D222}" type="presOf" srcId="{1CD5C4EF-6F70-4377-8649-5C05E7D31D2F}" destId="{905519CA-3F3A-4711-9990-9308DC130C4D}" srcOrd="0" destOrd="0" presId="urn:microsoft.com/office/officeart/2005/8/layout/pyramid1"/>
    <dgm:cxn modelId="{29CC3755-BC29-4AC7-855F-AD6F6E341371}" type="presOf" srcId="{AE05A675-DB3C-4C26-AB41-CB1445F7DCD0}" destId="{965EF321-A72E-4B77-93EA-9F2B0A0BEC36}" srcOrd="0" destOrd="0" presId="urn:microsoft.com/office/officeart/2005/8/layout/pyramid1"/>
    <dgm:cxn modelId="{0EEFD184-2753-4632-9407-AFD33F6BAF87}" srcId="{F5F93587-7B73-4AA8-8C3D-11172CC79647}" destId="{1CD5C4EF-6F70-4377-8649-5C05E7D31D2F}" srcOrd="0" destOrd="0" parTransId="{F385AE38-D06A-4768-BEC9-69DC6CFFA7E5}" sibTransId="{7459BA43-E515-49BA-B34A-9336F063C9AF}"/>
    <dgm:cxn modelId="{A7B1129A-C22B-4888-80A2-33827EA768C3}" type="presOf" srcId="{F5F93587-7B73-4AA8-8C3D-11172CC79647}" destId="{92D4A4EB-4358-4C45-8603-8D20FBDBD8E0}" srcOrd="0" destOrd="0" presId="urn:microsoft.com/office/officeart/2005/8/layout/pyramid1"/>
    <dgm:cxn modelId="{8B14EAD1-93A6-4BDC-81CA-2CC7F81E4688}" srcId="{F5F93587-7B73-4AA8-8C3D-11172CC79647}" destId="{D1024075-C914-4E7D-8417-A35A874F88AB}" srcOrd="1" destOrd="0" parTransId="{929A41CD-354F-4D76-95B7-53AA9B7343DB}" sibTransId="{1A69F709-674F-40BA-8DB2-DF2D93BDE8EB}"/>
    <dgm:cxn modelId="{0A349BDB-AD46-477F-A7EF-2A08358209A1}" type="presOf" srcId="{D1024075-C914-4E7D-8417-A35A874F88AB}" destId="{1EDCAC52-0CCA-4A65-96EE-A2B2BAB0B439}" srcOrd="1" destOrd="0" presId="urn:microsoft.com/office/officeart/2005/8/layout/pyramid1"/>
    <dgm:cxn modelId="{1C70E2F0-31C1-43AB-9759-515268CF2D7E}" srcId="{F5F93587-7B73-4AA8-8C3D-11172CC79647}" destId="{AE05A675-DB3C-4C26-AB41-CB1445F7DCD0}" srcOrd="2" destOrd="0" parTransId="{3EA475FF-01CC-4946-A0D6-77BCD883C155}" sibTransId="{A82F1A34-1A7B-41D1-8A8F-73E76B755CEF}"/>
    <dgm:cxn modelId="{CEAD25F4-5817-4162-8E13-43A583CEAB64}" type="presOf" srcId="{818B8208-8A91-4885-950C-3B6C91551651}" destId="{8A8A0E8F-C429-40A9-9D61-BE345E161EDC}" srcOrd="1" destOrd="0" presId="urn:microsoft.com/office/officeart/2005/8/layout/pyramid1"/>
    <dgm:cxn modelId="{9A1647D8-DBAB-4697-BDC3-A05F95B54EC6}" type="presParOf" srcId="{92D4A4EB-4358-4C45-8603-8D20FBDBD8E0}" destId="{FD8C6316-B55D-45F1-B351-D8430CF32B49}" srcOrd="0" destOrd="0" presId="urn:microsoft.com/office/officeart/2005/8/layout/pyramid1"/>
    <dgm:cxn modelId="{C0936AEA-C6F2-465B-A59E-4F84FD0CFB21}" type="presParOf" srcId="{FD8C6316-B55D-45F1-B351-D8430CF32B49}" destId="{905519CA-3F3A-4711-9990-9308DC130C4D}" srcOrd="0" destOrd="0" presId="urn:microsoft.com/office/officeart/2005/8/layout/pyramid1"/>
    <dgm:cxn modelId="{CFD551A5-02B7-4523-A83B-81482F0B3C3B}" type="presParOf" srcId="{FD8C6316-B55D-45F1-B351-D8430CF32B49}" destId="{5812569E-7DEB-4D07-91B7-517FDAE2EAF3}" srcOrd="1" destOrd="0" presId="urn:microsoft.com/office/officeart/2005/8/layout/pyramid1"/>
    <dgm:cxn modelId="{34D431ED-B92C-4221-9DF7-C8D8676037D7}" type="presParOf" srcId="{92D4A4EB-4358-4C45-8603-8D20FBDBD8E0}" destId="{F253A1CD-962E-4113-8AFC-6303AA64F009}" srcOrd="1" destOrd="0" presId="urn:microsoft.com/office/officeart/2005/8/layout/pyramid1"/>
    <dgm:cxn modelId="{FF170EB3-8EC6-4404-9EF9-232CD4F348B8}" type="presParOf" srcId="{F253A1CD-962E-4113-8AFC-6303AA64F009}" destId="{064FDA3A-D9FA-4188-BBE9-D96A1930FE38}" srcOrd="0" destOrd="0" presId="urn:microsoft.com/office/officeart/2005/8/layout/pyramid1"/>
    <dgm:cxn modelId="{B48E2A23-638D-420B-A3E3-B1438D3C0B15}" type="presParOf" srcId="{F253A1CD-962E-4113-8AFC-6303AA64F009}" destId="{1EDCAC52-0CCA-4A65-96EE-A2B2BAB0B439}" srcOrd="1" destOrd="0" presId="urn:microsoft.com/office/officeart/2005/8/layout/pyramid1"/>
    <dgm:cxn modelId="{C1BA57F5-E1A6-4C96-9133-1B60BC3EE35C}" type="presParOf" srcId="{92D4A4EB-4358-4C45-8603-8D20FBDBD8E0}" destId="{2BE68119-6A42-4107-A97E-D8878A1A8113}" srcOrd="2" destOrd="0" presId="urn:microsoft.com/office/officeart/2005/8/layout/pyramid1"/>
    <dgm:cxn modelId="{4C54E445-24CA-4A9F-8DAB-64CDA5F28266}" type="presParOf" srcId="{2BE68119-6A42-4107-A97E-D8878A1A8113}" destId="{965EF321-A72E-4B77-93EA-9F2B0A0BEC36}" srcOrd="0" destOrd="0" presId="urn:microsoft.com/office/officeart/2005/8/layout/pyramid1"/>
    <dgm:cxn modelId="{B1270D29-C021-482A-916E-982E8102E130}" type="presParOf" srcId="{2BE68119-6A42-4107-A97E-D8878A1A8113}" destId="{8D362EC6-CA1C-453A-ADEA-78BFEE862C70}" srcOrd="1" destOrd="0" presId="urn:microsoft.com/office/officeart/2005/8/layout/pyramid1"/>
    <dgm:cxn modelId="{8CD0BC98-44CF-4949-A366-9FD445D6041F}" type="presParOf" srcId="{92D4A4EB-4358-4C45-8603-8D20FBDBD8E0}" destId="{5A962E4B-F301-4957-94D1-03250133D7C0}" srcOrd="3" destOrd="0" presId="urn:microsoft.com/office/officeart/2005/8/layout/pyramid1"/>
    <dgm:cxn modelId="{E819F44A-7B35-40D0-B0BD-876933DA93C9}" type="presParOf" srcId="{5A962E4B-F301-4957-94D1-03250133D7C0}" destId="{BE7B6DEC-A4CB-45A3-A0CF-3D8F9396199B}" srcOrd="0" destOrd="0" presId="urn:microsoft.com/office/officeart/2005/8/layout/pyramid1"/>
    <dgm:cxn modelId="{656F5D25-A390-4765-B475-E1594FE32A69}" type="presParOf" srcId="{5A962E4B-F301-4957-94D1-03250133D7C0}" destId="{A81A4FA4-D87B-4E7B-BD12-F10B1473A12A}" srcOrd="1" destOrd="0" presId="urn:microsoft.com/office/officeart/2005/8/layout/pyramid1"/>
    <dgm:cxn modelId="{61CE54F2-E58C-49F1-A201-D73F9291BCAD}" type="presParOf" srcId="{92D4A4EB-4358-4C45-8603-8D20FBDBD8E0}" destId="{855CECF6-A7A6-44CD-84B4-D36FA9CFD07D}" srcOrd="4" destOrd="0" presId="urn:microsoft.com/office/officeart/2005/8/layout/pyramid1"/>
    <dgm:cxn modelId="{E7188FF3-5E85-40C4-B784-6D1E6F840D2C}" type="presParOf" srcId="{855CECF6-A7A6-44CD-84B4-D36FA9CFD07D}" destId="{4153750E-9036-487D-B932-898D2FB68283}" srcOrd="0" destOrd="0" presId="urn:microsoft.com/office/officeart/2005/8/layout/pyramid1"/>
    <dgm:cxn modelId="{83641435-AB9D-4D93-8525-2961F7687D07}" type="presParOf" srcId="{855CECF6-A7A6-44CD-84B4-D36FA9CFD07D}" destId="{8A8A0E8F-C429-40A9-9D61-BE345E161ED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E2079-F615-4F98-AF51-404C3F014677}">
      <dsp:nvSpPr>
        <dsp:cNvPr id="0" name=""/>
        <dsp:cNvSpPr/>
      </dsp:nvSpPr>
      <dsp:spPr>
        <a:xfrm>
          <a:off x="3346623" y="386"/>
          <a:ext cx="1993552" cy="1993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000" kern="1200" dirty="0">
              <a:latin typeface="+mn-lt"/>
              <a:ea typeface="+mj-ea"/>
              <a:cs typeface="+mj-cs"/>
            </a:rPr>
            <a:t>12 из 13 СРО оценщиков</a:t>
          </a:r>
        </a:p>
      </dsp:txBody>
      <dsp:txXfrm>
        <a:off x="3638572" y="292335"/>
        <a:ext cx="1409654" cy="1409654"/>
      </dsp:txXfrm>
    </dsp:sp>
    <dsp:sp modelId="{412C96D9-FE63-44B8-B045-C240C27661D5}">
      <dsp:nvSpPr>
        <dsp:cNvPr id="0" name=""/>
        <dsp:cNvSpPr/>
      </dsp:nvSpPr>
      <dsp:spPr>
        <a:xfrm rot="3600000">
          <a:off x="4819335" y="1943123"/>
          <a:ext cx="528885" cy="672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>
        <a:off x="4859001" y="2008984"/>
        <a:ext cx="370220" cy="403694"/>
      </dsp:txXfrm>
    </dsp:sp>
    <dsp:sp modelId="{645398C1-66D0-479C-B789-D65922719771}">
      <dsp:nvSpPr>
        <dsp:cNvPr id="0" name=""/>
        <dsp:cNvSpPr/>
      </dsp:nvSpPr>
      <dsp:spPr>
        <a:xfrm>
          <a:off x="4842348" y="2591058"/>
          <a:ext cx="1993552" cy="1993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uFillTx/>
            </a:rPr>
            <a:t>≈1</a:t>
          </a:r>
          <a:r>
            <a:rPr kumimoji="0" lang="ru-RU" sz="2000" kern="1200" dirty="0">
              <a:latin typeface="+mn-lt"/>
              <a:ea typeface="+mj-ea"/>
              <a:cs typeface="+mj-cs"/>
            </a:rPr>
            <a:t>2 000 оценщиков всей РФ</a:t>
          </a:r>
        </a:p>
      </dsp:txBody>
      <dsp:txXfrm>
        <a:off x="5134297" y="2883007"/>
        <a:ext cx="1409654" cy="1409654"/>
      </dsp:txXfrm>
    </dsp:sp>
    <dsp:sp modelId="{D1ABBAA1-F573-496B-9187-F194A888B3EB}">
      <dsp:nvSpPr>
        <dsp:cNvPr id="0" name=""/>
        <dsp:cNvSpPr/>
      </dsp:nvSpPr>
      <dsp:spPr>
        <a:xfrm rot="10850259">
          <a:off x="4073608" y="3229581"/>
          <a:ext cx="543355" cy="672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 rot="10800000">
        <a:off x="4236605" y="3365338"/>
        <a:ext cx="380349" cy="403694"/>
      </dsp:txXfrm>
    </dsp:sp>
    <dsp:sp modelId="{6F08C608-6184-43AD-83AD-54E00E86464C}">
      <dsp:nvSpPr>
        <dsp:cNvPr id="0" name=""/>
        <dsp:cNvSpPr/>
      </dsp:nvSpPr>
      <dsp:spPr>
        <a:xfrm>
          <a:off x="1823919" y="2546927"/>
          <a:ext cx="1993552" cy="1993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uFillTx/>
            </a:rPr>
            <a:t>≈</a:t>
          </a:r>
          <a:r>
            <a:rPr kumimoji="0" lang="ru-RU" sz="2000" kern="1200" dirty="0">
              <a:latin typeface="+mn-lt"/>
              <a:ea typeface="+mj-ea"/>
              <a:cs typeface="+mj-cs"/>
            </a:rPr>
            <a:t>97% </a:t>
          </a:r>
          <a:br>
            <a:rPr kumimoji="0" lang="ru-RU" sz="2000" kern="1200" dirty="0">
              <a:latin typeface="+mn-lt"/>
              <a:ea typeface="+mj-ea"/>
              <a:cs typeface="+mj-cs"/>
            </a:rPr>
          </a:br>
          <a:r>
            <a:rPr lang="ru-RU" sz="2000" kern="1200" dirty="0"/>
            <a:t>от общего числа оценщиков</a:t>
          </a:r>
          <a:endParaRPr kumimoji="0" lang="ru-RU" sz="2000" kern="1200" dirty="0">
            <a:latin typeface="+mn-lt"/>
            <a:ea typeface="+mj-ea"/>
            <a:cs typeface="+mj-cs"/>
          </a:endParaRPr>
        </a:p>
      </dsp:txBody>
      <dsp:txXfrm>
        <a:off x="2115868" y="2838876"/>
        <a:ext cx="1409654" cy="1409654"/>
      </dsp:txXfrm>
    </dsp:sp>
    <dsp:sp modelId="{4B387536-1D6F-4017-AE5A-93C30F1CDAFD}">
      <dsp:nvSpPr>
        <dsp:cNvPr id="0" name=""/>
        <dsp:cNvSpPr/>
      </dsp:nvSpPr>
      <dsp:spPr>
        <a:xfrm rot="18052640">
          <a:off x="3316571" y="1946554"/>
          <a:ext cx="515963" cy="672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>
        <a:off x="3354247" y="2147544"/>
        <a:ext cx="361174" cy="403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EB5D0-3712-45B3-9328-AFCEE4451B41}">
      <dsp:nvSpPr>
        <dsp:cNvPr id="0" name=""/>
        <dsp:cNvSpPr/>
      </dsp:nvSpPr>
      <dsp:spPr>
        <a:xfrm rot="5400000">
          <a:off x="-345230" y="348422"/>
          <a:ext cx="2301533" cy="16110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/>
            <a:t>4 750 000</a:t>
          </a:r>
        </a:p>
      </dsp:txBody>
      <dsp:txXfrm rot="-5400000">
        <a:off x="1" y="808729"/>
        <a:ext cx="1611073" cy="690460"/>
      </dsp:txXfrm>
    </dsp:sp>
    <dsp:sp modelId="{1A18D1C4-5410-420A-B4C2-029ECB210C79}">
      <dsp:nvSpPr>
        <dsp:cNvPr id="0" name=""/>
        <dsp:cNvSpPr/>
      </dsp:nvSpPr>
      <dsp:spPr>
        <a:xfrm rot="5400000">
          <a:off x="4172338" y="-2558071"/>
          <a:ext cx="1495997" cy="66185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отчетов об оценке выпущено оценщиками, членами СРО, входящими в Союз</a:t>
          </a:r>
        </a:p>
      </dsp:txBody>
      <dsp:txXfrm rot="-5400000">
        <a:off x="1611074" y="76222"/>
        <a:ext cx="6545497" cy="1349939"/>
      </dsp:txXfrm>
    </dsp:sp>
    <dsp:sp modelId="{F2C5A652-F634-4EA7-B6F2-A3F50690FE0B}">
      <dsp:nvSpPr>
        <dsp:cNvPr id="0" name=""/>
        <dsp:cNvSpPr/>
      </dsp:nvSpPr>
      <dsp:spPr>
        <a:xfrm rot="5400000">
          <a:off x="-345230" y="2364853"/>
          <a:ext cx="2301533" cy="16110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/>
            <a:t>53 940</a:t>
          </a:r>
        </a:p>
      </dsp:txBody>
      <dsp:txXfrm rot="-5400000">
        <a:off x="1" y="2825160"/>
        <a:ext cx="1611073" cy="690460"/>
      </dsp:txXfrm>
    </dsp:sp>
    <dsp:sp modelId="{BD0B4139-7BC4-4185-94E2-7476FFD9655B}">
      <dsp:nvSpPr>
        <dsp:cNvPr id="0" name=""/>
        <dsp:cNvSpPr/>
      </dsp:nvSpPr>
      <dsp:spPr>
        <a:xfrm rot="5400000">
          <a:off x="4172338" y="-541641"/>
          <a:ext cx="1495997" cy="66185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kern="1200" dirty="0"/>
            <a:t>экспертных заключений на отчеты об оценке выпущено СРО, членами Союза, в том числе  </a:t>
          </a:r>
          <a:br>
            <a:rPr lang="ru-RU" sz="2200" kern="1200" dirty="0"/>
          </a:br>
          <a:r>
            <a:rPr lang="ru-RU" sz="2200" b="1" u="sng" kern="1200" dirty="0"/>
            <a:t>53010</a:t>
          </a:r>
          <a:r>
            <a:rPr lang="ru-RU" sz="2200" kern="1200" dirty="0"/>
            <a:t> положительных экспертных заключений</a:t>
          </a:r>
          <a:br>
            <a:rPr lang="ru-RU" sz="2200" kern="1200" dirty="0"/>
          </a:br>
          <a:r>
            <a:rPr lang="ru-RU" sz="2200" b="1" u="sng" kern="1200" dirty="0"/>
            <a:t>930</a:t>
          </a:r>
          <a:r>
            <a:rPr lang="ru-RU" sz="2200" kern="1200" dirty="0"/>
            <a:t> отрицательных экспертных заключений</a:t>
          </a:r>
        </a:p>
      </dsp:txBody>
      <dsp:txXfrm rot="-5400000">
        <a:off x="1611074" y="2092652"/>
        <a:ext cx="6545497" cy="1349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EB5D0-3712-45B3-9328-AFCEE4451B41}">
      <dsp:nvSpPr>
        <dsp:cNvPr id="0" name=""/>
        <dsp:cNvSpPr/>
      </dsp:nvSpPr>
      <dsp:spPr>
        <a:xfrm rot="5400000">
          <a:off x="-235643" y="235987"/>
          <a:ext cx="1570955" cy="10996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15 302</a:t>
          </a:r>
        </a:p>
      </dsp:txBody>
      <dsp:txXfrm rot="-5400000">
        <a:off x="1" y="550177"/>
        <a:ext cx="1099668" cy="471287"/>
      </dsp:txXfrm>
    </dsp:sp>
    <dsp:sp modelId="{1A18D1C4-5410-420A-B4C2-029ECB210C79}">
      <dsp:nvSpPr>
        <dsp:cNvPr id="0" name=""/>
        <dsp:cNvSpPr/>
      </dsp:nvSpPr>
      <dsp:spPr>
        <a:xfrm rot="5400000">
          <a:off x="4144876" y="-3054405"/>
          <a:ext cx="1021120" cy="71299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плановых проверок  профессиональной деятельности оценщиков проведено СРО, членами Союза</a:t>
          </a:r>
        </a:p>
      </dsp:txBody>
      <dsp:txXfrm rot="-5400000">
        <a:off x="1090471" y="49847"/>
        <a:ext cx="7080084" cy="921426"/>
      </dsp:txXfrm>
    </dsp:sp>
    <dsp:sp modelId="{EC807323-A955-4135-8CEC-D75A347C49AE}">
      <dsp:nvSpPr>
        <dsp:cNvPr id="0" name=""/>
        <dsp:cNvSpPr/>
      </dsp:nvSpPr>
      <dsp:spPr>
        <a:xfrm rot="5400000">
          <a:off x="-235643" y="1612340"/>
          <a:ext cx="1570955" cy="10996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1 958</a:t>
          </a:r>
          <a:endParaRPr lang="ru-RU" sz="2700" kern="1200" dirty="0"/>
        </a:p>
      </dsp:txBody>
      <dsp:txXfrm rot="-5400000">
        <a:off x="1" y="1926530"/>
        <a:ext cx="1099668" cy="471287"/>
      </dsp:txXfrm>
    </dsp:sp>
    <dsp:sp modelId="{0F3F5D70-16D1-4D47-8874-074B401F629E}">
      <dsp:nvSpPr>
        <dsp:cNvPr id="0" name=""/>
        <dsp:cNvSpPr/>
      </dsp:nvSpPr>
      <dsp:spPr>
        <a:xfrm rot="5400000">
          <a:off x="4154073" y="-1677707"/>
          <a:ext cx="1021120" cy="71299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внеплановых проверок профессиональной деятельности оценщиков проведено СРО, членами Союза</a:t>
          </a:r>
        </a:p>
      </dsp:txBody>
      <dsp:txXfrm rot="-5400000">
        <a:off x="1099668" y="1426545"/>
        <a:ext cx="7080084" cy="921426"/>
      </dsp:txXfrm>
    </dsp:sp>
    <dsp:sp modelId="{BCB49FC5-B3FC-43F0-9CFA-D0CD1615C573}">
      <dsp:nvSpPr>
        <dsp:cNvPr id="0" name=""/>
        <dsp:cNvSpPr/>
      </dsp:nvSpPr>
      <dsp:spPr>
        <a:xfrm rot="5400000">
          <a:off x="-235643" y="2988693"/>
          <a:ext cx="1570955" cy="10996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812</a:t>
          </a:r>
        </a:p>
      </dsp:txBody>
      <dsp:txXfrm rot="-5400000">
        <a:off x="1" y="3302883"/>
        <a:ext cx="1099668" cy="471287"/>
      </dsp:txXfrm>
    </dsp:sp>
    <dsp:sp modelId="{982C6E74-D458-4CA8-BA4D-AB95724850ED}">
      <dsp:nvSpPr>
        <dsp:cNvPr id="0" name=""/>
        <dsp:cNvSpPr/>
      </dsp:nvSpPr>
      <dsp:spPr>
        <a:xfrm rot="5400000">
          <a:off x="4154073" y="-301355"/>
          <a:ext cx="1021120" cy="71299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дисциплинарных взысканий, принятых СРО, членами Союза, связанных с некачественным исполнением отчетов (по плановым и внеплановым проверкам), членами Союза</a:t>
          </a:r>
        </a:p>
      </dsp:txBody>
      <dsp:txXfrm rot="-5400000">
        <a:off x="1099668" y="2802897"/>
        <a:ext cx="7080084" cy="9214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519CA-3F3A-4711-9990-9308DC130C4D}">
      <dsp:nvSpPr>
        <dsp:cNvPr id="0" name=""/>
        <dsp:cNvSpPr/>
      </dsp:nvSpPr>
      <dsp:spPr>
        <a:xfrm>
          <a:off x="2649894" y="0"/>
          <a:ext cx="1324947" cy="1108923"/>
        </a:xfrm>
        <a:prstGeom prst="trapezoid">
          <a:avLst>
            <a:gd name="adj" fmla="val 5974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ru-RU" sz="2000" kern="1200" dirty="0"/>
          </a:br>
          <a:br>
            <a:rPr lang="ru-RU" sz="2000" kern="1200" dirty="0"/>
          </a:br>
          <a:r>
            <a:rPr lang="ru-RU" sz="2500" kern="1200" dirty="0" err="1"/>
            <a:t>Гос-во</a:t>
          </a:r>
          <a:endParaRPr lang="ru-RU" sz="2500" kern="1200" dirty="0"/>
        </a:p>
      </dsp:txBody>
      <dsp:txXfrm>
        <a:off x="2649894" y="0"/>
        <a:ext cx="1324947" cy="1108923"/>
      </dsp:txXfrm>
    </dsp:sp>
    <dsp:sp modelId="{064FDA3A-D9FA-4188-BBE9-D96A1930FE38}">
      <dsp:nvSpPr>
        <dsp:cNvPr id="0" name=""/>
        <dsp:cNvSpPr/>
      </dsp:nvSpPr>
      <dsp:spPr>
        <a:xfrm>
          <a:off x="1987420" y="1108923"/>
          <a:ext cx="2649894" cy="1108923"/>
        </a:xfrm>
        <a:prstGeom prst="trapezoid">
          <a:avLst>
            <a:gd name="adj" fmla="val 59740"/>
          </a:avLst>
        </a:prstGeom>
        <a:gradFill rotWithShape="0">
          <a:gsLst>
            <a:gs pos="0">
              <a:schemeClr val="accent1">
                <a:shade val="80000"/>
                <a:hueOff val="3065"/>
                <a:satOff val="3230"/>
                <a:lumOff val="351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5"/>
                <a:satOff val="3230"/>
                <a:lumOff val="351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5"/>
                <a:satOff val="3230"/>
                <a:lumOff val="35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Союз </a:t>
          </a:r>
          <a:br>
            <a:rPr lang="ru-RU" sz="2500" kern="1200" dirty="0"/>
          </a:br>
          <a:r>
            <a:rPr lang="ru-RU" sz="2500" kern="1200" dirty="0"/>
            <a:t>СОО</a:t>
          </a:r>
        </a:p>
      </dsp:txBody>
      <dsp:txXfrm>
        <a:off x="2451152" y="1108923"/>
        <a:ext cx="1722431" cy="1108923"/>
      </dsp:txXfrm>
    </dsp:sp>
    <dsp:sp modelId="{965EF321-A72E-4B77-93EA-9F2B0A0BEC36}">
      <dsp:nvSpPr>
        <dsp:cNvPr id="0" name=""/>
        <dsp:cNvSpPr/>
      </dsp:nvSpPr>
      <dsp:spPr>
        <a:xfrm>
          <a:off x="1324947" y="2217846"/>
          <a:ext cx="3974841" cy="1108923"/>
        </a:xfrm>
        <a:prstGeom prst="trapezoid">
          <a:avLst>
            <a:gd name="adj" fmla="val 59740"/>
          </a:avLst>
        </a:prstGeom>
        <a:gradFill rotWithShape="0">
          <a:gsLst>
            <a:gs pos="0">
              <a:schemeClr val="accent1">
                <a:shade val="80000"/>
                <a:hueOff val="6129"/>
                <a:satOff val="6459"/>
                <a:lumOff val="7019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6129"/>
                <a:satOff val="6459"/>
                <a:lumOff val="7019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6129"/>
                <a:satOff val="6459"/>
                <a:lumOff val="70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СРО оценщиков</a:t>
          </a:r>
        </a:p>
      </dsp:txBody>
      <dsp:txXfrm>
        <a:off x="2020544" y="2217846"/>
        <a:ext cx="2583647" cy="1108923"/>
      </dsp:txXfrm>
    </dsp:sp>
    <dsp:sp modelId="{BE7B6DEC-A4CB-45A3-A0CF-3D8F9396199B}">
      <dsp:nvSpPr>
        <dsp:cNvPr id="0" name=""/>
        <dsp:cNvSpPr/>
      </dsp:nvSpPr>
      <dsp:spPr>
        <a:xfrm>
          <a:off x="662473" y="3326769"/>
          <a:ext cx="5299788" cy="1108923"/>
        </a:xfrm>
        <a:prstGeom prst="trapezoid">
          <a:avLst>
            <a:gd name="adj" fmla="val 59740"/>
          </a:avLst>
        </a:prstGeom>
        <a:gradFill rotWithShape="0">
          <a:gsLst>
            <a:gs pos="0">
              <a:schemeClr val="accent1">
                <a:shade val="80000"/>
                <a:hueOff val="9194"/>
                <a:satOff val="9689"/>
                <a:lumOff val="10529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9194"/>
                <a:satOff val="9689"/>
                <a:lumOff val="10529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9194"/>
                <a:satOff val="9689"/>
                <a:lumOff val="10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Оценщик</a:t>
          </a:r>
        </a:p>
      </dsp:txBody>
      <dsp:txXfrm>
        <a:off x="1589936" y="3326769"/>
        <a:ext cx="3444862" cy="1108923"/>
      </dsp:txXfrm>
    </dsp:sp>
    <dsp:sp modelId="{4153750E-9036-487D-B932-898D2FB68283}">
      <dsp:nvSpPr>
        <dsp:cNvPr id="0" name=""/>
        <dsp:cNvSpPr/>
      </dsp:nvSpPr>
      <dsp:spPr>
        <a:xfrm>
          <a:off x="0" y="4435692"/>
          <a:ext cx="6624736" cy="1108923"/>
        </a:xfrm>
        <a:prstGeom prst="trapezoid">
          <a:avLst>
            <a:gd name="adj" fmla="val 59740"/>
          </a:avLst>
        </a:prstGeom>
        <a:gradFill rotWithShape="0">
          <a:gsLst>
            <a:gs pos="0">
              <a:schemeClr val="accent1">
                <a:shade val="80000"/>
                <a:hueOff val="12259"/>
                <a:satOff val="12919"/>
                <a:lumOff val="14039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2259"/>
                <a:satOff val="12919"/>
                <a:lumOff val="14039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2259"/>
                <a:satOff val="12919"/>
                <a:lumOff val="140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Заказчик</a:t>
          </a:r>
        </a:p>
      </dsp:txBody>
      <dsp:txXfrm>
        <a:off x="1159328" y="4435692"/>
        <a:ext cx="4306078" cy="1108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5C4C6794-D013-4EF5-AFAF-7CC8688113BD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C037970B-F608-4EE3-A50F-EF6DC42D17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72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F3199-62D6-4BC8-A920-DE92AE772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7DC11-F992-4A71-A5BE-34D36BC1F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1FFB-BE8F-470D-9B75-A02F91C7E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660232" y="6349220"/>
            <a:ext cx="2392973" cy="33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594" rIns="89187" bIns="44594">
            <a:spAutoFit/>
          </a:bodyPr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891861" eaLnBrk="1" hangingPunct="1">
              <a:defRPr/>
            </a:pPr>
            <a:fld id="{38F478B8-5712-402F-895D-A4571B91ED4F}" type="slidenum">
              <a:rPr lang="ru-RU" sz="1600" smtClean="0">
                <a:solidFill>
                  <a:srgbClr val="0152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defTabSz="891861" eaLnBrk="1" hangingPunct="1">
                <a:defRPr/>
              </a:pPr>
              <a:t>‹#›</a:t>
            </a:fld>
            <a:endParaRPr lang="ru-RU" sz="1600" dirty="0">
              <a:solidFill>
                <a:srgbClr val="01528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>
          <a:xfrm>
            <a:off x="899592" y="6525344"/>
            <a:ext cx="7632848" cy="0"/>
          </a:xfrm>
          <a:prstGeom prst="line">
            <a:avLst/>
          </a:prstGeom>
          <a:ln w="19050">
            <a:solidFill>
              <a:srgbClr val="0152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835822" y="6543750"/>
            <a:ext cx="7624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0" kern="1200" dirty="0">
                <a:solidFill>
                  <a:srgbClr val="015289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Рекомендации Союза СОО по применению новых ФСО 2022, 27.10.2022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D4830C-5774-460C-A53D-0A8224C2FAC3}"/>
              </a:ext>
            </a:extLst>
          </p:cNvPr>
          <p:cNvSpPr/>
          <p:nvPr userDrawn="1"/>
        </p:nvSpPr>
        <p:spPr>
          <a:xfrm>
            <a:off x="579675" y="6642559"/>
            <a:ext cx="144016" cy="157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A40CB-5A09-40C3-94E1-EC47D23AA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567" t="46345" r="43095" b="31261"/>
          <a:stretch/>
        </p:blipFill>
        <p:spPr bwMode="auto">
          <a:xfrm>
            <a:off x="386372" y="6433722"/>
            <a:ext cx="337319" cy="329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283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C18E8-D67C-493D-97D2-B4CA21C16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8344-5389-4CE3-A1E2-5EAC7F909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AD81C-4057-497E-83B2-80BB147EA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22B6A-9634-4B79-81FD-E741B0BA3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BA-5D30-493E-A491-9C46BBBB2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6CA7D-3397-4467-9BDB-DDFA3449D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15839-58B3-430F-8C28-3E1D084F0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2B363-E902-4561-96C8-9D0053844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739DFD-F524-4B04-B3A9-0F122877C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ouzsoo.ru/rg-komiteta-po-standartam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3284984"/>
            <a:ext cx="6408712" cy="1322357"/>
          </a:xfrm>
        </p:spPr>
        <p:txBody>
          <a:bodyPr/>
          <a:lstStyle/>
          <a:p>
            <a:pPr algn="l" fontAlgn="auto">
              <a:spcBef>
                <a:spcPts val="1200"/>
              </a:spcBef>
              <a:spcAft>
                <a:spcPts val="0"/>
              </a:spcAft>
              <a:defRPr/>
            </a:pPr>
            <a:b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  <a:t>Рекомендации</a:t>
            </a:r>
            <a:b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  <a:t>Союза СОО по применению</a:t>
            </a:r>
            <a:b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ru-RU" sz="3600" b="1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+mn-cs"/>
              </a:rPr>
              <a:t>новых ФСО 2022</a:t>
            </a:r>
            <a:br>
              <a:rPr lang="ru-RU" sz="1400" b="1" i="0" dirty="0">
                <a:solidFill>
                  <a:srgbClr val="424140"/>
                </a:solidFill>
                <a:effectLst/>
                <a:latin typeface="Open Sans" panose="020B0606030504020204" pitchFamily="34" charset="0"/>
              </a:rPr>
            </a:br>
            <a:endParaRPr lang="ru-RU" sz="3600" b="1" dirty="0">
              <a:solidFill>
                <a:srgbClr val="00578E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3114" y="6381328"/>
            <a:ext cx="1395354" cy="360040"/>
          </a:xfrm>
        </p:spPr>
        <p:txBody>
          <a:bodyPr/>
          <a:lstStyle/>
          <a:p>
            <a:pPr lvl="0" algn="l" eaLnBrk="1" hangingPunct="1"/>
            <a:r>
              <a:rPr lang="ru-RU" sz="1200" b="1" dirty="0">
                <a:solidFill>
                  <a:srgbClr val="00578E"/>
                </a:solidFill>
                <a:latin typeface="Calibri" panose="020F0502020204030204" pitchFamily="34" charset="0"/>
              </a:rPr>
              <a:t>Москва, 20</a:t>
            </a:r>
            <a:r>
              <a:rPr lang="en-US" sz="1200" b="1" dirty="0">
                <a:solidFill>
                  <a:srgbClr val="00578E"/>
                </a:solidFill>
                <a:latin typeface="Calibri" panose="020F0502020204030204" pitchFamily="34" charset="0"/>
              </a:rPr>
              <a:t>2</a:t>
            </a:r>
            <a:r>
              <a:rPr lang="ru-RU" sz="1200" b="1" dirty="0">
                <a:solidFill>
                  <a:srgbClr val="00578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5E30F87-B206-4B68-B061-0E3AFAC4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14" y="1062724"/>
            <a:ext cx="3240360" cy="49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5991"/>
                </a:solidFill>
                <a:effectLst/>
                <a:uLnTx/>
                <a:uFillTx/>
                <a:latin typeface="Calibri" panose="020F0502020204030204" pitchFamily="34" charset="0"/>
              </a:rPr>
              <a:t>Национальное объединение саморегулируемых организаций оценщиков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solidFill>
                  <a:srgbClr val="005991"/>
                </a:solidFill>
                <a:latin typeface="Calibri" panose="020F0502020204030204" pitchFamily="34" charset="0"/>
              </a:rPr>
              <a:t>«Союз СОО»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5991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3CBEC-5290-CA76-4216-95FA97A2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240" y="0"/>
            <a:ext cx="241610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670AB2-AA68-408B-83D4-E0054E4B3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67" t="46345" r="43095" b="31261"/>
          <a:stretch/>
        </p:blipFill>
        <p:spPr bwMode="auto">
          <a:xfrm>
            <a:off x="755576" y="207541"/>
            <a:ext cx="841375" cy="821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40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>
            <a:extLst>
              <a:ext uri="{FF2B5EF4-FFF2-40B4-BE49-F238E27FC236}">
                <a16:creationId xmlns:a16="http://schemas.microsoft.com/office/drawing/2014/main" id="{F9F1C79D-0A70-5C41-BC52-6A28341D94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4424770"/>
              </p:ext>
            </p:extLst>
          </p:nvPr>
        </p:nvGraphicFramePr>
        <p:xfrm>
          <a:off x="457200" y="1772816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73AE5FD4-7E29-2B4D-8001-346BB452393A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6408712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В течение последних трех лет</a:t>
            </a:r>
          </a:p>
        </p:txBody>
      </p:sp>
    </p:spTree>
    <p:extLst>
      <p:ext uri="{BB962C8B-B14F-4D97-AF65-F5344CB8AC3E}">
        <p14:creationId xmlns:p14="http://schemas.microsoft.com/office/powerpoint/2010/main" val="25871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>
            <a:extLst>
              <a:ext uri="{FF2B5EF4-FFF2-40B4-BE49-F238E27FC236}">
                <a16:creationId xmlns:a16="http://schemas.microsoft.com/office/drawing/2014/main" id="{F15F1668-3FC6-E247-87FB-9FAC27203F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4130184"/>
              </p:ext>
            </p:extLst>
          </p:nvPr>
        </p:nvGraphicFramePr>
        <p:xfrm>
          <a:off x="323528" y="764704"/>
          <a:ext cx="66247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0DCF049-9EDB-D545-B64B-285AD953A88B}"/>
              </a:ext>
            </a:extLst>
          </p:cNvPr>
          <p:cNvSpPr txBox="1"/>
          <p:nvPr/>
        </p:nvSpPr>
        <p:spPr>
          <a:xfrm>
            <a:off x="5832140" y="244887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Координирует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F22CB-62A1-E946-B771-098DC6A0F7EE}"/>
              </a:ext>
            </a:extLst>
          </p:cNvPr>
          <p:cNvSpPr txBox="1"/>
          <p:nvPr/>
        </p:nvSpPr>
        <p:spPr>
          <a:xfrm>
            <a:off x="6408204" y="360100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Контролирует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9197F-4A2E-A34F-8D67-A251A44D6380}"/>
              </a:ext>
            </a:extLst>
          </p:cNvPr>
          <p:cNvSpPr txBox="1"/>
          <p:nvPr/>
        </p:nvSpPr>
        <p:spPr>
          <a:xfrm>
            <a:off x="7094513" y="4753129"/>
            <a:ext cx="193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Предоставляет качественные </a:t>
            </a:r>
            <a:br>
              <a:rPr lang="ru-RU" dirty="0"/>
            </a:br>
            <a:r>
              <a:rPr lang="ru-RU" dirty="0"/>
              <a:t>услуги</a:t>
            </a:r>
          </a:p>
          <a:p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089DD2-1ED7-2B47-B8FD-D21C26968041}"/>
              </a:ext>
            </a:extLst>
          </p:cNvPr>
          <p:cNvGrpSpPr/>
          <p:nvPr/>
        </p:nvGrpSpPr>
        <p:grpSpPr>
          <a:xfrm>
            <a:off x="3803839" y="1003579"/>
            <a:ext cx="3318035" cy="5108411"/>
            <a:chOff x="3407795" y="903586"/>
            <a:chExt cx="3318035" cy="5108411"/>
          </a:xfrm>
        </p:grpSpPr>
        <p:sp>
          <p:nvSpPr>
            <p:cNvPr id="7" name="Круговая стрелка 6">
              <a:extLst>
                <a:ext uri="{FF2B5EF4-FFF2-40B4-BE49-F238E27FC236}">
                  <a16:creationId xmlns:a16="http://schemas.microsoft.com/office/drawing/2014/main" id="{A340F02D-F1F1-AC4F-8D4A-6A9736C1CE9E}"/>
                </a:ext>
              </a:extLst>
            </p:cNvPr>
            <p:cNvSpPr/>
            <p:nvPr/>
          </p:nvSpPr>
          <p:spPr>
            <a:xfrm rot="3607246">
              <a:off x="5392927" y="4679093"/>
              <a:ext cx="1436004" cy="1229803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Круговая стрелка 7">
              <a:extLst>
                <a:ext uri="{FF2B5EF4-FFF2-40B4-BE49-F238E27FC236}">
                  <a16:creationId xmlns:a16="http://schemas.microsoft.com/office/drawing/2014/main" id="{6C89B70D-E477-FF4D-AC72-21542DFE920F}"/>
                </a:ext>
              </a:extLst>
            </p:cNvPr>
            <p:cNvSpPr/>
            <p:nvPr/>
          </p:nvSpPr>
          <p:spPr>
            <a:xfrm rot="3607246">
              <a:off x="4672846" y="3454957"/>
              <a:ext cx="1436004" cy="1229803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" name="Круговая стрелка 8">
              <a:extLst>
                <a:ext uri="{FF2B5EF4-FFF2-40B4-BE49-F238E27FC236}">
                  <a16:creationId xmlns:a16="http://schemas.microsoft.com/office/drawing/2014/main" id="{38FD1747-3BCE-234F-A095-9E94CF9B8A89}"/>
                </a:ext>
              </a:extLst>
            </p:cNvPr>
            <p:cNvSpPr/>
            <p:nvPr/>
          </p:nvSpPr>
          <p:spPr>
            <a:xfrm rot="3607246">
              <a:off x="4027650" y="2342840"/>
              <a:ext cx="1436004" cy="1070340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Круговая стрелка 9">
              <a:extLst>
                <a:ext uri="{FF2B5EF4-FFF2-40B4-BE49-F238E27FC236}">
                  <a16:creationId xmlns:a16="http://schemas.microsoft.com/office/drawing/2014/main" id="{ECEAA638-3568-F145-AA1A-985EF34BA425}"/>
                </a:ext>
              </a:extLst>
            </p:cNvPr>
            <p:cNvSpPr/>
            <p:nvPr/>
          </p:nvSpPr>
          <p:spPr>
            <a:xfrm rot="3607246">
              <a:off x="3304695" y="1006686"/>
              <a:ext cx="1436004" cy="1229803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5C2CD38-D958-9D46-ADE6-3D73EF3EA9E9}"/>
              </a:ext>
            </a:extLst>
          </p:cNvPr>
          <p:cNvSpPr txBox="1"/>
          <p:nvPr/>
        </p:nvSpPr>
        <p:spPr>
          <a:xfrm>
            <a:off x="5021565" y="112790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Контролирует </a:t>
            </a:r>
            <a:br>
              <a:rPr lang="ru-RU" dirty="0"/>
            </a:br>
            <a:r>
              <a:rPr lang="ru-RU" dirty="0"/>
              <a:t>(надзорная функция закреплена за </a:t>
            </a:r>
            <a:r>
              <a:rPr lang="ru-RU" dirty="0" err="1"/>
              <a:t>Росреестром</a:t>
            </a:r>
            <a:r>
              <a:rPr lang="ru-RU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3968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DF17D56-833F-D141-8647-2219D030958D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404664"/>
            <a:ext cx="8208912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Рабочая группа </a:t>
            </a:r>
            <a:b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Комитета по стандартам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AAF68-4E6F-3D4C-8DAE-DBA614F73B27}"/>
              </a:ext>
            </a:extLst>
          </p:cNvPr>
          <p:cNvSpPr txBox="1"/>
          <p:nvPr/>
        </p:nvSpPr>
        <p:spPr>
          <a:xfrm>
            <a:off x="899592" y="1916832"/>
            <a:ext cx="7632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Рабочая группа Комитета по стандартам создана в соответствии 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решением Совета Союза от 14.07.2022 г.</a:t>
            </a:r>
          </a:p>
          <a:p>
            <a:pPr algn="just"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Руководитель РГ -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Угожаева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Ольга Александровна.</a:t>
            </a:r>
          </a:p>
          <a:p>
            <a:pPr algn="just"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РГ создана с целью подготовки оценочного сообщества к переходу на новые ФСО, вступающие в силу 07.11.2022 (приказ Минэкономразвития РФ №200 от 14.04.2022). В составе рабочей группы эксперты членов Союза СОО в области практического применения федеральных </a:t>
            </a:r>
            <a:r>
              <a:rPr lang="ru-RU">
                <a:latin typeface="Calibri" panose="020F0502020204030204" pitchFamily="34" charset="0"/>
                <a:cs typeface="Calibri" panose="020F0502020204030204" pitchFamily="34" charset="0"/>
              </a:rPr>
              <a:t>стандартов оценки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0"/>
              </a:spcBef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РГ созданы 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Рекомендации по применению стандартов оценки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включая стандарты, введенные приказом Минэкономразвития России от 14 апреля 2022 г. № 200) 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 проведении оценки объектов недвижимости </a:t>
            </a:r>
            <a:b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(с учетом целей залога).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Ознакомиться с документом можно на сайте ССОО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souzsoo.ru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komiteta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-po-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standartam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7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2204138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6D2E5-F8F1-4BC2-936F-E2D21669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t="27366" r="8311"/>
          <a:stretch/>
        </p:blipFill>
        <p:spPr>
          <a:xfrm rot="5400000">
            <a:off x="2757414" y="-125193"/>
            <a:ext cx="6276219" cy="649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1844824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Акценты внимания в ФСО 2022</a:t>
            </a:r>
          </a:p>
        </p:txBody>
      </p:sp>
    </p:spTree>
    <p:extLst>
      <p:ext uri="{BB962C8B-B14F-4D97-AF65-F5344CB8AC3E}">
        <p14:creationId xmlns:p14="http://schemas.microsoft.com/office/powerpoint/2010/main" val="41702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653376" y="430949"/>
            <a:ext cx="3384376" cy="6998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Структура ФСО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395536" y="1675406"/>
            <a:ext cx="43057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«Общие понятия оценки, подходы и требования к проведению оценки (ФСО № 1)»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«Цель оценки и виды стоимости (ФСО № 2)»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«Требования к отчету об оценке (ФСО № 3)»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«Оценка недвижимости» (ФСО № 7),  «Оценка бизнеса» (ФСО № 8),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«Определение ликвидационной стоимости (ФСО № 12)»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«Определение инвестиционной стоимости (ФСО № 13)»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8942C-A439-258E-E675-725382DFE8DC}"/>
              </a:ext>
            </a:extLst>
          </p:cNvPr>
          <p:cNvSpPr txBox="1"/>
          <p:nvPr/>
        </p:nvSpPr>
        <p:spPr>
          <a:xfrm>
            <a:off x="5076056" y="1752274"/>
            <a:ext cx="3822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«Структура ФСО и основные понятия, используемые в ФСО (ФСО I)»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«Виды стоимости (ФСО II)»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«Процесс оценки (ФСО III)»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«Задание на оценку (ФСО IV)» 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«Подходы и методы оценки (ФСО V)»</a:t>
            </a:r>
          </a:p>
          <a:p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«Отчет об оценке (ФСО VI)»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CEE555E-4712-C939-870D-33C0407F7B06}"/>
              </a:ext>
            </a:extLst>
          </p:cNvPr>
          <p:cNvSpPr/>
          <p:nvPr/>
        </p:nvSpPr>
        <p:spPr>
          <a:xfrm>
            <a:off x="4755621" y="1124744"/>
            <a:ext cx="3690996" cy="432048"/>
          </a:xfrm>
          <a:prstGeom prst="roundRect">
            <a:avLst/>
          </a:prstGeom>
          <a:solidFill>
            <a:srgbClr val="005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1080329-06CD-75F1-F03F-4D2EF6A661AF}"/>
              </a:ext>
            </a:extLst>
          </p:cNvPr>
          <p:cNvSpPr/>
          <p:nvPr/>
        </p:nvSpPr>
        <p:spPr>
          <a:xfrm>
            <a:off x="672120" y="1124744"/>
            <a:ext cx="3664729" cy="432048"/>
          </a:xfrm>
          <a:prstGeom prst="roundRect">
            <a:avLst/>
          </a:prstGeom>
          <a:solidFill>
            <a:srgbClr val="005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8B907-19DF-B063-676F-F0E602E3FBC7}"/>
              </a:ext>
            </a:extLst>
          </p:cNvPr>
          <p:cNvSpPr txBox="1"/>
          <p:nvPr/>
        </p:nvSpPr>
        <p:spPr>
          <a:xfrm>
            <a:off x="1664981" y="1124744"/>
            <a:ext cx="167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2011–2015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F1C4B-CBF1-D904-805C-A57A0491DA6A}"/>
              </a:ext>
            </a:extLst>
          </p:cNvPr>
          <p:cNvSpPr txBox="1"/>
          <p:nvPr/>
        </p:nvSpPr>
        <p:spPr>
          <a:xfrm>
            <a:off x="6117629" y="1140146"/>
            <a:ext cx="96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C3BE55-74BC-7D53-A629-70E2301FFB13}"/>
              </a:ext>
            </a:extLst>
          </p:cNvPr>
          <p:cNvSpPr txBox="1"/>
          <p:nvPr/>
        </p:nvSpPr>
        <p:spPr>
          <a:xfrm>
            <a:off x="4932040" y="4149080"/>
            <a:ext cx="394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действуют до утверждения новых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69AFF-8ACE-71D0-EE91-A41AA9E79F9E}"/>
              </a:ext>
            </a:extLst>
          </p:cNvPr>
          <p:cNvSpPr txBox="1"/>
          <p:nvPr/>
        </p:nvSpPr>
        <p:spPr>
          <a:xfrm>
            <a:off x="4818485" y="5192222"/>
            <a:ext cx="3945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отменены</a:t>
            </a:r>
          </a:p>
        </p:txBody>
      </p: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0358470C-20F6-2E76-7175-9DD3955783FF}"/>
              </a:ext>
            </a:extLst>
          </p:cNvPr>
          <p:cNvSpPr/>
          <p:nvPr/>
        </p:nvSpPr>
        <p:spPr>
          <a:xfrm rot="10800000">
            <a:off x="4725928" y="1675406"/>
            <a:ext cx="216000" cy="1815882"/>
          </a:xfrm>
          <a:prstGeom prst="leftBrace">
            <a:avLst>
              <a:gd name="adj1" fmla="val 78888"/>
              <a:gd name="adj2" fmla="val 50000"/>
            </a:avLst>
          </a:prstGeom>
          <a:ln w="19050">
            <a:solidFill>
              <a:srgbClr val="0057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AADA0970-0BDE-3E9C-04D8-34BD324DBA41}"/>
              </a:ext>
            </a:extLst>
          </p:cNvPr>
          <p:cNvSpPr/>
          <p:nvPr/>
        </p:nvSpPr>
        <p:spPr>
          <a:xfrm rot="10800000">
            <a:off x="4716017" y="4005064"/>
            <a:ext cx="216000" cy="702962"/>
          </a:xfrm>
          <a:prstGeom prst="leftBrace">
            <a:avLst>
              <a:gd name="adj1" fmla="val 51170"/>
              <a:gd name="adj2" fmla="val 50000"/>
            </a:avLst>
          </a:prstGeom>
          <a:ln w="19050">
            <a:solidFill>
              <a:srgbClr val="0057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BCFC00CF-1B48-D0EF-D3EE-4DAF69DFF3F9}"/>
              </a:ext>
            </a:extLst>
          </p:cNvPr>
          <p:cNvSpPr/>
          <p:nvPr/>
        </p:nvSpPr>
        <p:spPr>
          <a:xfrm rot="10800000">
            <a:off x="4725927" y="5002209"/>
            <a:ext cx="216000" cy="845901"/>
          </a:xfrm>
          <a:prstGeom prst="leftBrace">
            <a:avLst>
              <a:gd name="adj1" fmla="val 48650"/>
              <a:gd name="adj2" fmla="val 50000"/>
            </a:avLst>
          </a:prstGeom>
          <a:ln w="19050">
            <a:solidFill>
              <a:srgbClr val="0057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77928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C2CFE7DC-C7BB-49CE-8F4B-307DDA93B408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2726942"/>
            <a:ext cx="7776864" cy="6998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ФСО 2022</a:t>
            </a:r>
            <a:b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не меняют методологию оценки. </a:t>
            </a:r>
            <a:b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Изменяется форма – отчет об оценке.</a:t>
            </a:r>
          </a:p>
        </p:txBody>
      </p:sp>
    </p:spTree>
    <p:extLst>
      <p:ext uri="{BB962C8B-B14F-4D97-AF65-F5344CB8AC3E}">
        <p14:creationId xmlns:p14="http://schemas.microsoft.com/office/powerpoint/2010/main" val="3371391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3948C7-480A-2571-9BBC-5059D126B76F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12341"/>
            <a:ext cx="9144000" cy="6487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Акценты внимания в ФСО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1187624" y="3947375"/>
            <a:ext cx="264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Работа с информацией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133CFDA-318A-BA16-7E80-B098F3DF7D46}"/>
              </a:ext>
            </a:extLst>
          </p:cNvPr>
          <p:cNvSpPr/>
          <p:nvPr/>
        </p:nvSpPr>
        <p:spPr>
          <a:xfrm>
            <a:off x="632258" y="1903351"/>
            <a:ext cx="3600401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8942C-A439-258E-E675-725382DFE8DC}"/>
              </a:ext>
            </a:extLst>
          </p:cNvPr>
          <p:cNvSpPr txBox="1"/>
          <p:nvPr/>
        </p:nvSpPr>
        <p:spPr>
          <a:xfrm>
            <a:off x="732572" y="2074900"/>
            <a:ext cx="333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Три уровня категоричности: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должен,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152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следует,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24B5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F1105B-5489-A6D7-1F0F-FACF3CD89F50}"/>
              </a:ext>
            </a:extLst>
          </p:cNvPr>
          <p:cNvSpPr txBox="1"/>
          <p:nvPr/>
        </p:nvSpPr>
        <p:spPr>
          <a:xfrm>
            <a:off x="4911826" y="3643215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различной 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детализации описания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отчете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27E5249-2A35-7022-9182-317C216FB4EB}"/>
              </a:ext>
            </a:extLst>
          </p:cNvPr>
          <p:cNvSpPr/>
          <p:nvPr/>
        </p:nvSpPr>
        <p:spPr>
          <a:xfrm>
            <a:off x="623876" y="3573136"/>
            <a:ext cx="3608783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5EC2C3B-5615-15BF-8216-658C773D8F9B}"/>
              </a:ext>
            </a:extLst>
          </p:cNvPr>
          <p:cNvSpPr/>
          <p:nvPr/>
        </p:nvSpPr>
        <p:spPr>
          <a:xfrm>
            <a:off x="4572000" y="3564946"/>
            <a:ext cx="3608783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B32F5E5-D26B-4E3C-8044-A08F41DBE3FC}"/>
              </a:ext>
            </a:extLst>
          </p:cNvPr>
          <p:cNvSpPr/>
          <p:nvPr/>
        </p:nvSpPr>
        <p:spPr>
          <a:xfrm>
            <a:off x="4564891" y="1903351"/>
            <a:ext cx="3600400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948362-0072-4241-996F-71D707B16CFA}"/>
              </a:ext>
            </a:extLst>
          </p:cNvPr>
          <p:cNvSpPr txBox="1"/>
          <p:nvPr/>
        </p:nvSpPr>
        <p:spPr>
          <a:xfrm>
            <a:off x="4716489" y="2153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Раскрытие содержания понятия «Существенность»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B9F9E-E375-4D11-A04F-44603D4BEADB}"/>
              </a:ext>
            </a:extLst>
          </p:cNvPr>
          <p:cNvSpPr txBox="1"/>
          <p:nvPr/>
        </p:nvSpPr>
        <p:spPr>
          <a:xfrm>
            <a:off x="1043608" y="5531551"/>
            <a:ext cx="277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Смешанная форма отчета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0EEA39B-8279-4926-A688-3AF0B634B759}"/>
              </a:ext>
            </a:extLst>
          </p:cNvPr>
          <p:cNvSpPr/>
          <p:nvPr/>
        </p:nvSpPr>
        <p:spPr>
          <a:xfrm>
            <a:off x="611560" y="5157312"/>
            <a:ext cx="3608783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AA99D3-CB26-442E-AAE2-6D4AD1399CAE}"/>
              </a:ext>
            </a:extLst>
          </p:cNvPr>
          <p:cNvSpPr txBox="1"/>
          <p:nvPr/>
        </p:nvSpPr>
        <p:spPr>
          <a:xfrm>
            <a:off x="4900864" y="5393051"/>
            <a:ext cx="311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«Изготовление» стоимости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(предпосылки)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EB136EB-6B8C-494C-A858-4694C91C35D3}"/>
              </a:ext>
            </a:extLst>
          </p:cNvPr>
          <p:cNvSpPr/>
          <p:nvPr/>
        </p:nvSpPr>
        <p:spPr>
          <a:xfrm>
            <a:off x="4553020" y="5157312"/>
            <a:ext cx="3608783" cy="108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4682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5472608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. Уровни требований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052736"/>
            <a:ext cx="813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17. Понятия «должен», «следует», «может» в настоящих федеральных стандартах оценки применяются для обозначения степени обязательности выполнения требований и рекомендаций, при этом: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3D33A1C-5D2F-8816-1D13-7511A5453824}"/>
              </a:ext>
            </a:extLst>
          </p:cNvPr>
          <p:cNvSpPr/>
          <p:nvPr/>
        </p:nvSpPr>
        <p:spPr>
          <a:xfrm>
            <a:off x="611560" y="2060848"/>
            <a:ext cx="2520000" cy="4104456"/>
          </a:xfrm>
          <a:prstGeom prst="round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65A8771-7930-682F-C88C-FAD57C0BAC3A}"/>
              </a:ext>
            </a:extLst>
          </p:cNvPr>
          <p:cNvSpPr/>
          <p:nvPr/>
        </p:nvSpPr>
        <p:spPr>
          <a:xfrm>
            <a:off x="3460878" y="2081453"/>
            <a:ext cx="2520000" cy="4104456"/>
          </a:xfrm>
          <a:prstGeom prst="round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99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68880E-B8EB-46B3-4ADC-6A7623604531}"/>
              </a:ext>
            </a:extLst>
          </p:cNvPr>
          <p:cNvSpPr/>
          <p:nvPr/>
        </p:nvSpPr>
        <p:spPr>
          <a:xfrm>
            <a:off x="6228184" y="2060848"/>
            <a:ext cx="2520000" cy="4125061"/>
          </a:xfrm>
          <a:prstGeom prst="round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8D35D-6D0F-7F0E-5C1F-1A6F0C8E96FC}"/>
              </a:ext>
            </a:extLst>
          </p:cNvPr>
          <p:cNvSpPr txBox="1"/>
          <p:nvPr/>
        </p:nvSpPr>
        <p:spPr>
          <a:xfrm>
            <a:off x="701560" y="2420888"/>
            <a:ext cx="234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понятие «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должен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указывает </a:t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безусловную обязанность оценщика выполнить то или иное действие. Оценщик должен выполнять требование в каждом случае, когда имеет место такое указание в федеральных стандартах оценки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2EEB3-7A92-7FDB-97B0-B82C7E911658}"/>
              </a:ext>
            </a:extLst>
          </p:cNvPr>
          <p:cNvSpPr txBox="1"/>
          <p:nvPr/>
        </p:nvSpPr>
        <p:spPr>
          <a:xfrm>
            <a:off x="3550878" y="2132856"/>
            <a:ext cx="2340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понятие «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следует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указывает</a:t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предпочтительные действия оценщика.</a:t>
            </a:r>
            <a:b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каждом случае оценщик рассматривает возможность и целесообразность выполнения требования и </a:t>
            </a:r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наличии оснований вправе отказаться от его выполнения</a:t>
            </a:r>
          </a:p>
          <a:p>
            <a:pPr algn="ctr"/>
            <a:endParaRPr lang="ru-RU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(если нет «явных оснований делать иначе» = должен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4D810-7D83-07EB-7C06-9AB2BD24C6AA}"/>
              </a:ext>
            </a:extLst>
          </p:cNvPr>
          <p:cNvSpPr txBox="1"/>
          <p:nvPr/>
        </p:nvSpPr>
        <p:spPr>
          <a:xfrm>
            <a:off x="6408184" y="2420888"/>
            <a:ext cx="21962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понятие «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указывает на действия, которые не являются обязательными. В этой области реализуется профессиональное суждение оценщика использовать либо</a:t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использовать ту или иную возможность.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93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5472608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I</a:t>
            </a: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. Существенность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251520" y="1174388"/>
            <a:ext cx="6192688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16. Существенность представляет собой степень влияния информации, допущений, ограничений оценки и проведенных расчетов на результат оценки.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Существенность может не иметь количественного измерения.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определения уровня существенности требуется профессиональное суждение в области оценочной деятельности.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процессе оценки уровень существенности может быть определен в том числе для: </a:t>
            </a:r>
          </a:p>
          <a:p>
            <a:pPr marL="285750" indent="-285750" algn="just">
              <a:buClr>
                <a:srgbClr val="015289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информации, включая исходные данные (характеристики объекта оценки и его аналогов, рыночные показатели);</a:t>
            </a:r>
          </a:p>
          <a:p>
            <a:pPr marL="285750" indent="-285750" algn="just">
              <a:buClr>
                <a:srgbClr val="015289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проведенных расчетов, в частности, в случаях расхождений результатов оценки, полученных в рамках применения различных подходов и методов оценки; </a:t>
            </a:r>
          </a:p>
          <a:p>
            <a:pPr marL="285750" indent="-285750" algn="just">
              <a:spcAft>
                <a:spcPts val="600"/>
              </a:spcAft>
              <a:buClr>
                <a:srgbClr val="015289"/>
              </a:buClr>
              <a:buFont typeface="Arial" panose="020B0604020202020204" pitchFamily="34" charset="0"/>
              <a:buChar char="•"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допущений и ограничений оценки. 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Существенность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зависит в т.ч. от цели оценки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(п. 9 ФСО 1).</a:t>
            </a:r>
          </a:p>
        </p:txBody>
      </p:sp>
      <p:pic>
        <p:nvPicPr>
          <p:cNvPr id="5" name="Рисунок 4" descr="Изображение выглядит как текст, ножницы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42EBEF8E-5F6C-5121-7FED-F16C3C6E1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240" y="0"/>
            <a:ext cx="241176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61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5472608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II</a:t>
            </a: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. Предпосылки стоимости</a:t>
            </a:r>
          </a:p>
        </p:txBody>
      </p:sp>
      <p:pic>
        <p:nvPicPr>
          <p:cNvPr id="5" name="Рисунок 4" descr="Изображение выглядит как текст, ножницы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42EBEF8E-5F6C-5121-7FED-F16C3C6E1B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240" y="0"/>
            <a:ext cx="2411760" cy="630932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5453B96-C99B-427F-AD9E-1BA3FCF6CB42}"/>
              </a:ext>
            </a:extLst>
          </p:cNvPr>
          <p:cNvSpPr/>
          <p:nvPr/>
        </p:nvSpPr>
        <p:spPr>
          <a:xfrm>
            <a:off x="1269338" y="5517312"/>
            <a:ext cx="1707494" cy="72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159B-D5F2-499C-BA5B-52B1780D725E}"/>
              </a:ext>
            </a:extLst>
          </p:cNvPr>
          <p:cNvSpPr txBox="1"/>
          <p:nvPr/>
        </p:nvSpPr>
        <p:spPr>
          <a:xfrm>
            <a:off x="1355499" y="5590130"/>
            <a:ext cx="153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Предпосылки стоимости</a:t>
            </a:r>
            <a:endParaRPr lang="ru-RU" b="1" dirty="0">
              <a:solidFill>
                <a:srgbClr val="24B5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7696CD5-DBB6-402E-9BDB-014CD0A74140}"/>
              </a:ext>
            </a:extLst>
          </p:cNvPr>
          <p:cNvSpPr/>
          <p:nvPr/>
        </p:nvSpPr>
        <p:spPr>
          <a:xfrm>
            <a:off x="4211960" y="5517312"/>
            <a:ext cx="1707494" cy="720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11A86-9EBD-45D5-A55C-6FF0D867CBDE}"/>
              </a:ext>
            </a:extLst>
          </p:cNvPr>
          <p:cNvSpPr txBox="1"/>
          <p:nvPr/>
        </p:nvSpPr>
        <p:spPr>
          <a:xfrm>
            <a:off x="4298121" y="5590130"/>
            <a:ext cx="153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Вид стоимости</a:t>
            </a:r>
            <a:endParaRPr lang="ru-RU" b="1" dirty="0">
              <a:solidFill>
                <a:srgbClr val="24B5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1AF31093-A48C-48E4-80E8-5CF1F5D17DC2}"/>
              </a:ext>
            </a:extLst>
          </p:cNvPr>
          <p:cNvSpPr/>
          <p:nvPr/>
        </p:nvSpPr>
        <p:spPr>
          <a:xfrm>
            <a:off x="3227226" y="5733216"/>
            <a:ext cx="792088" cy="360040"/>
          </a:xfrm>
          <a:prstGeom prst="rightArrow">
            <a:avLst/>
          </a:prstGeom>
          <a:noFill/>
          <a:ln>
            <a:solidFill>
              <a:srgbClr val="015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2E8537-E660-4163-9317-1A481155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1168" r="20463" b="3874"/>
          <a:stretch/>
        </p:blipFill>
        <p:spPr>
          <a:xfrm>
            <a:off x="1691680" y="1700808"/>
            <a:ext cx="3726269" cy="3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3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359217"/>
            <a:ext cx="8712968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Ведущие мероприятия</a:t>
            </a:r>
          </a:p>
        </p:txBody>
      </p:sp>
      <p:pic>
        <p:nvPicPr>
          <p:cNvPr id="8" name="Picture 2" descr="C:\Users\Ильин МО\Desktop\Документы СРОО\imo.jpg">
            <a:extLst>
              <a:ext uri="{FF2B5EF4-FFF2-40B4-BE49-F238E27FC236}">
                <a16:creationId xmlns:a16="http://schemas.microsoft.com/office/drawing/2014/main" id="{3C615B81-BCAA-445C-A013-4AAE62FB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599" y="4360967"/>
            <a:ext cx="780775" cy="11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DEDCA4-AE9E-4568-9AA5-FF07B98B9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718" y="4331204"/>
            <a:ext cx="259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ИЛЬИН</a:t>
            </a:r>
          </a:p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Максим Олегович</a:t>
            </a:r>
            <a:endParaRPr lang="ru-RU" sz="2000" dirty="0">
              <a:solidFill>
                <a:srgbClr val="015289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E25A-7C7E-4E50-A137-5F3DA0188E1C}"/>
              </a:ext>
            </a:extLst>
          </p:cNvPr>
          <p:cNvSpPr txBox="1"/>
          <p:nvPr/>
        </p:nvSpPr>
        <p:spPr>
          <a:xfrm>
            <a:off x="2346793" y="5129949"/>
            <a:ext cx="497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indent="-4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Calibri" panose="020F0502020204030204" pitchFamily="34" charset="0"/>
              </a:rPr>
              <a:t>Член Совета ССОО, к.э.н.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4C0A8-C101-A147-9B34-87FC08065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18251" r="25992" b="18251"/>
          <a:stretch/>
        </p:blipFill>
        <p:spPr>
          <a:xfrm>
            <a:off x="971599" y="2210675"/>
            <a:ext cx="832104" cy="11463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CC927A-DDFD-DA40-95EF-23749D827647}"/>
              </a:ext>
            </a:extLst>
          </p:cNvPr>
          <p:cNvSpPr txBox="1"/>
          <p:nvPr/>
        </p:nvSpPr>
        <p:spPr>
          <a:xfrm>
            <a:off x="2286000" y="2210675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ЛУНЯК</a:t>
            </a:r>
          </a:p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Алексей Николаевич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23C5E-C15F-6F43-B54C-7E4495AAC209}"/>
              </a:ext>
            </a:extLst>
          </p:cNvPr>
          <p:cNvSpPr txBox="1"/>
          <p:nvPr/>
        </p:nvSpPr>
        <p:spPr>
          <a:xfrm>
            <a:off x="2286000" y="2926025"/>
            <a:ext cx="497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indent="-4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Calibri" panose="020F0502020204030204" pitchFamily="34" charset="0"/>
              </a:rPr>
              <a:t>Председатель Совета ССОО</a:t>
            </a:r>
          </a:p>
        </p:txBody>
      </p:sp>
      <p:pic>
        <p:nvPicPr>
          <p:cNvPr id="1026" name="Picture 2" descr="Президент саморегулируемой организации Союз Федерация Специалистов Оценщиков">
            <a:extLst>
              <a:ext uri="{FF2B5EF4-FFF2-40B4-BE49-F238E27FC236}">
                <a16:creationId xmlns:a16="http://schemas.microsoft.com/office/drawing/2014/main" id="{00C1F544-7C39-43FB-A202-57206CD1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66034"/>
            <a:ext cx="748783" cy="118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A14476-A188-445D-92A0-E31A092ECD81}"/>
              </a:ext>
            </a:extLst>
          </p:cNvPr>
          <p:cNvSpPr txBox="1"/>
          <p:nvPr/>
        </p:nvSpPr>
        <p:spPr>
          <a:xfrm>
            <a:off x="6180756" y="216603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УГОЖАЕВА</a:t>
            </a:r>
          </a:p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Ольга Александровна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EAD405-5866-495E-BE89-2E3524C45E33}"/>
              </a:ext>
            </a:extLst>
          </p:cNvPr>
          <p:cNvSpPr txBox="1"/>
          <p:nvPr/>
        </p:nvSpPr>
        <p:spPr>
          <a:xfrm>
            <a:off x="6180756" y="2915652"/>
            <a:ext cx="497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indent="-4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Calibri" panose="020F0502020204030204" pitchFamily="34" charset="0"/>
              </a:rPr>
              <a:t>Член Совета ССОО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CBE678-86FE-462B-AA9C-8F77F0277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009" y="4348352"/>
            <a:ext cx="832105" cy="1139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25B24D-A08E-4C0E-8158-BA8582BDCB46}"/>
              </a:ext>
            </a:extLst>
          </p:cNvPr>
          <p:cNvSpPr txBox="1"/>
          <p:nvPr/>
        </p:nvSpPr>
        <p:spPr>
          <a:xfrm>
            <a:off x="6209452" y="432047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ЖУКОВСКИЙ</a:t>
            </a:r>
          </a:p>
          <a:p>
            <a:pPr>
              <a:defRPr/>
            </a:pPr>
            <a:r>
              <a:rPr lang="ru-RU" sz="2000" b="1" dirty="0">
                <a:solidFill>
                  <a:srgbClr val="015289"/>
                </a:solidFill>
                <a:latin typeface="Calibri" panose="020F0502020204030204" pitchFamily="34" charset="0"/>
                <a:cs typeface="Arial" charset="0"/>
              </a:rPr>
              <a:t>Владимир Витальевич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37A92D-49CA-4A2F-9A8A-14CF8D2AADB7}"/>
              </a:ext>
            </a:extLst>
          </p:cNvPr>
          <p:cNvSpPr txBox="1"/>
          <p:nvPr/>
        </p:nvSpPr>
        <p:spPr>
          <a:xfrm>
            <a:off x="6180755" y="5118304"/>
            <a:ext cx="4979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indent="-476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atin typeface="Calibri" panose="020F0502020204030204" pitchFamily="34" charset="0"/>
              </a:rPr>
              <a:t>Член Совета ССОО</a:t>
            </a:r>
          </a:p>
        </p:txBody>
      </p:sp>
    </p:spTree>
    <p:extLst>
      <p:ext uri="{BB962C8B-B14F-4D97-AF65-F5344CB8AC3E}">
        <p14:creationId xmlns:p14="http://schemas.microsoft.com/office/powerpoint/2010/main" val="555772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6ED7C9-C574-AF88-CC1B-5BAE96FEE750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9247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Предпосылки стоимости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303015"/>
            <a:ext cx="8352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 Предпосылки стоимости включают следующее*: </a:t>
            </a:r>
          </a:p>
          <a:p>
            <a:pPr marL="285750" indent="-285750" algn="just">
              <a:buClr>
                <a:srgbClr val="00599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предполагается сделка с объектом оценки или использование объекта оценки без совершения сделки с ним; </a:t>
            </a:r>
          </a:p>
          <a:p>
            <a:pPr marL="285750" indent="-285750" algn="just">
              <a:buClr>
                <a:srgbClr val="00599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участники сделки или пользователи объекта являются конкретными (идентифицированными) лицами либо неопределенными лицами (гипотетические участники);</a:t>
            </a:r>
          </a:p>
          <a:p>
            <a:pPr marL="285750" indent="-285750" algn="just">
              <a:buClr>
                <a:srgbClr val="00599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дата оценки;</a:t>
            </a:r>
          </a:p>
          <a:p>
            <a:pPr marL="285750" indent="-285750" algn="just">
              <a:buClr>
                <a:srgbClr val="00599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предполагаемым использованием объекта может быть наиболее эффективное использование, текущее использование, иное конкретное использование (в частности, ликвидация);</a:t>
            </a:r>
          </a:p>
          <a:p>
            <a:pPr marL="285750" indent="-285750" algn="just">
              <a:buClr>
                <a:srgbClr val="00599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характер сделки, под которым подразумевается добровольная сделка в типичных условиях или сделка в условиях вынужденной продажи. </a:t>
            </a:r>
          </a:p>
          <a:p>
            <a:pPr algn="just">
              <a:spcBef>
                <a:spcPts val="12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4. Предпосылки о предполагаемой сделке с неопределенными лицами (гипотетическими участниками) являются рыночными предпосылками. Предпосылки о конкретных участниках сделки, конкретных пользователях объекта являются нерыночными предпосылками. </a:t>
            </a:r>
          </a:p>
          <a:p>
            <a:pPr algn="just">
              <a:spcBef>
                <a:spcPts val="12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11. Предпосылки стоимости могут отличаться от обстоятельств фактической сделки или фактического использования объекта. Предпосылкой стоимости может быть гипотетическая сделка, в том числе тогда, когда цель оценки не связана со сделкой. </a:t>
            </a:r>
          </a:p>
        </p:txBody>
      </p:sp>
    </p:spTree>
    <p:extLst>
      <p:ext uri="{BB962C8B-B14F-4D97-AF65-F5344CB8AC3E}">
        <p14:creationId xmlns:p14="http://schemas.microsoft.com/office/powerpoint/2010/main" val="4109733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6ED7C9-C574-AF88-CC1B-5BAE96FEE750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9247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Предпосылки стоимости</a:t>
            </a: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BFE04078-A9B4-4C28-A4C2-429FAD003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002803"/>
              </p:ext>
            </p:extLst>
          </p:nvPr>
        </p:nvGraphicFramePr>
        <p:xfrm>
          <a:off x="467544" y="1628800"/>
          <a:ext cx="8424936" cy="344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val="332779314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94401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Рыночные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Нерыночные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7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Рыночная стоимость основана</a:t>
                      </a:r>
                      <a:b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предпосылках о сделке, совершаемой с объектом</a:t>
                      </a:r>
                      <a:b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рынке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между гипотетическими участниками (неопределенными лицами).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Без влияния факторов вынужденной продажи (добровольность сделки в типичных рыночных условиях) 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После выставления объекта в течение рыночного срока экспозиции типичными для подобных объектов способами.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Рыночная стоимость отражает потенциал наиболее эффективного использования объекта для участников рынка.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Условия, специфические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для конкретных сторон сделки/конкретных участников сделки 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(если они не доступны другим участникам рынка). Например, синергии с другими активами, мотивация конкретного стратегического или портфельного инвестора, льготные налоговые или кредитные условия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Фактор вынужденной продажи 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Сделка в короткие сроки</a:t>
                      </a:r>
                      <a:b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(меньше рыночного срока экспозиции).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09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C97C657-49E2-499F-9EE1-ED73D336191D}"/>
              </a:ext>
            </a:extLst>
          </p:cNvPr>
          <p:cNvSpPr txBox="1"/>
          <p:nvPr/>
        </p:nvSpPr>
        <p:spPr>
          <a:xfrm>
            <a:off x="467544" y="5252380"/>
            <a:ext cx="84969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Рыночные предпосылки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рыночная стоимость или ее вариации (например, справедливая*)</a:t>
            </a:r>
          </a:p>
          <a:p>
            <a:endParaRPr lang="ru-RU" sz="14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Нерыночные предпосылки  виды стоимости, отличные от рыночной или рыночная в определенных условиях (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 предпосылке о текущем использовании, в предпосылке о ликвидации объекта оценки,</a:t>
            </a:r>
            <a:b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п. 17 ФСО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II)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54784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AA715D-5F2E-93D5-E607-965BB72CB0B1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9247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Виды стоимости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420609"/>
            <a:ext cx="55958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22. Если законодательством, нормативными правовыми актами или иными документами,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соответствии с которыми действует заказчик оценки, предусмотрена оценка стоимости, вид которой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не определен или отсутствует в пункте 12 настоящего федерального стандарта оценки*,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должны быть установлены предпосылки, подходящие цели оценки</a:t>
            </a:r>
            <a:b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 соответствующие положениям настоящего федерального стандарта оценки.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этом случае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задании на оценку и отчете об оценке должны быть указаны предпосылки, основания для их установления и выбранный вид стоимости.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 этом необходимо учитывать положения статьи 7 Федерального закона о предположении об установлении рыночной стоимости объекта оценки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A06A0D-09F2-415A-9965-85270AD0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9"/>
          <a:stretch/>
        </p:blipFill>
        <p:spPr>
          <a:xfrm rot="5400000">
            <a:off x="4515554" y="1691900"/>
            <a:ext cx="6320344" cy="2936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5266C-BC2F-4F6B-AB58-9B992141B232}"/>
              </a:ext>
            </a:extLst>
          </p:cNvPr>
          <p:cNvSpPr txBox="1"/>
          <p:nvPr/>
        </p:nvSpPr>
        <p:spPr>
          <a:xfrm>
            <a:off x="683568" y="5938841"/>
            <a:ext cx="67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Не: рыночная, кадастровая, инвестиционная, ликвидационная, равновесная</a:t>
            </a:r>
          </a:p>
        </p:txBody>
      </p:sp>
    </p:spTree>
    <p:extLst>
      <p:ext uri="{BB962C8B-B14F-4D97-AF65-F5344CB8AC3E}">
        <p14:creationId xmlns:p14="http://schemas.microsoft.com/office/powerpoint/2010/main" val="132706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41A64-14B9-AAD9-592A-AF902754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9"/>
          <a:stretch/>
        </p:blipFill>
        <p:spPr>
          <a:xfrm rot="10800000">
            <a:off x="0" y="2060847"/>
            <a:ext cx="9144000" cy="4248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557947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2. Процесс оценки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включает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финансовую, юридическую, налоговую проверку и (или) экологический, технический и иные виды аудита.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3. В процессе оценки необходимо соблюдать требования Федерального закона, федеральных стандартов оценки, иных нормативных правовых актов Российской Федерации в области оценочной деятельности, стандартов и правил оценочной деятельности, а также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следовать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положениям методических рекомендаций по оценке, одобренных советом по оценочной деятельности при Минэкономразвития России.</a:t>
            </a:r>
          </a:p>
        </p:txBody>
      </p:sp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018E5FD8-B2F4-304D-B194-3C119F1D2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33" y="2333535"/>
            <a:ext cx="7870557" cy="138349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D657CE-CF6F-452F-B7BA-285EB9999213}"/>
              </a:ext>
            </a:extLst>
          </p:cNvPr>
          <p:cNvSpPr/>
          <p:nvPr/>
        </p:nvSpPr>
        <p:spPr>
          <a:xfrm>
            <a:off x="0" y="1"/>
            <a:ext cx="9144000" cy="105158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B975269-3983-4E48-862B-428CF19E19B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8640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III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Процесс оценки</a:t>
            </a:r>
          </a:p>
        </p:txBody>
      </p:sp>
    </p:spTree>
    <p:extLst>
      <p:ext uri="{BB962C8B-B14F-4D97-AF65-F5344CB8AC3E}">
        <p14:creationId xmlns:p14="http://schemas.microsoft.com/office/powerpoint/2010/main" val="347892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A70FE8-7842-2BC4-6F5F-18D403807D34}"/>
              </a:ext>
            </a:extLst>
          </p:cNvPr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792088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III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Процесс оценки – допущения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395536" y="1463000"/>
            <a:ext cx="856895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4. В процессе оценки для определения стоимости может требоваться установление допущений</a:t>
            </a:r>
            <a:b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в отношении объекта оценки и (или) условий предполагаемой сделки или использования объекта оценки. Эти допущения могут быть приняты на любом этапе процесса оценки до составления отчета об оценке. </a:t>
            </a:r>
          </a:p>
          <a:p>
            <a:pPr algn="just">
              <a:spcBef>
                <a:spcPts val="1200"/>
              </a:spcBef>
            </a:pP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5. Допущения, указанные в п. 4 настоящего ФСО, подразделяются на две категории: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допущения, которые не противоречат фактам на дату оценки или в отношении которых отсутствуют основания считать обратное;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допущения, которые не соответствуют фактам на дату оценки, но отражают возможные изменения существующих на дату оценки фактов, вероятность наступления которых предполагается из имеющейся у оценщика информации (специальные допущения). Специальное допущение должно быть реализуемо с учетом применяемых предпосылок стоимости и цели оценки и соответствовать им. Если оценщик использовал специальное допущение, то данный факт должен быть </a:t>
            </a:r>
            <a:r>
              <a:rPr lang="ru-RU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отражен в формулировке объекта оценки</a:t>
            </a:r>
            <a:r>
              <a:rPr lang="ru-RU" sz="15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5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spcBef>
                <a:spcPts val="1200"/>
              </a:spcBef>
            </a:pP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6. Допущения могут оказывать существенное влияние на результат оценки. Они должны соответствовать цели оценки. Допущения в отношении объекта оценки и (или) условий предполагаемой сделки или использования объекта оценки не должны противоречить законодательству Российской Федерации и </a:t>
            </a:r>
            <a:r>
              <a:rPr lang="ru-RU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должны быть согласованы заказчиком</a:t>
            </a:r>
            <a:br>
              <a:rPr lang="ru-RU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оценщиком и раскрыты в отчете об оценке.</a:t>
            </a:r>
            <a:endParaRPr lang="ru-RU" sz="1500" b="1" dirty="0">
              <a:solidFill>
                <a:srgbClr val="01528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17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1460903-5EAF-5E6F-49F0-C0F894F29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16"/>
            <a:ext cx="9144000" cy="340804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94F4CB8-6DF3-7FA6-D0A3-4B17B5B36ABF}"/>
              </a:ext>
            </a:extLst>
          </p:cNvPr>
          <p:cNvSpPr/>
          <p:nvPr/>
        </p:nvSpPr>
        <p:spPr>
          <a:xfrm>
            <a:off x="611560" y="404664"/>
            <a:ext cx="5688632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04C827C-E884-DD09-7AE9-1174634F6779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404664"/>
            <a:ext cx="5616624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IV</a:t>
            </a: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. Задание на оценку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CAF75-78C1-0811-1D6E-86803B6978CD}"/>
              </a:ext>
            </a:extLst>
          </p:cNvPr>
          <p:cNvSpPr txBox="1"/>
          <p:nvPr/>
        </p:nvSpPr>
        <p:spPr>
          <a:xfrm>
            <a:off x="503548" y="3717032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Должна быть указана цель оценки (п. 9 ФСО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I)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которая должна быть установлена однозначно для определения предпосылок стоимости, в частности цель оценки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должна сопровождаться указанием ссылок на конкретные положения нормативных правовых актов Российской Федерации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в связи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которыми возникла необходимость проведения оценки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(если применимо)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(п. 3 ФСО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Примеры – в отдельном методическом материале.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86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DF3B09-B65E-1C2F-4799-B8874DFB7852}"/>
              </a:ext>
            </a:extLst>
          </p:cNvPr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VI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Отчет об оценке</a:t>
            </a: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8687CA84-DC44-4AEA-8994-5B87C078A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228996"/>
              </p:ext>
            </p:extLst>
          </p:nvPr>
        </p:nvGraphicFramePr>
        <p:xfrm>
          <a:off x="467544" y="1484784"/>
          <a:ext cx="8424936" cy="479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3327793140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3944013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Было (п. 5 ФСО №3)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Стало (п. 2 ФСО VI)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47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отчете должна быть изложена информация, существенная с точки зрения оценщика для определения стоимости объекта оценки.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отчете об оценке должна быть изложена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вся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существенная информация,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использованная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оценщиком при определении стоимости 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объекта оценки.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170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Информация, приведенная в отчете об оценке, существенным образом влияющая на стоимость объекта оценки, должна быть подтверждена.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Существенная информация, приведенная в отчете об оценке, должна быть подтверждена </a:t>
                      </a:r>
                      <a:r>
                        <a:rPr lang="ru-RU" sz="16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путем раскрытия ее источников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85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Содержание отчета об оценке не должно вводить в заблуждение заказчика оценки и иных заинтересованных лиц (пользователи отчета об оценке), а также не должно допускать неоднозначного толкования полученных результатов.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Отчет должен содержать достаточное количество сведений, позволяющее </a:t>
                      </a:r>
                      <a:r>
                        <a:rPr lang="ru-RU" sz="16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квалифицированному специалисту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не участвовавшему в процессе оценки объекта оценки, понять логику и объем проведенного оценщиком исследования, убедиться в его соответствии заданию на оценку и достаточности для цели оценки.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Как быть с «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невведением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» в заблуждение?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569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689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документ, компьютер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409FA4D9-E0A1-D4B5-D51B-2759A7DC3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40804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8562DC-3FE6-F2D3-257D-0AAE0EBFFD0B}"/>
              </a:ext>
            </a:extLst>
          </p:cNvPr>
          <p:cNvSpPr/>
          <p:nvPr/>
        </p:nvSpPr>
        <p:spPr>
          <a:xfrm>
            <a:off x="611560" y="548680"/>
            <a:ext cx="5616624" cy="79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04C827C-E884-DD09-7AE9-1174634F6779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608500"/>
            <a:ext cx="5616624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VI</a:t>
            </a:r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. Отчет об оценке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CAF75-78C1-0811-1D6E-86803B6978CD}"/>
              </a:ext>
            </a:extLst>
          </p:cNvPr>
          <p:cNvSpPr txBox="1"/>
          <p:nvPr/>
        </p:nvSpPr>
        <p:spPr>
          <a:xfrm>
            <a:off x="641446" y="4005064"/>
            <a:ext cx="8251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6. Отчет об оценке может состоять из нескольких частей, в одной или в разной форме – как на бумажном носителе, так и в форме электронного документа (характерно, например, для приложений). В таком случае оценщик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должен обеспечить идентификацию отчета об оценке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как совокупности всех частей, оформленных в соответствии с требованиями, установленными в п. 4 и 5  настоящего ФСО. </a:t>
            </a:r>
          </a:p>
        </p:txBody>
      </p:sp>
    </p:spTree>
    <p:extLst>
      <p:ext uri="{BB962C8B-B14F-4D97-AF65-F5344CB8AC3E}">
        <p14:creationId xmlns:p14="http://schemas.microsoft.com/office/powerpoint/2010/main" val="710506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912C62-2DDC-4A21-A9A9-35E621CB5EC6}"/>
              </a:ext>
            </a:extLst>
          </p:cNvPr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9301" y="293137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VI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Отчет об оценке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485939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7. … в отчете об оценке должны содержаться следующие сведения: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9) указание на стандарты оценки для определения стоимости объекта оценки, методические рекомендации по оценке, разработанные в целях развития положений утвержденных федеральных стандартов оценки и одобренные советом по оценочной деятельности при Минэкономразвития России,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обоснование неиспользования указанных методических рекомендаций;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13) описание процесса оценки объекта оценки в части применения подхода (подходов) к оценке, включая: …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обоснование выбора используемых подходов</a:t>
            </a:r>
            <a:b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оценке и методов в рамках каждого из применяемых подходов; отказ</a:t>
            </a:r>
            <a:b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использования подхода к оценке следует прокомментировать;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algn="just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Детализация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раскрытия информации в отчете, состав и объем приводимых в нем документов и материалов зависят от целей оценки, специфики объекта оценки</a:t>
            </a:r>
            <a:b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 проведенного исследования, а также могут устанавливаться заданием на оценку.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32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7B7B44-0E86-3980-107B-8365D56E0D3F}"/>
              </a:ext>
            </a:extLst>
          </p:cNvPr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ФСО </a:t>
            </a:r>
            <a:r>
              <a:rPr lang="en-US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VI</a:t>
            </a:r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. Отчет об оценке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C0C01-4AA3-42F6-93D9-F6E9D485215D}"/>
              </a:ext>
            </a:extLst>
          </p:cNvPr>
          <p:cNvSpPr txBox="1"/>
          <p:nvPr/>
        </p:nvSpPr>
        <p:spPr>
          <a:xfrm>
            <a:off x="611560" y="1412776"/>
            <a:ext cx="7992888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8. Подтверждение полученной из внешних источников информации, …, должно быть выполнено следующим образом: </a:t>
            </a:r>
          </a:p>
          <a:p>
            <a:pPr marL="285750" indent="-285750" algn="just">
              <a:buClr>
                <a:srgbClr val="015289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виде ссылок на источники информации, позволяющих идентифицировать источник информации и определить дату ее появления (публикации) или подготовки. В частности, в отчет об оценке включаются прямые ссылки на страницы сайтов информационно-телекоммуникационной сети «Интернет», на которых размещена информация, а также реквизиты используемых документов и материалов (например, источник, название издания, название статьи, сведения об авторе и дата или период опубликования); </a:t>
            </a:r>
          </a:p>
          <a:p>
            <a:pPr marL="285750" indent="-285750" algn="just">
              <a:buClr>
                <a:srgbClr val="015289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в виде материалов и копий документов, информационных источников, которые с высокой вероятностью недоступны или могут быть в будущем недоступны, в частности, по причине изменения этой информации или адреса страницы в информационно-телекоммуникационной сети «Интернет», отсутствия информации в открытом доступе (например, информация, предоставленная заказчиком оценки) либо доступ к которым происходит на платной основе; такое раскрытие информации делается с учетом ограничений, связанных с конфиденциальностью информации. …</a:t>
            </a:r>
          </a:p>
          <a:p>
            <a:pPr algn="just">
              <a:spcBef>
                <a:spcPts val="800"/>
              </a:spcBef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ru-RU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Детализация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раскрытия информации в отчете, состав и объем приводимых в нем документов и материалов зависят от целей оценки, специфики объекта оценки и проведенного исследования, а также могут устанавливаться заданием на оценку. </a:t>
            </a:r>
            <a:r>
              <a:rPr lang="ru-RU" sz="1600" b="1" dirty="0">
                <a:solidFill>
                  <a:srgbClr val="0152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Как?</a:t>
            </a:r>
          </a:p>
        </p:txBody>
      </p:sp>
    </p:spTree>
    <p:extLst>
      <p:ext uri="{BB962C8B-B14F-4D97-AF65-F5344CB8AC3E}">
        <p14:creationId xmlns:p14="http://schemas.microsoft.com/office/powerpoint/2010/main" val="1436001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86D5B45-F10B-4E1F-878A-1A56BD77D01B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700808"/>
            <a:ext cx="7848872" cy="4248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Это не повтор общей информации, несколько раз озвученной на мероприятиях разных СРОО.</a:t>
            </a:r>
          </a:p>
          <a:p>
            <a:pPr eaLnBrk="1" hangingPunct="1"/>
            <a:endParaRPr lang="ru-RU" sz="3600" b="1" kern="0" dirty="0">
              <a:solidFill>
                <a:srgbClr val="00578E"/>
              </a:solidFill>
              <a:latin typeface="Calibri" panose="020F0502020204030204" pitchFamily="34" charset="0"/>
              <a:cs typeface="Calibri" pitchFamily="34" charset="0"/>
            </a:endParaRPr>
          </a:p>
          <a:p>
            <a:pPr eaLnBrk="1" hangingPunct="1"/>
            <a: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Это основные акценты внимания</a:t>
            </a:r>
            <a:b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36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  <a:t>+ презентация методических материалов ССОО</a:t>
            </a:r>
          </a:p>
        </p:txBody>
      </p:sp>
    </p:spTree>
    <p:extLst>
      <p:ext uri="{BB962C8B-B14F-4D97-AF65-F5344CB8AC3E}">
        <p14:creationId xmlns:p14="http://schemas.microsoft.com/office/powerpoint/2010/main" val="1128232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2204138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6D2E5-F8F1-4BC2-936F-E2D21669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t="27366" r="8311"/>
          <a:stretch/>
        </p:blipFill>
        <p:spPr>
          <a:xfrm rot="5400000">
            <a:off x="2757414" y="-125193"/>
            <a:ext cx="6276219" cy="649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1556792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Проверочные таблицы</a:t>
            </a:r>
            <a:b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с требованиями ФСО 2022</a:t>
            </a:r>
          </a:p>
        </p:txBody>
      </p:sp>
    </p:spTree>
    <p:extLst>
      <p:ext uri="{BB962C8B-B14F-4D97-AF65-F5344CB8AC3E}">
        <p14:creationId xmlns:p14="http://schemas.microsoft.com/office/powerpoint/2010/main" val="3833796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6A4CE6-A212-4875-BB3F-B972ECD86BEF}"/>
              </a:ext>
            </a:extLst>
          </p:cNvPr>
          <p:cNvSpPr txBox="1"/>
          <p:nvPr/>
        </p:nvSpPr>
        <p:spPr>
          <a:xfrm>
            <a:off x="467544" y="620688"/>
            <a:ext cx="842493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Национальным объединением СРО оценщиков «Союз СОО» по состоянию на 27 октября 2022 года разработаны и утверждены:</a:t>
            </a:r>
          </a:p>
          <a:p>
            <a:pPr algn="just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МР-1 - Рекомендации по применению стандартов оценки (включая стандарты, введенные приказом Минэкономразвития России от 14 апреля 2022 г. № 200) при проведении оценки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объектов недвижимости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(с учетом целей залога).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МР-2 - Рекомендации по применению стандартов оценки (включая стандарты, введенные приказом Минэкономразвития России от 14 апреля 2022 г. № 200) при проведении оценки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машин и оборудования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(с учетом целей залога).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МР-3 - Рекомендации по применению стандартов оценки (включая стандарты, введенные приказом Минэкономразвития России от 14 апреля 2022 г. № 200) при проведении оценки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бизнеса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(с учетом целей залога).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МР-4 - Рекомендации по применению стандартов оценки (включая стандарты, введенные приказом Минэкономразвития России от 14 апреля 2022 г. № 200) при проведении оценки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нематериальных активов и интеллектуальной собственности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(с учетом целей залога).</a:t>
            </a:r>
          </a:p>
          <a:p>
            <a:pPr algn="just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При оценке объектов оценки не для целей залога положения ФСО №9 «Оценка для целей залога» не учитываются/ исключаются.</a:t>
            </a:r>
          </a:p>
          <a:p>
            <a:pPr algn="just"/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2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63B026-0A59-42C5-AFF5-2C776EF5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78912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70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2204138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6D2E5-F8F1-4BC2-936F-E2D21669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t="27366" r="8311"/>
          <a:stretch/>
        </p:blipFill>
        <p:spPr>
          <a:xfrm rot="5400000">
            <a:off x="2757414" y="-125193"/>
            <a:ext cx="6276219" cy="649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1556792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Формирование задания на оценку по ФСО 2022</a:t>
            </a:r>
          </a:p>
        </p:txBody>
      </p:sp>
    </p:spTree>
    <p:extLst>
      <p:ext uri="{BB962C8B-B14F-4D97-AF65-F5344CB8AC3E}">
        <p14:creationId xmlns:p14="http://schemas.microsoft.com/office/powerpoint/2010/main" val="1034620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E4FD44-8FD8-4522-93EE-8AC85D3B3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5" y="332656"/>
            <a:ext cx="8891890" cy="57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57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43E48-EB13-4FCB-87F3-DBE1BA175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260648"/>
            <a:ext cx="8820472" cy="57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72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00C013-B1B1-4ECE-AF62-8B25768D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188640"/>
            <a:ext cx="8892480" cy="55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6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A4F567-ABB3-4E26-9498-4A072A6FE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8" y="188640"/>
            <a:ext cx="8918463" cy="5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6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A38271-4158-438B-B38B-1FC69F21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188640"/>
            <a:ext cx="8820472" cy="53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47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5ED22-951C-40D1-8F88-F99AA443D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5" y="188640"/>
            <a:ext cx="8954149" cy="59046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2A1EE3-9AD6-449F-9759-98C3F73CE967}"/>
              </a:ext>
            </a:extLst>
          </p:cNvPr>
          <p:cNvSpPr/>
          <p:nvPr/>
        </p:nvSpPr>
        <p:spPr>
          <a:xfrm>
            <a:off x="3347864" y="3438038"/>
            <a:ext cx="3528392" cy="78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69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1043608" y="836712"/>
            <a:ext cx="7416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Материалы вебинара</a:t>
            </a:r>
            <a:b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доступны по ссылке: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6A73BE-CA70-474B-824D-33C5EF0790F6}"/>
              </a:ext>
            </a:extLst>
          </p:cNvPr>
          <p:cNvSpPr/>
          <p:nvPr/>
        </p:nvSpPr>
        <p:spPr>
          <a:xfrm>
            <a:off x="467544" y="335699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https://souzsoo.ru/rg-komiteta-po-standartam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8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74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9C4945-AEED-479D-8840-1EB8F34F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6" y="188640"/>
            <a:ext cx="8922608" cy="576064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F1A2D47-2ED4-4595-BEE9-6741DFCDD34C}"/>
              </a:ext>
            </a:extLst>
          </p:cNvPr>
          <p:cNvSpPr/>
          <p:nvPr/>
        </p:nvSpPr>
        <p:spPr>
          <a:xfrm>
            <a:off x="3347864" y="2564904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ECC2C6-F4EF-4443-918A-92AB3D1F1CE6}"/>
              </a:ext>
            </a:extLst>
          </p:cNvPr>
          <p:cNvSpPr/>
          <p:nvPr/>
        </p:nvSpPr>
        <p:spPr>
          <a:xfrm>
            <a:off x="179512" y="3717032"/>
            <a:ext cx="6696744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94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D55EA4-AF77-45D4-A5A8-8EB22E482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7" y="116632"/>
            <a:ext cx="8966525" cy="58769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5DD5D2-ED1A-4FB5-AC14-369F334B1596}"/>
              </a:ext>
            </a:extLst>
          </p:cNvPr>
          <p:cNvSpPr/>
          <p:nvPr/>
        </p:nvSpPr>
        <p:spPr>
          <a:xfrm>
            <a:off x="3347864" y="980728"/>
            <a:ext cx="352839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43DAAE-601E-4829-B26E-26C1CD4BF8EF}"/>
              </a:ext>
            </a:extLst>
          </p:cNvPr>
          <p:cNvSpPr/>
          <p:nvPr/>
        </p:nvSpPr>
        <p:spPr>
          <a:xfrm>
            <a:off x="2339752" y="4653136"/>
            <a:ext cx="1008112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273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10F92A-FAD6-42B7-8B68-A3062D83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6" y="188640"/>
            <a:ext cx="9036496" cy="586233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011494-F0E3-4BC2-8815-A64F6E1F062B}"/>
              </a:ext>
            </a:extLst>
          </p:cNvPr>
          <p:cNvSpPr/>
          <p:nvPr/>
        </p:nvSpPr>
        <p:spPr>
          <a:xfrm>
            <a:off x="2483768" y="1196752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500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66D097-7D10-4AEB-B0DF-38A09BE23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260648"/>
            <a:ext cx="8820472" cy="435103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FBEA7D-9B02-4796-93CB-774FD4FE9ECE}"/>
              </a:ext>
            </a:extLst>
          </p:cNvPr>
          <p:cNvSpPr/>
          <p:nvPr/>
        </p:nvSpPr>
        <p:spPr>
          <a:xfrm>
            <a:off x="2411760" y="2996952"/>
            <a:ext cx="86409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654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2204138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6D2E5-F8F1-4BC2-936F-E2D21669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t="27366" r="8311"/>
          <a:stretch/>
        </p:blipFill>
        <p:spPr>
          <a:xfrm rot="5400000">
            <a:off x="2757414" y="-125193"/>
            <a:ext cx="6276219" cy="649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1844824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Проблематика переходного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3230933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7B7B44-0E86-3980-107B-8365D56E0D3F}"/>
              </a:ext>
            </a:extLst>
          </p:cNvPr>
          <p:cNvSpPr/>
          <p:nvPr/>
        </p:nvSpPr>
        <p:spPr>
          <a:xfrm>
            <a:off x="0" y="0"/>
            <a:ext cx="9144000" cy="1268759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2656"/>
            <a:ext cx="9144000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Позиция Минэкономразвития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64581-03A5-45D8-B6FB-B0A644F78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72" y="3913296"/>
            <a:ext cx="3992563" cy="88871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E18DBE-D444-46D7-86EA-29C2D8898428}"/>
              </a:ext>
            </a:extLst>
          </p:cNvPr>
          <p:cNvSpPr/>
          <p:nvPr/>
        </p:nvSpPr>
        <p:spPr>
          <a:xfrm>
            <a:off x="357798" y="1382491"/>
            <a:ext cx="3620194" cy="723464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8DD2-64DB-40F8-AAD5-65BE4F1CF195}"/>
              </a:ext>
            </a:extLst>
          </p:cNvPr>
          <p:cNvSpPr txBox="1"/>
          <p:nvPr/>
        </p:nvSpPr>
        <p:spPr>
          <a:xfrm>
            <a:off x="393802" y="1427968"/>
            <a:ext cx="3548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Об отдельных случаях применения «старой» редакции ФСО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58489-D0FB-471A-8405-F7B27B29F63C}"/>
              </a:ext>
            </a:extLst>
          </p:cNvPr>
          <p:cNvSpPr txBox="1"/>
          <p:nvPr/>
        </p:nvSpPr>
        <p:spPr>
          <a:xfrm>
            <a:off x="820776" y="2427936"/>
            <a:ext cx="354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 приоритете новых общих ФСО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0A815A7-95EF-4C3B-B13E-594429719D35}"/>
              </a:ext>
            </a:extLst>
          </p:cNvPr>
          <p:cNvSpPr/>
          <p:nvPr/>
        </p:nvSpPr>
        <p:spPr>
          <a:xfrm>
            <a:off x="827584" y="2268121"/>
            <a:ext cx="3620194" cy="723464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E120F6E-20DE-46AD-B25F-9F1A53A92F27}"/>
              </a:ext>
            </a:extLst>
          </p:cNvPr>
          <p:cNvSpPr/>
          <p:nvPr/>
        </p:nvSpPr>
        <p:spPr>
          <a:xfrm>
            <a:off x="1289470" y="3151400"/>
            <a:ext cx="3620194" cy="723464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A90E5E-2B0F-43E6-A81A-3A801A71229E}"/>
              </a:ext>
            </a:extLst>
          </p:cNvPr>
          <p:cNvSpPr txBox="1"/>
          <p:nvPr/>
        </p:nvSpPr>
        <p:spPr>
          <a:xfrm>
            <a:off x="1289469" y="3343855"/>
            <a:ext cx="354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 дате оценки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9EE3D2B-F06F-4744-8517-D5575053181D}"/>
              </a:ext>
            </a:extLst>
          </p:cNvPr>
          <p:cNvSpPr/>
          <p:nvPr/>
        </p:nvSpPr>
        <p:spPr>
          <a:xfrm>
            <a:off x="4139952" y="4850119"/>
            <a:ext cx="3620194" cy="723464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65B964-2093-410C-9DB3-6E527B85E9DE}"/>
              </a:ext>
            </a:extLst>
          </p:cNvPr>
          <p:cNvSpPr txBox="1"/>
          <p:nvPr/>
        </p:nvSpPr>
        <p:spPr>
          <a:xfrm>
            <a:off x="4175956" y="5030659"/>
            <a:ext cx="354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 нерыночных предпосылках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8AC858D-BBF4-46F6-B8E1-12026DAE147E}"/>
              </a:ext>
            </a:extLst>
          </p:cNvPr>
          <p:cNvSpPr/>
          <p:nvPr/>
        </p:nvSpPr>
        <p:spPr>
          <a:xfrm>
            <a:off x="4837655" y="5669810"/>
            <a:ext cx="3620194" cy="723464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993E9-7384-4FFC-93BC-90315A0272CD}"/>
              </a:ext>
            </a:extLst>
          </p:cNvPr>
          <p:cNvSpPr txBox="1"/>
          <p:nvPr/>
        </p:nvSpPr>
        <p:spPr>
          <a:xfrm>
            <a:off x="4890736" y="5862265"/>
            <a:ext cx="3548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О новых понятиях ФСО</a:t>
            </a:r>
          </a:p>
        </p:txBody>
      </p:sp>
    </p:spTree>
    <p:extLst>
      <p:ext uri="{BB962C8B-B14F-4D97-AF65-F5344CB8AC3E}">
        <p14:creationId xmlns:p14="http://schemas.microsoft.com/office/powerpoint/2010/main" val="4152923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5B08DB-40D4-4CE3-8320-756BBD61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8" y="277065"/>
            <a:ext cx="8494482" cy="583264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DD210A-8982-4789-8534-A218D6892BC6}"/>
              </a:ext>
            </a:extLst>
          </p:cNvPr>
          <p:cNvSpPr/>
          <p:nvPr/>
        </p:nvSpPr>
        <p:spPr>
          <a:xfrm>
            <a:off x="4932040" y="1988840"/>
            <a:ext cx="395279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95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1893831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C9B490-7E04-415B-A4C1-8B7294770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" y="150927"/>
            <a:ext cx="9092391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74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C2CFE7DC-C7BB-49CE-8F4B-307DDA93B408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332656"/>
            <a:ext cx="7776864" cy="69986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b="1" kern="0" dirty="0">
                <a:solidFill>
                  <a:srgbClr val="00578E"/>
                </a:solidFill>
                <a:latin typeface="Calibri" panose="020F0502020204030204" pitchFamily="34" charset="0"/>
                <a:ea typeface="+mn-ea"/>
                <a:cs typeface="Calibri" pitchFamily="34" charset="0"/>
              </a:rPr>
              <a:t>На что обратить внимание</a:t>
            </a:r>
            <a:br>
              <a:rPr lang="ru-RU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itchFamily="34" charset="0"/>
              </a:rPr>
            </a:br>
            <a:endParaRPr lang="ru-RU" sz="3200" b="1" kern="0" dirty="0">
              <a:solidFill>
                <a:srgbClr val="00578E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E27F4F-2A7A-4470-BF50-665AAAFD5EDA}"/>
              </a:ext>
            </a:extLst>
          </p:cNvPr>
          <p:cNvSpPr/>
          <p:nvPr/>
        </p:nvSpPr>
        <p:spPr>
          <a:xfrm>
            <a:off x="323528" y="1268760"/>
            <a:ext cx="8208963" cy="497168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>
              <a:lnSpc>
                <a:spcPct val="107000"/>
              </a:lnSpc>
              <a:spcAft>
                <a:spcPts val="1800"/>
              </a:spcAft>
              <a:defRPr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 одной стороны,</a:t>
            </a:r>
            <a:r>
              <a:rPr kumimoji="1" lang="ru-RU" sz="17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kumimoji="1" lang="ru-RU" sz="1700" i="1" dirty="0">
                <a:solidFill>
                  <a:srgbClr val="FF0000"/>
                </a:solidFill>
                <a:latin typeface="Calibri" panose="020F0502020204030204" pitchFamily="34" charset="0"/>
              </a:rPr>
              <a:t>см. п.4 ФСО </a:t>
            </a:r>
            <a:r>
              <a:rPr kumimoji="1" lang="en-US" sz="1700" i="1" dirty="0">
                <a:solidFill>
                  <a:srgbClr val="FF0000"/>
                </a:solidFill>
                <a:latin typeface="Calibri" panose="020F0502020204030204" pitchFamily="34" charset="0"/>
              </a:rPr>
              <a:t>I </a:t>
            </a:r>
            <a:r>
              <a:rPr kumimoji="1" lang="ru-RU" sz="1700" i="1" dirty="0">
                <a:solidFill>
                  <a:srgbClr val="FF0000"/>
                </a:solidFill>
                <a:latin typeface="Calibri" panose="020F0502020204030204" pitchFamily="34" charset="0"/>
              </a:rPr>
              <a:t>в редакции Приказа №200</a:t>
            </a:r>
            <a:endParaRPr kumimoji="1" lang="ru-RU" sz="17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defRPr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До момента принятия специальных стандартов оценки, предусмотренных программой разработки федеральных стандартов оценки и внесения изменений в федеральные стандарты оценки, утвержденной приказом Минэкономразвития России от 30 декабря 2020 г. N 884, </a:t>
            </a:r>
            <a:r>
              <a:rPr lang="ru-RU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 имеют нормы общих стандартов оценки ФСО I - ФСО VI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just">
              <a:lnSpc>
                <a:spcPct val="107000"/>
              </a:lnSpc>
              <a:defRPr/>
            </a:pPr>
            <a:endParaRPr lang="ru-RU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07000"/>
              </a:lnSpc>
              <a:spcAft>
                <a:spcPts val="1800"/>
              </a:spcAft>
              <a:defRPr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С другой стороны, </a:t>
            </a:r>
            <a:r>
              <a:rPr kumimoji="1" lang="ru-RU" sz="1700" i="1" dirty="0">
                <a:solidFill>
                  <a:srgbClr val="FF0000"/>
                </a:solidFill>
                <a:latin typeface="Calibri" panose="020F0502020204030204" pitchFamily="34" charset="0"/>
              </a:rPr>
              <a:t>см. п. 14 ФСО №8, п.21 ФСО №9, п. 17 ФСО №10, п. 20 ФСО №11 в редакции Приказа №200</a:t>
            </a:r>
          </a:p>
          <a:p>
            <a:pPr lvl="1" algn="just">
              <a:lnSpc>
                <a:spcPct val="107000"/>
              </a:lnSpc>
              <a:spcAft>
                <a:spcPts val="1800"/>
              </a:spcAft>
              <a:defRPr/>
            </a:pP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«В случае расхождений между требованиями настоящего Федерального стандарта оценки с требованиями общих стандартов оценки ФСО I - ФСО VI и других федеральных стандартов оценки, регулирующих оценку отдельных видов объектов оценки, утвержденных Минэкономразвития России, </a:t>
            </a:r>
            <a:r>
              <a:rPr lang="ru-RU" sz="1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 имеет соответственно ФСО №8 – 11</a:t>
            </a:r>
            <a:r>
              <a:rPr lang="ru-RU" sz="17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 algn="just">
              <a:lnSpc>
                <a:spcPct val="107000"/>
              </a:lnSpc>
              <a:spcAft>
                <a:spcPts val="1800"/>
              </a:spcAft>
              <a:defRPr/>
            </a:pPr>
            <a:endParaRPr kumimoji="1" lang="ru-RU" sz="17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24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AB9E01-96DB-4395-9976-18DABBE9D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1765"/>
            <a:ext cx="8676456" cy="59331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E8BA4CD-A1D7-4DB4-BBB1-D34F60B6EF43}"/>
              </a:ext>
            </a:extLst>
          </p:cNvPr>
          <p:cNvSpPr/>
          <p:nvPr/>
        </p:nvSpPr>
        <p:spPr>
          <a:xfrm>
            <a:off x="4867674" y="3861048"/>
            <a:ext cx="413231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EE3D417-4368-435B-B2EE-0939E26D27B2}"/>
              </a:ext>
            </a:extLst>
          </p:cNvPr>
          <p:cNvCxnSpPr>
            <a:cxnSpLocks/>
          </p:cNvCxnSpPr>
          <p:nvPr/>
        </p:nvCxnSpPr>
        <p:spPr>
          <a:xfrm>
            <a:off x="4867674" y="3649226"/>
            <a:ext cx="37367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4598EFB-C19D-4CF1-9A3B-6B37B1163919}"/>
              </a:ext>
            </a:extLst>
          </p:cNvPr>
          <p:cNvCxnSpPr/>
          <p:nvPr/>
        </p:nvCxnSpPr>
        <p:spPr>
          <a:xfrm>
            <a:off x="8532440" y="364502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07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133CFDA-318A-BA16-7E80-B098F3DF7D46}"/>
              </a:ext>
            </a:extLst>
          </p:cNvPr>
          <p:cNvSpPr/>
          <p:nvPr/>
        </p:nvSpPr>
        <p:spPr>
          <a:xfrm>
            <a:off x="5040780" y="2024976"/>
            <a:ext cx="3060000" cy="1188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8942C-A439-258E-E675-725382DFE8DC}"/>
              </a:ext>
            </a:extLst>
          </p:cNvPr>
          <p:cNvSpPr txBox="1"/>
          <p:nvPr/>
        </p:nvSpPr>
        <p:spPr>
          <a:xfrm>
            <a:off x="5400820" y="2198223"/>
            <a:ext cx="24304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Акценты внимания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ФСО 2022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(докладчик – Ильин М.О.)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D08747-B2C8-4645-BBC1-63F921F5BC47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15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351B568-DCF5-44C1-9E8B-9CE47E88B13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12341"/>
            <a:ext cx="9144000" cy="64879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Структура вебинара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41FB555-F905-476F-9D29-1E00D6F3576C}"/>
              </a:ext>
            </a:extLst>
          </p:cNvPr>
          <p:cNvSpPr/>
          <p:nvPr/>
        </p:nvSpPr>
        <p:spPr>
          <a:xfrm>
            <a:off x="895706" y="5157192"/>
            <a:ext cx="3060000" cy="1188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E131C-DF31-48F2-8997-6DF2FBCE4BF2}"/>
              </a:ext>
            </a:extLst>
          </p:cNvPr>
          <p:cNvSpPr txBox="1"/>
          <p:nvPr/>
        </p:nvSpPr>
        <p:spPr>
          <a:xfrm>
            <a:off x="963209" y="5320306"/>
            <a:ext cx="2855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Проблематика переходного периода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(Угожаева О.А.)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C0AFF51-343E-45C8-9292-1C2C81496048}"/>
              </a:ext>
            </a:extLst>
          </p:cNvPr>
          <p:cNvSpPr/>
          <p:nvPr/>
        </p:nvSpPr>
        <p:spPr>
          <a:xfrm>
            <a:off x="895706" y="3615882"/>
            <a:ext cx="3060000" cy="1188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2A194-03C5-45F5-B078-0EBEB5F1CFF1}"/>
              </a:ext>
            </a:extLst>
          </p:cNvPr>
          <p:cNvSpPr txBox="1"/>
          <p:nvPr/>
        </p:nvSpPr>
        <p:spPr>
          <a:xfrm>
            <a:off x="963209" y="3809613"/>
            <a:ext cx="2855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Проверочные таблицы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 требованиями ФСО 2022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(докладчик – Жуковский В.В.)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F392949-6D87-42AD-B65B-FB3598340842}"/>
              </a:ext>
            </a:extLst>
          </p:cNvPr>
          <p:cNvSpPr/>
          <p:nvPr/>
        </p:nvSpPr>
        <p:spPr>
          <a:xfrm>
            <a:off x="5040780" y="3614566"/>
            <a:ext cx="3060000" cy="118800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74F33E-132B-4C92-970C-FA503C29F4F9}"/>
              </a:ext>
            </a:extLst>
          </p:cNvPr>
          <p:cNvSpPr txBox="1"/>
          <p:nvPr/>
        </p:nvSpPr>
        <p:spPr>
          <a:xfrm>
            <a:off x="5143208" y="3743200"/>
            <a:ext cx="2855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Формирование задания на оценку по ФСО 2022</a:t>
            </a:r>
          </a:p>
          <a:p>
            <a:pPr algn="ctr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(докладчик – Ильин М.О.)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56345EB-D4EA-4A2F-9BDE-F50A6B192C0E}"/>
              </a:ext>
            </a:extLst>
          </p:cNvPr>
          <p:cNvSpPr/>
          <p:nvPr/>
        </p:nvSpPr>
        <p:spPr>
          <a:xfrm>
            <a:off x="5048080" y="5157192"/>
            <a:ext cx="3060000" cy="1188000"/>
          </a:xfrm>
          <a:prstGeom prst="roundRect">
            <a:avLst/>
          </a:prstGeom>
          <a:pattFill prst="wdUpDiag">
            <a:fgClr>
              <a:srgbClr val="015289"/>
            </a:fgClr>
            <a:bgClr>
              <a:schemeClr val="bg1"/>
            </a:bgClr>
          </a:pattFill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321755-D2AB-44F2-9056-BF52E366C907}"/>
              </a:ext>
            </a:extLst>
          </p:cNvPr>
          <p:cNvSpPr txBox="1"/>
          <p:nvPr/>
        </p:nvSpPr>
        <p:spPr>
          <a:xfrm>
            <a:off x="5364088" y="5579948"/>
            <a:ext cx="2438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Сессия вопрос-ответ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A4B74E2-1FB4-4D86-B312-B447F76259C5}"/>
              </a:ext>
            </a:extLst>
          </p:cNvPr>
          <p:cNvSpPr/>
          <p:nvPr/>
        </p:nvSpPr>
        <p:spPr>
          <a:xfrm>
            <a:off x="895706" y="2024976"/>
            <a:ext cx="3060000" cy="1188000"/>
          </a:xfrm>
          <a:prstGeom prst="roundRect">
            <a:avLst/>
          </a:prstGeom>
          <a:pattFill prst="wdUpDiag">
            <a:fgClr>
              <a:srgbClr val="015289"/>
            </a:fgClr>
            <a:bgClr>
              <a:schemeClr val="bg1"/>
            </a:bgClr>
          </a:pattFill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41CFE-1C9F-4275-B1D6-567726BEB4B5}"/>
              </a:ext>
            </a:extLst>
          </p:cNvPr>
          <p:cNvSpPr txBox="1"/>
          <p:nvPr/>
        </p:nvSpPr>
        <p:spPr>
          <a:xfrm>
            <a:off x="1211714" y="2447732"/>
            <a:ext cx="2438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Вводные положения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76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CFE77-DBBE-40DD-9D1B-05709D861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258" y="4854529"/>
            <a:ext cx="3312368" cy="13010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032EC-2DC3-42EE-A9CE-840AEF2F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8617955" cy="57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1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E44024-D877-4C4B-B27A-A85735F7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304750"/>
            <a:ext cx="8791169" cy="574463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8FA137E-25E2-4D0B-AF42-7E27D21F6EB7}"/>
              </a:ext>
            </a:extLst>
          </p:cNvPr>
          <p:cNvCxnSpPr/>
          <p:nvPr/>
        </p:nvCxnSpPr>
        <p:spPr>
          <a:xfrm>
            <a:off x="1331640" y="5301208"/>
            <a:ext cx="2160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232B575-D33D-44F8-B91F-83FA87D3D621}"/>
              </a:ext>
            </a:extLst>
          </p:cNvPr>
          <p:cNvCxnSpPr>
            <a:cxnSpLocks/>
          </p:cNvCxnSpPr>
          <p:nvPr/>
        </p:nvCxnSpPr>
        <p:spPr>
          <a:xfrm>
            <a:off x="6948264" y="1844824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76BDB5E-5710-4653-BFFC-322685C28F00}"/>
              </a:ext>
            </a:extLst>
          </p:cNvPr>
          <p:cNvCxnSpPr>
            <a:cxnSpLocks/>
          </p:cNvCxnSpPr>
          <p:nvPr/>
        </p:nvCxnSpPr>
        <p:spPr>
          <a:xfrm>
            <a:off x="5004048" y="1997224"/>
            <a:ext cx="3960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4EE4CD6-06D9-492A-B8DF-A6E64A4D30DB}"/>
              </a:ext>
            </a:extLst>
          </p:cNvPr>
          <p:cNvCxnSpPr>
            <a:cxnSpLocks/>
          </p:cNvCxnSpPr>
          <p:nvPr/>
        </p:nvCxnSpPr>
        <p:spPr>
          <a:xfrm>
            <a:off x="5004048" y="2132856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78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9A639D-6649-4D88-9B14-2DD0DEE98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355095"/>
            <a:ext cx="7668344" cy="49461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CFE77-DBBE-40DD-9D1B-05709D861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258" y="5008257"/>
            <a:ext cx="3312368" cy="13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17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4598EFB-C19D-4CF1-9A3B-6B37B1163919}"/>
              </a:ext>
            </a:extLst>
          </p:cNvPr>
          <p:cNvCxnSpPr/>
          <p:nvPr/>
        </p:nvCxnSpPr>
        <p:spPr>
          <a:xfrm>
            <a:off x="8532440" y="3645024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74E9BF-A7F1-48AE-81D1-8A5726896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50578"/>
            <a:ext cx="4741549" cy="5026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171BBA-EE79-421C-A37A-C439E9A9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745" y="829771"/>
            <a:ext cx="4679255" cy="18201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CAC8A2-87BB-4EBA-9D44-95050D6990B7}"/>
              </a:ext>
            </a:extLst>
          </p:cNvPr>
          <p:cNvSpPr/>
          <p:nvPr/>
        </p:nvSpPr>
        <p:spPr>
          <a:xfrm>
            <a:off x="4722345" y="1556792"/>
            <a:ext cx="4314151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3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378820"/>
            <a:ext cx="74168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Дополнительные материалы</a:t>
            </a:r>
            <a:b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по практике применения</a:t>
            </a:r>
            <a:b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</a:br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ФСО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71714-2B2F-4FC9-AAE0-B3F12B5F14C7}"/>
              </a:ext>
            </a:extLst>
          </p:cNvPr>
          <p:cNvSpPr txBox="1"/>
          <p:nvPr/>
        </p:nvSpPr>
        <p:spPr>
          <a:xfrm>
            <a:off x="5274333" y="3780618"/>
            <a:ext cx="280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Доступны на сайтах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СРОО – членов ССОО</a:t>
            </a:r>
          </a:p>
          <a:p>
            <a:pPr algn="ctr"/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(например: Методические разъяснения по совмещенной форме отчета, рекомендации по структуре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и содержанию отчетов)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F306D9A-5F5D-4132-9523-2FD2CB51273D}"/>
              </a:ext>
            </a:extLst>
          </p:cNvPr>
          <p:cNvSpPr/>
          <p:nvPr/>
        </p:nvSpPr>
        <p:spPr>
          <a:xfrm>
            <a:off x="1115616" y="3212976"/>
            <a:ext cx="3060000" cy="252028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77DE2A8-9262-4F45-B89E-32D2C794C327}"/>
              </a:ext>
            </a:extLst>
          </p:cNvPr>
          <p:cNvSpPr/>
          <p:nvPr/>
        </p:nvSpPr>
        <p:spPr>
          <a:xfrm>
            <a:off x="5148404" y="3212976"/>
            <a:ext cx="3060000" cy="2520280"/>
          </a:xfrm>
          <a:prstGeom prst="roundRect">
            <a:avLst/>
          </a:prstGeom>
          <a:noFill/>
          <a:ln>
            <a:solidFill>
              <a:srgbClr val="005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  <a:noFill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93C1B1-9B18-4AA6-AB96-5DDCEEB3BC25}"/>
              </a:ext>
            </a:extLst>
          </p:cNvPr>
          <p:cNvSpPr txBox="1"/>
          <p:nvPr/>
        </p:nvSpPr>
        <p:spPr>
          <a:xfrm>
            <a:off x="1475656" y="4025096"/>
            <a:ext cx="23580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Будут размещаться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 сайте ССОО</a:t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по мере разработки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souzsoo.ru)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04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D3D90B-158A-FC40-4671-8BD24CE0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1" y="-1"/>
            <a:ext cx="9131449" cy="63093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228508-8B65-E689-89CD-16371AA9179D}"/>
              </a:ext>
            </a:extLst>
          </p:cNvPr>
          <p:cNvSpPr/>
          <p:nvPr/>
        </p:nvSpPr>
        <p:spPr>
          <a:xfrm>
            <a:off x="2609782" y="2696732"/>
            <a:ext cx="4248472" cy="732268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3323D1E-1261-4796-AB35-15A9ADED0490}"/>
              </a:ext>
            </a:extLst>
          </p:cNvPr>
          <p:cNvSpPr txBox="1">
            <a:spLocks noChangeArrowheads="1"/>
          </p:cNvSpPr>
          <p:nvPr/>
        </p:nvSpPr>
        <p:spPr>
          <a:xfrm>
            <a:off x="2555776" y="2730657"/>
            <a:ext cx="4356484" cy="69834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Сессия вопрос-ответ</a:t>
            </a:r>
          </a:p>
        </p:txBody>
      </p:sp>
    </p:spTree>
    <p:extLst>
      <p:ext uri="{BB962C8B-B14F-4D97-AF65-F5344CB8AC3E}">
        <p14:creationId xmlns:p14="http://schemas.microsoft.com/office/powerpoint/2010/main" val="345057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F1B010D-7D09-8D1E-62FC-7C8ACB4BA423}"/>
              </a:ext>
            </a:extLst>
          </p:cNvPr>
          <p:cNvSpPr txBox="1">
            <a:spLocks noChangeArrowheads="1"/>
          </p:cNvSpPr>
          <p:nvPr/>
        </p:nvSpPr>
        <p:spPr>
          <a:xfrm>
            <a:off x="2411760" y="2204138"/>
            <a:ext cx="4752528" cy="79281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6D2E5-F8F1-4BC2-936F-E2D216698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6" t="27366" r="8311"/>
          <a:stretch/>
        </p:blipFill>
        <p:spPr>
          <a:xfrm rot="5400000">
            <a:off x="2757414" y="-125193"/>
            <a:ext cx="6276219" cy="6496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D5867-932C-4789-ACDA-C06C7D69FAD1}"/>
              </a:ext>
            </a:extLst>
          </p:cNvPr>
          <p:cNvSpPr txBox="1"/>
          <p:nvPr/>
        </p:nvSpPr>
        <p:spPr>
          <a:xfrm>
            <a:off x="971600" y="1844824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sz="40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Вводные 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66779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7159A6-F9DE-A748-A7BC-2F53A2F1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78" y="260648"/>
            <a:ext cx="6661443" cy="61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05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>
            <a:extLst>
              <a:ext uri="{FF2B5EF4-FFF2-40B4-BE49-F238E27FC236}">
                <a16:creationId xmlns:a16="http://schemas.microsoft.com/office/drawing/2014/main" id="{C61504DD-9F8D-0D4E-B3E2-777F13B5F6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562601"/>
              </p:ext>
            </p:extLst>
          </p:nvPr>
        </p:nvGraphicFramePr>
        <p:xfrm>
          <a:off x="107504" y="1412776"/>
          <a:ext cx="8686800" cy="4584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8768B68-CF04-314B-A832-077B66970BC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5472608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Союз СОО объединяет</a:t>
            </a:r>
          </a:p>
        </p:txBody>
      </p:sp>
    </p:spTree>
    <p:extLst>
      <p:ext uri="{BB962C8B-B14F-4D97-AF65-F5344CB8AC3E}">
        <p14:creationId xmlns:p14="http://schemas.microsoft.com/office/powerpoint/2010/main" val="419902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>
            <a:extLst>
              <a:ext uri="{FF2B5EF4-FFF2-40B4-BE49-F238E27FC236}">
                <a16:creationId xmlns:a16="http://schemas.microsoft.com/office/drawing/2014/main" id="{114D198F-A9B7-8748-8556-35B070E780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605810"/>
              </p:ext>
            </p:extLst>
          </p:nvPr>
        </p:nvGraphicFramePr>
        <p:xfrm>
          <a:off x="457200" y="1844824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DBEDBA1-C1AC-CD4C-B6AC-246899769D8F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392476"/>
            <a:ext cx="6408712" cy="7322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kern="0" dirty="0">
                <a:solidFill>
                  <a:srgbClr val="00578E"/>
                </a:solidFill>
                <a:latin typeface="Calibri" panose="020F0502020204030204" pitchFamily="34" charset="0"/>
                <a:cs typeface="Calibri" pitchFamily="34" charset="0"/>
              </a:rPr>
              <a:t>В течение последних трех лет</a:t>
            </a:r>
          </a:p>
        </p:txBody>
      </p:sp>
    </p:spTree>
    <p:extLst>
      <p:ext uri="{BB962C8B-B14F-4D97-AF65-F5344CB8AC3E}">
        <p14:creationId xmlns:p14="http://schemas.microsoft.com/office/powerpoint/2010/main" val="166679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25125</TotalTime>
  <Words>2748</Words>
  <Application>Microsoft Office PowerPoint</Application>
  <PresentationFormat>Экран (4:3)</PresentationFormat>
  <Paragraphs>239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Arial</vt:lpstr>
      <vt:lpstr>Calibri</vt:lpstr>
      <vt:lpstr>Open Sans</vt:lpstr>
      <vt:lpstr>Оформление по умолчанию</vt:lpstr>
      <vt:lpstr> Рекомендации Союза СОО по применению новых ФСО 2022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недвижимости</dc:title>
  <dc:creator>1</dc:creator>
  <cp:lastModifiedBy>1</cp:lastModifiedBy>
  <cp:revision>920</cp:revision>
  <dcterms:created xsi:type="dcterms:W3CDTF">2008-06-01T08:07:10Z</dcterms:created>
  <dcterms:modified xsi:type="dcterms:W3CDTF">2022-10-27T07:41:43Z</dcterms:modified>
</cp:coreProperties>
</file>