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8" r:id="rId3"/>
    <p:sldId id="257"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7" initials="u" lastIdx="5" clrIdx="0">
    <p:extLst>
      <p:ext uri="{19B8F6BF-5375-455C-9EA6-DF929625EA0E}">
        <p15:presenceInfo xmlns:p15="http://schemas.microsoft.com/office/powerpoint/2012/main" userId="user7"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03447BB-5D67-496B-8E87-E561075AD55C}" styleName="Темный стиль 1 — акцент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06799F8-075E-4A3A-A7F6-7FBC6576F1A4}" styleName="Стиль из темы 2 - акцент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E9639D4-E3E2-4D34-9284-5A2195B3D0D7}" styleName="Светлый стиль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EC20E35-A176-4012-BC5E-935CFFF8708E}" styleName="Средний стиль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9E48BA-2FAC-4145-83F5-5E49B2E922FF}" type="datetimeFigureOut">
              <a:rPr lang="ru-RU" smtClean="0"/>
              <a:t>15.08.2017</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C1ED28-7B2D-4B41-B983-8438586FB1A8}" type="slidenum">
              <a:rPr lang="ru-RU" smtClean="0"/>
              <a:t>‹#›</a:t>
            </a:fld>
            <a:endParaRPr lang="ru-RU"/>
          </a:p>
        </p:txBody>
      </p:sp>
    </p:spTree>
    <p:extLst>
      <p:ext uri="{BB962C8B-B14F-4D97-AF65-F5344CB8AC3E}">
        <p14:creationId xmlns:p14="http://schemas.microsoft.com/office/powerpoint/2010/main" val="378994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¹Инструкция на русском языке  к калькулятору TEXAS INSTRUMENTS BA II PLUS прикреплена на сайте СРО СФСО.  </a:t>
            </a:r>
          </a:p>
        </p:txBody>
      </p:sp>
      <p:sp>
        <p:nvSpPr>
          <p:cNvPr id="4" name="Номер слайда 3"/>
          <p:cNvSpPr>
            <a:spLocks noGrp="1"/>
          </p:cNvSpPr>
          <p:nvPr>
            <p:ph type="sldNum" sz="quarter" idx="10"/>
          </p:nvPr>
        </p:nvSpPr>
        <p:spPr/>
        <p:txBody>
          <a:bodyPr/>
          <a:lstStyle/>
          <a:p>
            <a:fld id="{15C1ED28-7B2D-4B41-B983-8438586FB1A8}" type="slidenum">
              <a:rPr lang="ru-RU" smtClean="0"/>
              <a:t>5</a:t>
            </a:fld>
            <a:endParaRPr lang="ru-RU"/>
          </a:p>
        </p:txBody>
      </p:sp>
    </p:spTree>
    <p:extLst>
      <p:ext uri="{BB962C8B-B14F-4D97-AF65-F5344CB8AC3E}">
        <p14:creationId xmlns:p14="http://schemas.microsoft.com/office/powerpoint/2010/main" val="930750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34BC37AE-90FE-4F53-8718-285E31279353}" type="datetimeFigureOut">
              <a:rPr lang="ru-RU" smtClean="0"/>
              <a:t>15.08.2017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5D4171-3111-450D-A30C-2BB5B240119B}" type="slidenum">
              <a:rPr lang="ru-RU" smtClean="0"/>
              <a:t>‹#›</a:t>
            </a:fld>
            <a:endParaRPr lang="ru-RU"/>
          </a:p>
        </p:txBody>
      </p:sp>
    </p:spTree>
    <p:extLst>
      <p:ext uri="{BB962C8B-B14F-4D97-AF65-F5344CB8AC3E}">
        <p14:creationId xmlns:p14="http://schemas.microsoft.com/office/powerpoint/2010/main" val="189937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4BC37AE-90FE-4F53-8718-285E31279353}" type="datetimeFigureOut">
              <a:rPr lang="ru-RU" smtClean="0"/>
              <a:t>15.08.2017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5D4171-3111-450D-A30C-2BB5B240119B}" type="slidenum">
              <a:rPr lang="ru-RU" smtClean="0"/>
              <a:t>‹#›</a:t>
            </a:fld>
            <a:endParaRPr lang="ru-RU"/>
          </a:p>
        </p:txBody>
      </p:sp>
    </p:spTree>
    <p:extLst>
      <p:ext uri="{BB962C8B-B14F-4D97-AF65-F5344CB8AC3E}">
        <p14:creationId xmlns:p14="http://schemas.microsoft.com/office/powerpoint/2010/main" val="3516614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4BC37AE-90FE-4F53-8718-285E31279353}" type="datetimeFigureOut">
              <a:rPr lang="ru-RU" smtClean="0"/>
              <a:t>15.08.2017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5D4171-3111-450D-A30C-2BB5B240119B}" type="slidenum">
              <a:rPr lang="ru-RU" smtClean="0"/>
              <a:t>‹#›</a:t>
            </a:fld>
            <a:endParaRPr lang="ru-RU"/>
          </a:p>
        </p:txBody>
      </p:sp>
    </p:spTree>
    <p:extLst>
      <p:ext uri="{BB962C8B-B14F-4D97-AF65-F5344CB8AC3E}">
        <p14:creationId xmlns:p14="http://schemas.microsoft.com/office/powerpoint/2010/main" val="3089878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4BC37AE-90FE-4F53-8718-285E31279353}" type="datetimeFigureOut">
              <a:rPr lang="ru-RU" smtClean="0"/>
              <a:t>15.08.2017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5D4171-3111-450D-A30C-2BB5B240119B}" type="slidenum">
              <a:rPr lang="ru-RU" smtClean="0"/>
              <a:t>‹#›</a:t>
            </a:fld>
            <a:endParaRPr lang="ru-RU"/>
          </a:p>
        </p:txBody>
      </p:sp>
    </p:spTree>
    <p:extLst>
      <p:ext uri="{BB962C8B-B14F-4D97-AF65-F5344CB8AC3E}">
        <p14:creationId xmlns:p14="http://schemas.microsoft.com/office/powerpoint/2010/main" val="4243533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4BC37AE-90FE-4F53-8718-285E31279353}" type="datetimeFigureOut">
              <a:rPr lang="ru-RU" smtClean="0"/>
              <a:t>15.08.2017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5D4171-3111-450D-A30C-2BB5B240119B}" type="slidenum">
              <a:rPr lang="ru-RU" smtClean="0"/>
              <a:t>‹#›</a:t>
            </a:fld>
            <a:endParaRPr lang="ru-RU"/>
          </a:p>
        </p:txBody>
      </p:sp>
    </p:spTree>
    <p:extLst>
      <p:ext uri="{BB962C8B-B14F-4D97-AF65-F5344CB8AC3E}">
        <p14:creationId xmlns:p14="http://schemas.microsoft.com/office/powerpoint/2010/main" val="2015914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34BC37AE-90FE-4F53-8718-285E31279353}" type="datetimeFigureOut">
              <a:rPr lang="ru-RU" smtClean="0"/>
              <a:t>15.08.2017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F5D4171-3111-450D-A30C-2BB5B240119B}" type="slidenum">
              <a:rPr lang="ru-RU" smtClean="0"/>
              <a:t>‹#›</a:t>
            </a:fld>
            <a:endParaRPr lang="ru-RU"/>
          </a:p>
        </p:txBody>
      </p:sp>
    </p:spTree>
    <p:extLst>
      <p:ext uri="{BB962C8B-B14F-4D97-AF65-F5344CB8AC3E}">
        <p14:creationId xmlns:p14="http://schemas.microsoft.com/office/powerpoint/2010/main" val="2706948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4BC37AE-90FE-4F53-8718-285E31279353}" type="datetimeFigureOut">
              <a:rPr lang="ru-RU" smtClean="0"/>
              <a:t>15.08.2017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F5D4171-3111-450D-A30C-2BB5B240119B}" type="slidenum">
              <a:rPr lang="ru-RU" smtClean="0"/>
              <a:t>‹#›</a:t>
            </a:fld>
            <a:endParaRPr lang="ru-RU"/>
          </a:p>
        </p:txBody>
      </p:sp>
    </p:spTree>
    <p:extLst>
      <p:ext uri="{BB962C8B-B14F-4D97-AF65-F5344CB8AC3E}">
        <p14:creationId xmlns:p14="http://schemas.microsoft.com/office/powerpoint/2010/main" val="3923598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34BC37AE-90FE-4F53-8718-285E31279353}" type="datetimeFigureOut">
              <a:rPr lang="ru-RU" smtClean="0"/>
              <a:t>15.08.2017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F5D4171-3111-450D-A30C-2BB5B240119B}" type="slidenum">
              <a:rPr lang="ru-RU" smtClean="0"/>
              <a:t>‹#›</a:t>
            </a:fld>
            <a:endParaRPr lang="ru-RU"/>
          </a:p>
        </p:txBody>
      </p:sp>
    </p:spTree>
    <p:extLst>
      <p:ext uri="{BB962C8B-B14F-4D97-AF65-F5344CB8AC3E}">
        <p14:creationId xmlns:p14="http://schemas.microsoft.com/office/powerpoint/2010/main" val="54728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BC37AE-90FE-4F53-8718-285E31279353}" type="datetimeFigureOut">
              <a:rPr lang="ru-RU" smtClean="0"/>
              <a:t>15.08.2017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F5D4171-3111-450D-A30C-2BB5B240119B}" type="slidenum">
              <a:rPr lang="ru-RU" smtClean="0"/>
              <a:t>‹#›</a:t>
            </a:fld>
            <a:endParaRPr lang="ru-RU"/>
          </a:p>
        </p:txBody>
      </p:sp>
    </p:spTree>
    <p:extLst>
      <p:ext uri="{BB962C8B-B14F-4D97-AF65-F5344CB8AC3E}">
        <p14:creationId xmlns:p14="http://schemas.microsoft.com/office/powerpoint/2010/main" val="3453188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4BC37AE-90FE-4F53-8718-285E31279353}" type="datetimeFigureOut">
              <a:rPr lang="ru-RU" smtClean="0"/>
              <a:t>15.08.2017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F5D4171-3111-450D-A30C-2BB5B240119B}" type="slidenum">
              <a:rPr lang="ru-RU" smtClean="0"/>
              <a:t>‹#›</a:t>
            </a:fld>
            <a:endParaRPr lang="ru-RU"/>
          </a:p>
        </p:txBody>
      </p:sp>
    </p:spTree>
    <p:extLst>
      <p:ext uri="{BB962C8B-B14F-4D97-AF65-F5344CB8AC3E}">
        <p14:creationId xmlns:p14="http://schemas.microsoft.com/office/powerpoint/2010/main" val="343038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4BC37AE-90FE-4F53-8718-285E31279353}" type="datetimeFigureOut">
              <a:rPr lang="ru-RU" smtClean="0"/>
              <a:t>15.08.2017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F5D4171-3111-450D-A30C-2BB5B240119B}" type="slidenum">
              <a:rPr lang="ru-RU" smtClean="0"/>
              <a:t>‹#›</a:t>
            </a:fld>
            <a:endParaRPr lang="ru-RU"/>
          </a:p>
        </p:txBody>
      </p:sp>
    </p:spTree>
    <p:extLst>
      <p:ext uri="{BB962C8B-B14F-4D97-AF65-F5344CB8AC3E}">
        <p14:creationId xmlns:p14="http://schemas.microsoft.com/office/powerpoint/2010/main" val="2266541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BC37AE-90FE-4F53-8718-285E31279353}" type="datetimeFigureOut">
              <a:rPr lang="ru-RU" smtClean="0"/>
              <a:t>15.08.2017</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5D4171-3111-450D-A30C-2BB5B240119B}" type="slidenum">
              <a:rPr lang="ru-RU" smtClean="0"/>
              <a:t>‹#›</a:t>
            </a:fld>
            <a:endParaRPr lang="ru-RU"/>
          </a:p>
        </p:txBody>
      </p:sp>
    </p:spTree>
    <p:extLst>
      <p:ext uri="{BB962C8B-B14F-4D97-AF65-F5344CB8AC3E}">
        <p14:creationId xmlns:p14="http://schemas.microsoft.com/office/powerpoint/2010/main" val="226331854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4.xml"/><Relationship Id="rId1" Type="http://schemas.openxmlformats.org/officeDocument/2006/relationships/slideLayout" Target="../slideLayouts/slideLayout2.xml"/><Relationship Id="rId5" Type="http://schemas.openxmlformats.org/officeDocument/2006/relationships/slide" Target="slide7.xml"/><Relationship Id="rId4" Type="http://schemas.openxmlformats.org/officeDocument/2006/relationships/slide" Target="slide6.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hyperlink" Target="http://www.pprog.r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6.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597BF5-8090-4361-86D5-15E009D981F3}"/>
              </a:ext>
            </a:extLst>
          </p:cNvPr>
          <p:cNvSpPr>
            <a:spLocks noGrp="1"/>
          </p:cNvSpPr>
          <p:nvPr>
            <p:ph type="ctrTitle"/>
          </p:nvPr>
        </p:nvSpPr>
        <p:spPr>
          <a:xfrm>
            <a:off x="1006134" y="-541537"/>
            <a:ext cx="9904521" cy="4358936"/>
          </a:xfrm>
        </p:spPr>
        <p:txBody>
          <a:bodyPr>
            <a:normAutofit/>
          </a:bodyPr>
          <a:lstStyle/>
          <a:p>
            <a:r>
              <a:rPr lang="ru-RU" sz="2400" dirty="0">
                <a:latin typeface="Times New Roman" panose="02020603050405020304" pitchFamily="18" charset="0"/>
                <a:cs typeface="Times New Roman" panose="02020603050405020304" pitchFamily="18" charset="0"/>
              </a:rPr>
              <a:t>Порядок  проведения и сдачи квалификационного экзамена в области оценочной деятельности, в том числе порядок участия претендента в квалификационном экзамене в области оценочной деятельности, порядок определения результатов квалификационного экзамена в области оценочной деятельности, порядок подачи и рассмотрения апелляций, порядок получения квалификационного аттестата. </a:t>
            </a:r>
            <a:br>
              <a:rPr lang="ru-RU" sz="2400" dirty="0">
                <a:latin typeface="Times New Roman" panose="02020603050405020304" pitchFamily="18" charset="0"/>
                <a:cs typeface="Times New Roman" panose="02020603050405020304" pitchFamily="18" charset="0"/>
              </a:rPr>
            </a:br>
            <a:br>
              <a:rPr lang="ru-RU" sz="1400" dirty="0">
                <a:latin typeface="Times New Roman" panose="02020603050405020304" pitchFamily="18" charset="0"/>
                <a:cs typeface="Times New Roman" panose="02020603050405020304" pitchFamily="18" charset="0"/>
              </a:rPr>
            </a:b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9620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6C40EB-C189-4B1E-9D9E-1517ABEB8BCE}"/>
              </a:ext>
            </a:extLst>
          </p:cNvPr>
          <p:cNvSpPr>
            <a:spLocks noGrp="1"/>
          </p:cNvSpPr>
          <p:nvPr>
            <p:ph type="title"/>
          </p:nvPr>
        </p:nvSpPr>
        <p:spPr/>
        <p:txBody>
          <a:bodyPr/>
          <a:lstStyle/>
          <a:p>
            <a:pPr algn="ctr"/>
            <a:r>
              <a:rPr lang="ru-RU" dirty="0"/>
              <a:t>Сокращения:</a:t>
            </a:r>
          </a:p>
        </p:txBody>
      </p:sp>
      <p:sp>
        <p:nvSpPr>
          <p:cNvPr id="3" name="Объект 2">
            <a:extLst>
              <a:ext uri="{FF2B5EF4-FFF2-40B4-BE49-F238E27FC236}">
                <a16:creationId xmlns:a16="http://schemas.microsoft.com/office/drawing/2014/main" id="{084B2B8F-F33A-43E8-9C59-04161E95FE94}"/>
              </a:ext>
            </a:extLst>
          </p:cNvPr>
          <p:cNvSpPr>
            <a:spLocks noGrp="1"/>
          </p:cNvSpPr>
          <p:nvPr>
            <p:ph idx="1"/>
          </p:nvPr>
        </p:nvSpPr>
        <p:spPr/>
        <p:txBody>
          <a:bodyPr/>
          <a:lstStyle/>
          <a:p>
            <a:r>
              <a:rPr lang="ru-RU" dirty="0"/>
              <a:t>КЭ-  квалификационный экзамен;</a:t>
            </a:r>
          </a:p>
          <a:p>
            <a:r>
              <a:rPr lang="ru-RU" dirty="0"/>
              <a:t>ОЦ- оценочная деятельность; </a:t>
            </a:r>
          </a:p>
          <a:p>
            <a:r>
              <a:rPr lang="ru-RU" dirty="0"/>
              <a:t>КА- квалификационный аттестат;</a:t>
            </a:r>
          </a:p>
          <a:p>
            <a:r>
              <a:rPr lang="ru-RU" dirty="0"/>
              <a:t> ФБУ «ФРЦ» -Федеральное  бюджетное учреждение «Федеральный ресурсный центр по организации подготовки управленческих кадров».</a:t>
            </a:r>
          </a:p>
        </p:txBody>
      </p:sp>
    </p:spTree>
    <p:extLst>
      <p:ext uri="{BB962C8B-B14F-4D97-AF65-F5344CB8AC3E}">
        <p14:creationId xmlns:p14="http://schemas.microsoft.com/office/powerpoint/2010/main" val="2702886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A1525D-F473-4246-9ACD-DFCEEA0420FE}"/>
              </a:ext>
            </a:extLst>
          </p:cNvPr>
          <p:cNvSpPr>
            <a:spLocks noGrp="1"/>
          </p:cNvSpPr>
          <p:nvPr>
            <p:ph type="title"/>
          </p:nvPr>
        </p:nvSpPr>
        <p:spPr/>
        <p:txBody>
          <a:bodyPr/>
          <a:lstStyle/>
          <a:p>
            <a:pPr algn="ctr"/>
            <a:r>
              <a:rPr lang="ru-RU" dirty="0"/>
              <a:t>Этапы проведения квалификационного экзамена: </a:t>
            </a:r>
          </a:p>
        </p:txBody>
      </p:sp>
      <p:sp>
        <p:nvSpPr>
          <p:cNvPr id="3" name="Объект 2">
            <a:extLst>
              <a:ext uri="{FF2B5EF4-FFF2-40B4-BE49-F238E27FC236}">
                <a16:creationId xmlns:a16="http://schemas.microsoft.com/office/drawing/2014/main" id="{733B06BA-958F-4582-B5FF-C060C173A3D6}"/>
              </a:ext>
            </a:extLst>
          </p:cNvPr>
          <p:cNvSpPr>
            <a:spLocks noGrp="1"/>
          </p:cNvSpPr>
          <p:nvPr>
            <p:ph idx="1"/>
          </p:nvPr>
        </p:nvSpPr>
        <p:spPr/>
        <p:txBody>
          <a:bodyPr/>
          <a:lstStyle/>
          <a:p>
            <a:pPr marL="0" indent="0" algn="ctr">
              <a:lnSpc>
                <a:spcPct val="150000"/>
              </a:lnSpc>
              <a:buNone/>
            </a:pPr>
            <a:r>
              <a:rPr lang="ru-RU" dirty="0"/>
              <a:t>1.</a:t>
            </a:r>
            <a:r>
              <a:rPr lang="ru-RU" dirty="0">
                <a:hlinkClick r:id="rId2" action="ppaction://hlinksldjump"/>
              </a:rPr>
              <a:t>Регистрация на участие в квалификационном экзамене</a:t>
            </a:r>
            <a:r>
              <a:rPr lang="ru-RU" dirty="0"/>
              <a:t>.</a:t>
            </a:r>
          </a:p>
          <a:p>
            <a:pPr marL="0" indent="0" algn="ctr">
              <a:lnSpc>
                <a:spcPct val="150000"/>
              </a:lnSpc>
              <a:buNone/>
            </a:pPr>
            <a:r>
              <a:rPr lang="ru-RU" dirty="0"/>
              <a:t>2.</a:t>
            </a:r>
            <a:r>
              <a:rPr lang="ru-RU" dirty="0">
                <a:hlinkClick r:id="rId3" action="ppaction://hlinksldjump"/>
              </a:rPr>
              <a:t>Проведение квалификационного экзамена</a:t>
            </a:r>
            <a:r>
              <a:rPr lang="ru-RU" dirty="0"/>
              <a:t>.</a:t>
            </a:r>
          </a:p>
          <a:p>
            <a:pPr marL="514350" indent="-514350" algn="ctr">
              <a:lnSpc>
                <a:spcPct val="150000"/>
              </a:lnSpc>
              <a:buAutoNum type="arabicPeriod" startAt="3"/>
            </a:pPr>
            <a:r>
              <a:rPr lang="ru-RU" dirty="0">
                <a:hlinkClick r:id="rId4" action="ppaction://hlinksldjump"/>
              </a:rPr>
              <a:t>Порядок подачи и рассмотрения апелляций.</a:t>
            </a:r>
            <a:endParaRPr lang="ru-RU" dirty="0"/>
          </a:p>
          <a:p>
            <a:pPr marL="514350" indent="-514350" algn="ctr">
              <a:lnSpc>
                <a:spcPct val="150000"/>
              </a:lnSpc>
              <a:buAutoNum type="arabicPeriod" startAt="3"/>
            </a:pPr>
            <a:r>
              <a:rPr lang="ru-RU" dirty="0">
                <a:hlinkClick r:id="rId5" action="ppaction://hlinksldjump"/>
              </a:rPr>
              <a:t>Порядок получения квалификационного экзамена.</a:t>
            </a:r>
            <a:endParaRPr lang="ru-RU" dirty="0"/>
          </a:p>
        </p:txBody>
      </p:sp>
    </p:spTree>
    <p:extLst>
      <p:ext uri="{BB962C8B-B14F-4D97-AF65-F5344CB8AC3E}">
        <p14:creationId xmlns:p14="http://schemas.microsoft.com/office/powerpoint/2010/main" val="502252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0128ED-A35D-4DB1-BDF8-47B7F1102960}"/>
              </a:ext>
            </a:extLst>
          </p:cNvPr>
          <p:cNvSpPr>
            <a:spLocks noGrp="1"/>
          </p:cNvSpPr>
          <p:nvPr>
            <p:ph type="title"/>
          </p:nvPr>
        </p:nvSpPr>
        <p:spPr>
          <a:xfrm>
            <a:off x="838200" y="72163"/>
            <a:ext cx="10515600" cy="948770"/>
          </a:xfrm>
        </p:spPr>
        <p:txBody>
          <a:bodyPr>
            <a:normAutofit/>
          </a:bodyPr>
          <a:lstStyle/>
          <a:p>
            <a:pPr algn="ctr"/>
            <a:r>
              <a:rPr lang="ru-RU" sz="2400" dirty="0">
                <a:latin typeface="Times New Roman" panose="02020603050405020304" pitchFamily="18" charset="0"/>
                <a:cs typeface="Times New Roman" panose="02020603050405020304" pitchFamily="18" charset="0"/>
              </a:rPr>
              <a:t>Регистрация на участие в квалификационном экзамене</a:t>
            </a:r>
          </a:p>
        </p:txBody>
      </p:sp>
      <p:graphicFrame>
        <p:nvGraphicFramePr>
          <p:cNvPr id="4" name="Объект 3">
            <a:extLst>
              <a:ext uri="{FF2B5EF4-FFF2-40B4-BE49-F238E27FC236}">
                <a16:creationId xmlns:a16="http://schemas.microsoft.com/office/drawing/2014/main" id="{DE1A274E-4C0F-4FBF-A84A-E13BEDF51D00}"/>
              </a:ext>
            </a:extLst>
          </p:cNvPr>
          <p:cNvGraphicFramePr>
            <a:graphicFrameLocks noGrp="1"/>
          </p:cNvGraphicFramePr>
          <p:nvPr>
            <p:ph idx="1"/>
            <p:extLst>
              <p:ext uri="{D42A27DB-BD31-4B8C-83A1-F6EECF244321}">
                <p14:modId xmlns:p14="http://schemas.microsoft.com/office/powerpoint/2010/main" val="1466859367"/>
              </p:ext>
            </p:extLst>
          </p:nvPr>
        </p:nvGraphicFramePr>
        <p:xfrm>
          <a:off x="453117" y="798990"/>
          <a:ext cx="10820025" cy="5904391"/>
        </p:xfrm>
        <a:graphic>
          <a:graphicData uri="http://schemas.openxmlformats.org/drawingml/2006/table">
            <a:tbl>
              <a:tblPr firstRow="1" bandRow="1">
                <a:tableStyleId>{073A0DAA-6AF3-43AB-8588-CEC1D06C72B9}</a:tableStyleId>
              </a:tblPr>
              <a:tblGrid>
                <a:gridCol w="434650">
                  <a:extLst>
                    <a:ext uri="{9D8B030D-6E8A-4147-A177-3AD203B41FA5}">
                      <a16:colId xmlns:a16="http://schemas.microsoft.com/office/drawing/2014/main" val="3826132224"/>
                    </a:ext>
                  </a:extLst>
                </a:gridCol>
                <a:gridCol w="6910195">
                  <a:extLst>
                    <a:ext uri="{9D8B030D-6E8A-4147-A177-3AD203B41FA5}">
                      <a16:colId xmlns:a16="http://schemas.microsoft.com/office/drawing/2014/main" val="3466503721"/>
                    </a:ext>
                  </a:extLst>
                </a:gridCol>
                <a:gridCol w="3475180">
                  <a:extLst>
                    <a:ext uri="{9D8B030D-6E8A-4147-A177-3AD203B41FA5}">
                      <a16:colId xmlns:a16="http://schemas.microsoft.com/office/drawing/2014/main" val="458346195"/>
                    </a:ext>
                  </a:extLst>
                </a:gridCol>
              </a:tblGrid>
              <a:tr h="442665">
                <a:tc>
                  <a:txBody>
                    <a:bodyPr/>
                    <a:lstStyle/>
                    <a:p>
                      <a:pPr algn="just"/>
                      <a:r>
                        <a:rPr lang="ru-RU" sz="1100" dirty="0"/>
                        <a:t>№ п/п</a:t>
                      </a:r>
                      <a:endParaRPr lang="ru-RU" sz="1100" dirty="0">
                        <a:latin typeface="Times New Roman" panose="02020603050405020304" pitchFamily="18" charset="0"/>
                        <a:cs typeface="Times New Roman" panose="02020603050405020304" pitchFamily="18" charset="0"/>
                      </a:endParaRPr>
                    </a:p>
                  </a:txBody>
                  <a:tcPr/>
                </a:tc>
                <a:tc>
                  <a:txBody>
                    <a:bodyPr/>
                    <a:lstStyle/>
                    <a:p>
                      <a:pPr algn="ctr"/>
                      <a:r>
                        <a:rPr lang="ru-RU" sz="1100" kern="1200" dirty="0">
                          <a:effectLst/>
                        </a:rPr>
                        <a:t>Этап проведения КЭ</a:t>
                      </a:r>
                      <a:endParaRPr lang="ru-RU" sz="1100" b="1" kern="1200" dirty="0">
                        <a:solidFill>
                          <a:schemeClr val="lt1"/>
                        </a:solidFill>
                        <a:effectLst/>
                        <a:latin typeface="Times New Roman" panose="02020603050405020304" pitchFamily="18" charset="0"/>
                        <a:ea typeface="+mn-ea"/>
                        <a:cs typeface="Times New Roman" panose="02020603050405020304" pitchFamily="18" charset="0"/>
                      </a:endParaRPr>
                    </a:p>
                  </a:txBody>
                  <a:tcPr/>
                </a:tc>
                <a:tc>
                  <a:txBody>
                    <a:bodyPr/>
                    <a:lstStyle/>
                    <a:p>
                      <a:pPr algn="ctr"/>
                      <a:r>
                        <a:rPr lang="ru-RU" sz="1100" dirty="0"/>
                        <a:t>Срок (время) прохождения этапа</a:t>
                      </a:r>
                      <a:endParaRPr lang="ru-RU" sz="11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781697339"/>
                  </a:ext>
                </a:extLst>
              </a:tr>
              <a:tr h="1593896">
                <a:tc>
                  <a:txBody>
                    <a:bodyPr/>
                    <a:lstStyle/>
                    <a:p>
                      <a:pPr algn="just"/>
                      <a:r>
                        <a:rPr lang="ru-RU" sz="1100" dirty="0"/>
                        <a:t>1.</a:t>
                      </a:r>
                      <a:endParaRPr lang="ru-RU" sz="1100" dirty="0">
                        <a:latin typeface="Times New Roman" panose="02020603050405020304" pitchFamily="18" charset="0"/>
                        <a:cs typeface="Times New Roman" panose="02020603050405020304" pitchFamily="18" charset="0"/>
                      </a:endParaRPr>
                    </a:p>
                  </a:txBody>
                  <a:tcPr/>
                </a:tc>
                <a:tc>
                  <a:txBody>
                    <a:bodyPr/>
                    <a:lstStyle/>
                    <a:p>
                      <a:pPr algn="just"/>
                      <a:r>
                        <a:rPr lang="ru-RU" sz="1100" dirty="0"/>
                        <a:t>Заполнение регистрационной анкеты в электронной форме на сайте ФРЦ отдельно по каждому направлению </a:t>
                      </a:r>
                      <a:r>
                        <a:rPr lang="en-US" sz="1100" dirty="0">
                          <a:hlinkClick r:id="rId2"/>
                        </a:rPr>
                        <a:t>www.pprog.ru</a:t>
                      </a:r>
                      <a:r>
                        <a:rPr lang="ru-RU" sz="1100" dirty="0"/>
                        <a:t>. </a:t>
                      </a:r>
                    </a:p>
                    <a:p>
                      <a:pPr algn="just"/>
                      <a:r>
                        <a:rPr lang="ru-RU" sz="1100" kern="1200" dirty="0">
                          <a:effectLst/>
                        </a:rPr>
                        <a:t>К регистрационной анкете прилагаются копии документов, подтверждающих наличие высшего образования и (или) профессиональной переподготовки в области оценочной деятельности, копия платежного документа, подтверждающего внесение платы за прием квалификационного экзамена.</a:t>
                      </a:r>
                    </a:p>
                    <a:p>
                      <a:pPr algn="just"/>
                      <a:r>
                        <a:rPr lang="ru-RU" sz="1100" kern="1200" dirty="0">
                          <a:effectLst/>
                        </a:rPr>
                        <a:t>(банковские реквизиты для внесения платы за прием квалификационного экзамена размещены на официальном сайте ФБУ «ФРЦ» </a:t>
                      </a:r>
                      <a:r>
                        <a:rPr lang="ru-RU" sz="1100" u="sng" kern="1200" dirty="0">
                          <a:effectLst/>
                          <a:hlinkClick r:id="rId2"/>
                        </a:rPr>
                        <a:t>www.pprog.ru</a:t>
                      </a:r>
                      <a:r>
                        <a:rPr lang="ru-RU" sz="1100" kern="1200" dirty="0">
                          <a:effectLst/>
                        </a:rPr>
                        <a:t>)</a:t>
                      </a:r>
                    </a:p>
                    <a:p>
                      <a:pPr algn="just"/>
                      <a:r>
                        <a:rPr lang="ru-RU" sz="1100" kern="1200" dirty="0">
                          <a:effectLst/>
                        </a:rPr>
                        <a:t>Размер платы за прием КЭ составляет: 5 900 рублей – при первой сдаче квалификационного экзамена;</a:t>
                      </a:r>
                    </a:p>
                    <a:p>
                      <a:pPr algn="just"/>
                      <a:r>
                        <a:rPr lang="ru-RU" sz="1100" kern="1200" dirty="0">
                          <a:effectLst/>
                        </a:rPr>
                        <a:t>2 900 рублей – при повторной сдаче квалификационного экзамена.</a:t>
                      </a:r>
                      <a:endParaRPr lang="ru-RU" sz="1100" b="0" kern="1200" dirty="0">
                        <a:solidFill>
                          <a:schemeClr val="lt1"/>
                        </a:solidFill>
                        <a:effectLst/>
                        <a:latin typeface="Times New Roman" panose="02020603050405020304" pitchFamily="18" charset="0"/>
                        <a:ea typeface="+mn-ea"/>
                        <a:cs typeface="Times New Roman" panose="02020603050405020304" pitchFamily="18" charset="0"/>
                      </a:endParaRPr>
                    </a:p>
                  </a:txBody>
                  <a:tcPr/>
                </a:tc>
                <a:tc>
                  <a:txBody>
                    <a:bodyPr/>
                    <a:lstStyle/>
                    <a:p>
                      <a:pPr algn="just"/>
                      <a:r>
                        <a:rPr lang="ru-RU" sz="1100" dirty="0"/>
                        <a:t>На усмотрение претендента, но с учетом, что:</a:t>
                      </a:r>
                    </a:p>
                    <a:p>
                      <a:pPr algn="just"/>
                      <a:r>
                        <a:rPr lang="ru-RU" sz="1100" dirty="0"/>
                        <a:t>-членам СРО СФСО, вступившим в СРО СФСО  после 01.01.2017, а также членам Экспертного совета СРО СФСО, сдавать КЭ ( и получать КА) необходимо уже сейчас (норма действует с 01.07.2017);</a:t>
                      </a:r>
                    </a:p>
                    <a:p>
                      <a:pPr algn="just"/>
                      <a:r>
                        <a:rPr lang="ru-RU" sz="1100" dirty="0"/>
                        <a:t>-членам СРО СФСО, вступившим в СРО СФСО до 01.01.2017г. Сдать КЭ (и получить КА  необходимо до 01.04.2018. </a:t>
                      </a:r>
                      <a:endParaRPr lang="ru-RU" sz="11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058803986"/>
                  </a:ext>
                </a:extLst>
              </a:tr>
              <a:tr h="419522">
                <a:tc>
                  <a:txBody>
                    <a:bodyPr/>
                    <a:lstStyle/>
                    <a:p>
                      <a:pPr algn="just"/>
                      <a:r>
                        <a:rPr lang="ru-RU" sz="1100" dirty="0"/>
                        <a:t>2.</a:t>
                      </a:r>
                      <a:endParaRPr lang="ru-RU" sz="1100" dirty="0">
                        <a:latin typeface="Times New Roman" panose="02020603050405020304" pitchFamily="18" charset="0"/>
                        <a:cs typeface="Times New Roman" panose="02020603050405020304" pitchFamily="18" charset="0"/>
                      </a:endParaRPr>
                    </a:p>
                  </a:txBody>
                  <a:tcPr/>
                </a:tc>
                <a:tc>
                  <a:txBody>
                    <a:bodyPr/>
                    <a:lstStyle/>
                    <a:p>
                      <a:pPr algn="just"/>
                      <a:r>
                        <a:rPr lang="ru-RU" sz="1100" dirty="0"/>
                        <a:t>Направление претенденту уведомления о регистрации с указанием логина и пароля на адрес электронной почты, указанный им в анкете.</a:t>
                      </a:r>
                      <a:endParaRPr lang="ru-RU" sz="1100" dirty="0">
                        <a:latin typeface="Times New Roman" panose="02020603050405020304" pitchFamily="18" charset="0"/>
                        <a:cs typeface="Times New Roman" panose="02020603050405020304" pitchFamily="18" charset="0"/>
                      </a:endParaRPr>
                    </a:p>
                  </a:txBody>
                  <a:tcPr/>
                </a:tc>
                <a:tc>
                  <a:txBody>
                    <a:bodyPr/>
                    <a:lstStyle/>
                    <a:p>
                      <a:pPr algn="just"/>
                      <a:r>
                        <a:rPr lang="ru-RU" sz="1100" dirty="0"/>
                        <a:t>Не позднее 5 рабочих дней с даты регистрации.</a:t>
                      </a:r>
                      <a:endParaRPr lang="ru-RU" sz="11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308409086"/>
                  </a:ext>
                </a:extLst>
              </a:tr>
              <a:tr h="419522">
                <a:tc>
                  <a:txBody>
                    <a:bodyPr/>
                    <a:lstStyle/>
                    <a:p>
                      <a:pPr algn="just"/>
                      <a:r>
                        <a:rPr lang="ru-RU" sz="1100" dirty="0"/>
                        <a:t>3.</a:t>
                      </a:r>
                      <a:endParaRPr lang="ru-RU" sz="1100" dirty="0">
                        <a:latin typeface="Times New Roman" panose="02020603050405020304" pitchFamily="18" charset="0"/>
                        <a:cs typeface="Times New Roman" panose="02020603050405020304" pitchFamily="18" charset="0"/>
                      </a:endParaRPr>
                    </a:p>
                  </a:txBody>
                  <a:tcPr/>
                </a:tc>
                <a:tc>
                  <a:txBody>
                    <a:bodyPr/>
                    <a:lstStyle/>
                    <a:p>
                      <a:pPr algn="just"/>
                      <a:r>
                        <a:rPr lang="ru-RU" sz="1100" dirty="0"/>
                        <a:t>В случае отказа в регистрации, направление на электронную почту претендента уведомления с указанием причин отказа.</a:t>
                      </a:r>
                      <a:endParaRPr lang="ru-RU" sz="1100" dirty="0">
                        <a:latin typeface="Times New Roman" panose="02020603050405020304" pitchFamily="18" charset="0"/>
                        <a:cs typeface="Times New Roman" panose="02020603050405020304" pitchFamily="18" charset="0"/>
                      </a:endParaRPr>
                    </a:p>
                  </a:txBody>
                  <a:tcPr/>
                </a:tc>
                <a:tc>
                  <a:txBody>
                    <a:bodyPr/>
                    <a:lstStyle/>
                    <a:p>
                      <a:pPr algn="just"/>
                      <a:r>
                        <a:rPr lang="ru-RU" sz="1100" dirty="0"/>
                        <a:t>Не позднее 5 рабочих дней с даты вынесения отказа в регистрации .</a:t>
                      </a:r>
                      <a:endParaRPr lang="ru-RU" sz="11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01616158"/>
                  </a:ext>
                </a:extLst>
              </a:tr>
              <a:tr h="1259937">
                <a:tc>
                  <a:txBody>
                    <a:bodyPr/>
                    <a:lstStyle/>
                    <a:p>
                      <a:pPr algn="just"/>
                      <a:r>
                        <a:rPr lang="ru-RU" sz="1100" dirty="0"/>
                        <a:t>4</a:t>
                      </a:r>
                      <a:endParaRPr lang="ru-RU" sz="1100" dirty="0">
                        <a:latin typeface="Times New Roman" panose="02020603050405020304" pitchFamily="18" charset="0"/>
                        <a:cs typeface="Times New Roman" panose="02020603050405020304" pitchFamily="18" charset="0"/>
                      </a:endParaRPr>
                    </a:p>
                  </a:txBody>
                  <a:tcPr/>
                </a:tc>
                <a:tc>
                  <a:txBody>
                    <a:bodyPr/>
                    <a:lstStyle/>
                    <a:p>
                      <a:pPr algn="just"/>
                      <a:r>
                        <a:rPr lang="ru-RU" sz="1100" dirty="0"/>
                        <a:t>В случае неполучения претендентом, заполнившим регистрационную анкету, соответствующих уведомлений в сроки,  претендент вправе: </a:t>
                      </a:r>
                    </a:p>
                    <a:p>
                      <a:pPr algn="just"/>
                      <a:r>
                        <a:rPr lang="ru-RU" sz="1100" dirty="0"/>
                        <a:t> -направить соответствующий запрос на официальном сайте уполномоченного органа (организации) в сети "Интернет" форме обратной связи;</a:t>
                      </a:r>
                    </a:p>
                    <a:p>
                      <a:pPr algn="just"/>
                      <a:r>
                        <a:rPr lang="ru-RU" sz="1100" dirty="0"/>
                        <a:t>-обратиться за разъяснениями по контактному телефону, указанному на официальном сайте уполномоченного органа (организации) в сети «Интернет»;</a:t>
                      </a:r>
                    </a:p>
                    <a:p>
                      <a:pPr algn="just"/>
                      <a:r>
                        <a:rPr lang="ru-RU" sz="1100" dirty="0"/>
                        <a:t>- подать жалобу на нарушение порядка регистрации претендентов.</a:t>
                      </a:r>
                      <a:endParaRPr lang="ru-RU" sz="1100" dirty="0">
                        <a:latin typeface="Times New Roman" panose="02020603050405020304" pitchFamily="18" charset="0"/>
                        <a:cs typeface="Times New Roman" panose="02020603050405020304" pitchFamily="18" charset="0"/>
                      </a:endParaRPr>
                    </a:p>
                  </a:txBody>
                  <a:tcPr/>
                </a:tc>
                <a:tc>
                  <a:txBody>
                    <a:bodyPr/>
                    <a:lstStyle/>
                    <a:p>
                      <a:pPr algn="just"/>
                      <a:r>
                        <a:rPr lang="ru-RU" sz="1100" dirty="0"/>
                        <a:t>На усмотрение претендента.</a:t>
                      </a:r>
                      <a:endParaRPr lang="ru-RU" sz="11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24007486"/>
                  </a:ext>
                </a:extLst>
              </a:tr>
              <a:tr h="295366">
                <a:tc>
                  <a:txBody>
                    <a:bodyPr/>
                    <a:lstStyle/>
                    <a:p>
                      <a:pPr algn="just"/>
                      <a:r>
                        <a:rPr lang="ru-RU" sz="1100" dirty="0"/>
                        <a:t>5.</a:t>
                      </a:r>
                      <a:endParaRPr lang="ru-RU" sz="1100" dirty="0">
                        <a:latin typeface="Times New Roman" panose="02020603050405020304" pitchFamily="18" charset="0"/>
                        <a:cs typeface="Times New Roman" panose="02020603050405020304" pitchFamily="18" charset="0"/>
                      </a:endParaRPr>
                    </a:p>
                  </a:txBody>
                  <a:tcPr/>
                </a:tc>
                <a:tc>
                  <a:txBody>
                    <a:bodyPr/>
                    <a:lstStyle/>
                    <a:p>
                      <a:pPr algn="just"/>
                      <a:r>
                        <a:rPr lang="ru-RU" sz="1100" dirty="0"/>
                        <a:t>Уведомление претендента о получении ФРЦ жалобы путем направления сообщения на электронную почту </a:t>
                      </a:r>
                      <a:endParaRPr lang="ru-RU" sz="1100" dirty="0">
                        <a:latin typeface="Times New Roman" panose="02020603050405020304" pitchFamily="18" charset="0"/>
                        <a:cs typeface="Times New Roman" panose="02020603050405020304" pitchFamily="18" charset="0"/>
                      </a:endParaRPr>
                    </a:p>
                  </a:txBody>
                  <a:tcPr/>
                </a:tc>
                <a:tc>
                  <a:txBody>
                    <a:bodyPr/>
                    <a:lstStyle/>
                    <a:p>
                      <a:pPr algn="just"/>
                      <a:r>
                        <a:rPr lang="ru-RU" sz="1100" dirty="0"/>
                        <a:t>Не позднее 3 рабочих дней с даты получения жалобы.</a:t>
                      </a:r>
                      <a:endParaRPr lang="ru-RU" sz="11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5468292"/>
                  </a:ext>
                </a:extLst>
              </a:tr>
              <a:tr h="229582">
                <a:tc>
                  <a:txBody>
                    <a:bodyPr/>
                    <a:lstStyle/>
                    <a:p>
                      <a:pPr algn="just"/>
                      <a:r>
                        <a:rPr lang="ru-RU" sz="1100" dirty="0"/>
                        <a:t>6.</a:t>
                      </a:r>
                      <a:endParaRPr lang="ru-RU" sz="1100" dirty="0">
                        <a:latin typeface="Times New Roman" panose="02020603050405020304" pitchFamily="18" charset="0"/>
                        <a:cs typeface="Times New Roman" panose="02020603050405020304" pitchFamily="18" charset="0"/>
                      </a:endParaRPr>
                    </a:p>
                  </a:txBody>
                  <a:tcPr/>
                </a:tc>
                <a:tc>
                  <a:txBody>
                    <a:bodyPr/>
                    <a:lstStyle/>
                    <a:p>
                      <a:pPr algn="just"/>
                      <a:r>
                        <a:rPr lang="ru-RU" sz="1100" dirty="0"/>
                        <a:t>Направление результатов рассмотрения жалобы на электронную почту претендента.</a:t>
                      </a:r>
                      <a:endParaRPr lang="ru-RU" sz="1100" dirty="0">
                        <a:latin typeface="Times New Roman" panose="02020603050405020304" pitchFamily="18" charset="0"/>
                        <a:cs typeface="Times New Roman" panose="02020603050405020304" pitchFamily="18" charset="0"/>
                      </a:endParaRPr>
                    </a:p>
                  </a:txBody>
                  <a:tcPr/>
                </a:tc>
                <a:tc>
                  <a:txBody>
                    <a:bodyPr/>
                    <a:lstStyle/>
                    <a:p>
                      <a:pPr algn="just"/>
                      <a:r>
                        <a:rPr lang="ru-RU" sz="1100" dirty="0"/>
                        <a:t>Не позднее 10 рабочих дней с даты ее поступления в ФРЦ .</a:t>
                      </a:r>
                      <a:endParaRPr lang="ru-RU" sz="11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149646034"/>
                  </a:ext>
                </a:extLst>
              </a:tr>
              <a:tr h="229582">
                <a:tc>
                  <a:txBody>
                    <a:bodyPr/>
                    <a:lstStyle/>
                    <a:p>
                      <a:pPr algn="just"/>
                      <a:r>
                        <a:rPr lang="ru-RU" sz="1100" dirty="0"/>
                        <a:t>7.</a:t>
                      </a:r>
                      <a:endParaRPr lang="ru-RU" sz="1100" dirty="0">
                        <a:latin typeface="Times New Roman" panose="02020603050405020304" pitchFamily="18" charset="0"/>
                        <a:cs typeface="Times New Roman" panose="02020603050405020304" pitchFamily="18" charset="0"/>
                      </a:endParaRPr>
                    </a:p>
                  </a:txBody>
                  <a:tcPr/>
                </a:tc>
                <a:tc>
                  <a:txBody>
                    <a:bodyPr/>
                    <a:lstStyle/>
                    <a:p>
                      <a:pPr algn="just"/>
                      <a:r>
                        <a:rPr lang="ru-RU" sz="1100" dirty="0"/>
                        <a:t>Проведение КЭ в пунктах приема КЭ.</a:t>
                      </a:r>
                      <a:endParaRPr lang="ru-RU" sz="1100" dirty="0">
                        <a:latin typeface="Times New Roman" panose="02020603050405020304" pitchFamily="18" charset="0"/>
                        <a:cs typeface="Times New Roman" panose="02020603050405020304" pitchFamily="18" charset="0"/>
                      </a:endParaRPr>
                    </a:p>
                  </a:txBody>
                  <a:tcPr/>
                </a:tc>
                <a:tc>
                  <a:txBody>
                    <a:bodyPr/>
                    <a:lstStyle/>
                    <a:p>
                      <a:pPr algn="just"/>
                      <a:r>
                        <a:rPr lang="ru-RU" sz="1100" dirty="0"/>
                        <a:t>Не позднее 20 рабочих дней с даты регистрации претендента. </a:t>
                      </a:r>
                      <a:endParaRPr lang="ru-RU" sz="11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214183035"/>
                  </a:ext>
                </a:extLst>
              </a:tr>
              <a:tr h="0">
                <a:tc>
                  <a:txBody>
                    <a:bodyPr/>
                    <a:lstStyle/>
                    <a:p>
                      <a:pPr algn="just"/>
                      <a:r>
                        <a:rPr lang="ru-RU" sz="1100" dirty="0"/>
                        <a:t>8.</a:t>
                      </a:r>
                      <a:endParaRPr lang="ru-RU" sz="1100" dirty="0">
                        <a:latin typeface="Times New Roman" panose="02020603050405020304" pitchFamily="18" charset="0"/>
                        <a:cs typeface="Times New Roman" panose="02020603050405020304" pitchFamily="18" charset="0"/>
                      </a:endParaRPr>
                    </a:p>
                  </a:txBody>
                  <a:tcPr/>
                </a:tc>
                <a:tc>
                  <a:txBody>
                    <a:bodyPr/>
                    <a:lstStyle/>
                    <a:p>
                      <a:pPr algn="just"/>
                      <a:r>
                        <a:rPr lang="ru-RU" sz="1100" dirty="0"/>
                        <a:t>Направление претенденту на электронную почту приглашения на КЭ. </a:t>
                      </a:r>
                      <a:endParaRPr lang="ru-RU" sz="1100" dirty="0">
                        <a:latin typeface="Times New Roman" panose="02020603050405020304" pitchFamily="18" charset="0"/>
                        <a:cs typeface="Times New Roman" panose="02020603050405020304" pitchFamily="18" charset="0"/>
                      </a:endParaRPr>
                    </a:p>
                  </a:txBody>
                  <a:tcPr/>
                </a:tc>
                <a:tc>
                  <a:txBody>
                    <a:bodyPr/>
                    <a:lstStyle/>
                    <a:p>
                      <a:pPr algn="just"/>
                      <a:r>
                        <a:rPr lang="ru-RU" sz="1100" dirty="0"/>
                        <a:t>Не позднее 10 рабочих  дней с даты регистрации претендента и не менее чем за 10 рабочих дней до даты проведения КЭ. </a:t>
                      </a:r>
                      <a:endParaRPr lang="ru-RU" sz="11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330829558"/>
                  </a:ext>
                </a:extLst>
              </a:tr>
            </a:tbl>
          </a:graphicData>
        </a:graphic>
      </p:graphicFrame>
      <p:sp>
        <p:nvSpPr>
          <p:cNvPr id="9" name="Стрелка: влево 8">
            <a:hlinkClick r:id="rId3" action="ppaction://hlinksldjump"/>
            <a:extLst>
              <a:ext uri="{FF2B5EF4-FFF2-40B4-BE49-F238E27FC236}">
                <a16:creationId xmlns:a16="http://schemas.microsoft.com/office/drawing/2014/main" id="{9D090FA6-A422-4202-9EFE-319D4F8E76E9}"/>
              </a:ext>
            </a:extLst>
          </p:cNvPr>
          <p:cNvSpPr/>
          <p:nvPr/>
        </p:nvSpPr>
        <p:spPr>
          <a:xfrm>
            <a:off x="0" y="6560598"/>
            <a:ext cx="399495" cy="297402"/>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3893991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57FCC0-6631-427A-8925-87DA24C2728F}"/>
              </a:ext>
            </a:extLst>
          </p:cNvPr>
          <p:cNvSpPr>
            <a:spLocks noGrp="1"/>
          </p:cNvSpPr>
          <p:nvPr>
            <p:ph type="title"/>
          </p:nvPr>
        </p:nvSpPr>
        <p:spPr>
          <a:xfrm>
            <a:off x="838200" y="107672"/>
            <a:ext cx="10515600" cy="1325563"/>
          </a:xfrm>
        </p:spPr>
        <p:txBody>
          <a:bodyPr>
            <a:normAutofit/>
          </a:bodyPr>
          <a:lstStyle/>
          <a:p>
            <a:pPr algn="ctr"/>
            <a:r>
              <a:rPr lang="ru-RU" sz="2400" dirty="0">
                <a:latin typeface="Times New Roman" panose="02020603050405020304" pitchFamily="18" charset="0"/>
                <a:cs typeface="Times New Roman" panose="02020603050405020304" pitchFamily="18" charset="0"/>
              </a:rPr>
              <a:t>Проведение квалификационного экзамена</a:t>
            </a:r>
          </a:p>
        </p:txBody>
      </p:sp>
      <p:graphicFrame>
        <p:nvGraphicFramePr>
          <p:cNvPr id="4" name="Объект 3">
            <a:extLst>
              <a:ext uri="{FF2B5EF4-FFF2-40B4-BE49-F238E27FC236}">
                <a16:creationId xmlns:a16="http://schemas.microsoft.com/office/drawing/2014/main" id="{E7231C14-3B19-477F-94D2-9B09243F5E3D}"/>
              </a:ext>
            </a:extLst>
          </p:cNvPr>
          <p:cNvGraphicFramePr>
            <a:graphicFrameLocks noGrp="1"/>
          </p:cNvGraphicFramePr>
          <p:nvPr>
            <p:ph idx="1"/>
            <p:extLst>
              <p:ext uri="{D42A27DB-BD31-4B8C-83A1-F6EECF244321}">
                <p14:modId xmlns:p14="http://schemas.microsoft.com/office/powerpoint/2010/main" val="2851984441"/>
              </p:ext>
            </p:extLst>
          </p:nvPr>
        </p:nvGraphicFramePr>
        <p:xfrm>
          <a:off x="651767" y="1044389"/>
          <a:ext cx="11146655" cy="5781454"/>
        </p:xfrm>
        <a:graphic>
          <a:graphicData uri="http://schemas.openxmlformats.org/drawingml/2006/table">
            <a:tbl>
              <a:tblPr firstRow="1" bandRow="1">
                <a:tableStyleId>{073A0DAA-6AF3-43AB-8588-CEC1D06C72B9}</a:tableStyleId>
              </a:tblPr>
              <a:tblGrid>
                <a:gridCol w="537841">
                  <a:extLst>
                    <a:ext uri="{9D8B030D-6E8A-4147-A177-3AD203B41FA5}">
                      <a16:colId xmlns:a16="http://schemas.microsoft.com/office/drawing/2014/main" val="4143960228"/>
                    </a:ext>
                  </a:extLst>
                </a:gridCol>
                <a:gridCol w="6893262">
                  <a:extLst>
                    <a:ext uri="{9D8B030D-6E8A-4147-A177-3AD203B41FA5}">
                      <a16:colId xmlns:a16="http://schemas.microsoft.com/office/drawing/2014/main" val="3450826331"/>
                    </a:ext>
                  </a:extLst>
                </a:gridCol>
                <a:gridCol w="3715552">
                  <a:extLst>
                    <a:ext uri="{9D8B030D-6E8A-4147-A177-3AD203B41FA5}">
                      <a16:colId xmlns:a16="http://schemas.microsoft.com/office/drawing/2014/main" val="1646301022"/>
                    </a:ext>
                  </a:extLst>
                </a:gridCol>
              </a:tblGrid>
              <a:tr h="563683">
                <a:tc>
                  <a:txBody>
                    <a:bodyPr/>
                    <a:lstStyle/>
                    <a:p>
                      <a:pPr algn="ctr"/>
                      <a:r>
                        <a:rPr lang="ru-RU" sz="1200" dirty="0">
                          <a:latin typeface="Times New Roman" panose="02020603050405020304" pitchFamily="18" charset="0"/>
                          <a:cs typeface="Times New Roman" panose="02020603050405020304" pitchFamily="18" charset="0"/>
                        </a:rPr>
                        <a:t>№ п/п</a:t>
                      </a:r>
                    </a:p>
                  </a:txBody>
                  <a:tcPr/>
                </a:tc>
                <a:tc>
                  <a:txBody>
                    <a:bodyPr/>
                    <a:lstStyle/>
                    <a:p>
                      <a:pPr algn="ctr"/>
                      <a:r>
                        <a:rPr lang="ru-RU" sz="1200" dirty="0">
                          <a:latin typeface="Times New Roman" panose="02020603050405020304" pitchFamily="18" charset="0"/>
                          <a:cs typeface="Times New Roman" panose="02020603050405020304" pitchFamily="18" charset="0"/>
                        </a:rPr>
                        <a:t>Этап проведения КЭ</a:t>
                      </a:r>
                    </a:p>
                  </a:txBody>
                  <a:tcPr/>
                </a:tc>
                <a:tc>
                  <a:txBody>
                    <a:bodyPr/>
                    <a:lstStyle/>
                    <a:p>
                      <a:pPr algn="ctr"/>
                      <a:r>
                        <a:rPr lang="ru-RU" sz="1200" dirty="0">
                          <a:latin typeface="Times New Roman" panose="02020603050405020304" pitchFamily="18" charset="0"/>
                          <a:cs typeface="Times New Roman" panose="02020603050405020304" pitchFamily="18" charset="0"/>
                        </a:rPr>
                        <a:t>Срок (время) прохождения этапа </a:t>
                      </a:r>
                    </a:p>
                  </a:txBody>
                  <a:tcPr/>
                </a:tc>
                <a:extLst>
                  <a:ext uri="{0D108BD9-81ED-4DB2-BD59-A6C34878D82A}">
                    <a16:rowId xmlns:a16="http://schemas.microsoft.com/office/drawing/2014/main" val="3008376828"/>
                  </a:ext>
                </a:extLst>
              </a:tr>
              <a:tr h="1945487">
                <a:tc>
                  <a:txBody>
                    <a:bodyPr/>
                    <a:lstStyle/>
                    <a:p>
                      <a:pPr algn="just"/>
                      <a:r>
                        <a:rPr lang="ru-RU" sz="1200" dirty="0">
                          <a:latin typeface="Times New Roman" panose="02020603050405020304" pitchFamily="18" charset="0"/>
                          <a:cs typeface="Times New Roman" panose="02020603050405020304" pitchFamily="18" charset="0"/>
                        </a:rPr>
                        <a:t>1.</a:t>
                      </a:r>
                    </a:p>
                  </a:txBody>
                  <a:tcPr/>
                </a:tc>
                <a:tc>
                  <a:txBody>
                    <a:bodyPr/>
                    <a:lstStyle/>
                    <a:p>
                      <a:pPr algn="just"/>
                      <a:r>
                        <a:rPr lang="ru-RU" sz="1400" dirty="0">
                          <a:latin typeface="Times New Roman" panose="02020603050405020304" pitchFamily="18" charset="0"/>
                          <a:cs typeface="Times New Roman" panose="02020603050405020304" pitchFamily="18" charset="0"/>
                        </a:rPr>
                        <a:t>Прохождение процедуры допуска в пункте приема КЭ (информация о периоде времени должна быть указана в приглашении на КЭ).</a:t>
                      </a:r>
                    </a:p>
                    <a:p>
                      <a:pPr algn="just"/>
                      <a:r>
                        <a:rPr lang="ru-RU" sz="1400" dirty="0">
                          <a:latin typeface="Times New Roman" panose="02020603050405020304" pitchFamily="18" charset="0"/>
                          <a:cs typeface="Times New Roman" panose="02020603050405020304" pitchFamily="18" charset="0"/>
                        </a:rPr>
                        <a:t>Претендент допускается к сдаче квалификационного экзамена при предъявлении:</a:t>
                      </a:r>
                    </a:p>
                    <a:p>
                      <a:pPr marL="285750" indent="-285750" algn="just">
                        <a:buFontTx/>
                        <a:buChar char="-"/>
                      </a:pPr>
                      <a:r>
                        <a:rPr lang="ru-RU" sz="1400" dirty="0">
                          <a:latin typeface="Times New Roman" panose="02020603050405020304" pitchFamily="18" charset="0"/>
                          <a:cs typeface="Times New Roman" panose="02020603050405020304" pitchFamily="18" charset="0"/>
                        </a:rPr>
                        <a:t>паспорта гражданина Российской Федерации или иного документа, удостоверяющего его личность;</a:t>
                      </a:r>
                    </a:p>
                    <a:p>
                      <a:pPr marL="285750" indent="-285750" algn="just">
                        <a:buFontTx/>
                        <a:buChar char="-"/>
                      </a:pPr>
                      <a:r>
                        <a:rPr lang="ru-RU" sz="1400" dirty="0">
                          <a:latin typeface="Times New Roman" panose="02020603050405020304" pitchFamily="18" charset="0"/>
                          <a:cs typeface="Times New Roman" panose="02020603050405020304" pitchFamily="18" charset="0"/>
                        </a:rPr>
                        <a:t>оригиналов документов, подтверждающих наличие высшего образования и (или) профессиональной переподготовки в области ОД, </a:t>
                      </a:r>
                    </a:p>
                    <a:p>
                      <a:pPr marL="285750" indent="-285750" algn="just">
                        <a:buFontTx/>
                        <a:buChar char="-"/>
                      </a:pPr>
                      <a:r>
                        <a:rPr lang="ru-RU" sz="1400" dirty="0">
                          <a:latin typeface="Times New Roman" panose="02020603050405020304" pitchFamily="18" charset="0"/>
                          <a:cs typeface="Times New Roman" panose="02020603050405020304" pitchFamily="18" charset="0"/>
                        </a:rPr>
                        <a:t>оригинала платежного документа, подтверждающего внесение платы за прием квалификационного экзамена.</a:t>
                      </a:r>
                    </a:p>
                  </a:txBody>
                  <a:tcPr/>
                </a:tc>
                <a:tc>
                  <a:txBody>
                    <a:bodyPr/>
                    <a:lstStyle/>
                    <a:p>
                      <a:pPr algn="just"/>
                      <a:r>
                        <a:rPr lang="ru-RU" sz="1400" dirty="0">
                          <a:latin typeface="Times New Roman" panose="02020603050405020304" pitchFamily="18" charset="0"/>
                          <a:cs typeface="Times New Roman" panose="02020603050405020304" pitchFamily="18" charset="0"/>
                        </a:rPr>
                        <a:t>Не менее 30 минут и не более 1 часа.</a:t>
                      </a:r>
                    </a:p>
                  </a:txBody>
                  <a:tcPr/>
                </a:tc>
                <a:extLst>
                  <a:ext uri="{0D108BD9-81ED-4DB2-BD59-A6C34878D82A}">
                    <a16:rowId xmlns:a16="http://schemas.microsoft.com/office/drawing/2014/main" val="3975491629"/>
                  </a:ext>
                </a:extLst>
              </a:tr>
              <a:tr h="417368">
                <a:tc>
                  <a:txBody>
                    <a:bodyPr/>
                    <a:lstStyle/>
                    <a:p>
                      <a:pPr algn="just"/>
                      <a:r>
                        <a:rPr lang="ru-RU" sz="1200" dirty="0">
                          <a:latin typeface="Times New Roman" panose="02020603050405020304" pitchFamily="18" charset="0"/>
                          <a:cs typeface="Times New Roman" panose="02020603050405020304" pitchFamily="18" charset="0"/>
                        </a:rPr>
                        <a:t>2.</a:t>
                      </a:r>
                    </a:p>
                  </a:txBody>
                  <a:tcPr/>
                </a:tc>
                <a:tc>
                  <a:txBody>
                    <a:bodyPr/>
                    <a:lstStyle/>
                    <a:p>
                      <a:pPr algn="just"/>
                      <a:r>
                        <a:rPr lang="ru-RU" sz="1400" dirty="0">
                          <a:latin typeface="Times New Roman" panose="02020603050405020304" pitchFamily="18" charset="0"/>
                          <a:cs typeface="Times New Roman" panose="02020603050405020304" pitchFamily="18" charset="0"/>
                        </a:rPr>
                        <a:t>Прохождение претендента инструктажа. </a:t>
                      </a:r>
                    </a:p>
                  </a:txBody>
                  <a:tcPr/>
                </a:tc>
                <a:tc>
                  <a:txBody>
                    <a:bodyPr/>
                    <a:lstStyle/>
                    <a:p>
                      <a:pPr algn="just"/>
                      <a:r>
                        <a:rPr lang="ru-RU" sz="1400" dirty="0">
                          <a:latin typeface="Times New Roman" panose="02020603050405020304" pitchFamily="18" charset="0"/>
                          <a:cs typeface="Times New Roman" panose="02020603050405020304" pitchFamily="18" charset="0"/>
                        </a:rPr>
                        <a:t>Перед началом КЭ.</a:t>
                      </a:r>
                    </a:p>
                  </a:txBody>
                  <a:tcPr/>
                </a:tc>
                <a:extLst>
                  <a:ext uri="{0D108BD9-81ED-4DB2-BD59-A6C34878D82A}">
                    <a16:rowId xmlns:a16="http://schemas.microsoft.com/office/drawing/2014/main" val="2139610920"/>
                  </a:ext>
                </a:extLst>
              </a:tr>
              <a:tr h="2150276">
                <a:tc>
                  <a:txBody>
                    <a:bodyPr/>
                    <a:lstStyle/>
                    <a:p>
                      <a:pPr algn="just"/>
                      <a:r>
                        <a:rPr lang="ru-RU" sz="1200" dirty="0">
                          <a:latin typeface="Times New Roman" panose="02020603050405020304" pitchFamily="18" charset="0"/>
                          <a:cs typeface="Times New Roman" panose="02020603050405020304" pitchFamily="18" charset="0"/>
                        </a:rPr>
                        <a:t>3.</a:t>
                      </a:r>
                    </a:p>
                  </a:txBody>
                  <a:tcPr/>
                </a:tc>
                <a:tc>
                  <a:txBody>
                    <a:bodyPr/>
                    <a:lstStyle/>
                    <a:p>
                      <a:pPr algn="just"/>
                      <a:r>
                        <a:rPr lang="ru-RU" sz="1400" dirty="0">
                          <a:latin typeface="Times New Roman" panose="02020603050405020304" pitchFamily="18" charset="0"/>
                          <a:cs typeface="Times New Roman" panose="02020603050405020304" pitchFamily="18" charset="0"/>
                        </a:rPr>
                        <a:t>Прохождение КЭ.</a:t>
                      </a:r>
                    </a:p>
                    <a:p>
                      <a:pPr algn="just"/>
                      <a:r>
                        <a:rPr lang="ru-RU" sz="1400" dirty="0">
                          <a:latin typeface="Times New Roman" panose="02020603050405020304" pitchFamily="18" charset="0"/>
                          <a:cs typeface="Times New Roman" panose="02020603050405020304" pitchFamily="18" charset="0"/>
                        </a:rPr>
                        <a:t>Для целей проведения квалификационного экзамена претенденту предоставляются:</a:t>
                      </a:r>
                    </a:p>
                    <a:p>
                      <a:pPr algn="just"/>
                      <a:r>
                        <a:rPr lang="ru-RU" sz="1400" dirty="0">
                          <a:latin typeface="Times New Roman" panose="02020603050405020304" pitchFamily="18" charset="0"/>
                          <a:cs typeface="Times New Roman" panose="02020603050405020304" pitchFamily="18" charset="0"/>
                        </a:rPr>
                        <a:t>-доступ к программному обеспечению для проведения квалификационного экзамена;</a:t>
                      </a:r>
                    </a:p>
                    <a:p>
                      <a:pPr algn="just"/>
                      <a:r>
                        <a:rPr lang="ru-RU" sz="1400" dirty="0">
                          <a:latin typeface="Times New Roman" panose="02020603050405020304" pitchFamily="18" charset="0"/>
                          <a:cs typeface="Times New Roman" panose="02020603050405020304" pitchFamily="18" charset="0"/>
                        </a:rPr>
                        <a:t>-доступ к программным средствам, позволяющим осуществлять расчеты с использованием электронных таблиц на месте сдачи квалификационного экзамена (в формате </a:t>
                      </a:r>
                      <a:r>
                        <a:rPr lang="ru-RU" sz="1400" dirty="0" err="1">
                          <a:latin typeface="Times New Roman" panose="02020603050405020304" pitchFamily="18" charset="0"/>
                          <a:cs typeface="Times New Roman" panose="02020603050405020304" pitchFamily="18" charset="0"/>
                        </a:rPr>
                        <a:t>Microsoft</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Excel</a:t>
                      </a:r>
                      <a:r>
                        <a:rPr lang="ru-RU" sz="1400" dirty="0">
                          <a:latin typeface="Times New Roman" panose="02020603050405020304" pitchFamily="18" charset="0"/>
                          <a:cs typeface="Times New Roman" panose="02020603050405020304" pitchFamily="18" charset="0"/>
                        </a:rPr>
                        <a:t>), и (или) финансовый калькулятор;</a:t>
                      </a:r>
                    </a:p>
                    <a:p>
                      <a:pPr algn="just"/>
                      <a:r>
                        <a:rPr lang="ru-RU" sz="1400" dirty="0">
                          <a:latin typeface="Times New Roman" panose="02020603050405020304" pitchFamily="18" charset="0"/>
                          <a:cs typeface="Times New Roman" panose="02020603050405020304" pitchFamily="18" charset="0"/>
                        </a:rPr>
                        <a:t>-листы бумаги с проставленным в верхнем правом углу каждого листа штампом уполномоченного органа (организации) для проведения расчетов.</a:t>
                      </a:r>
                    </a:p>
                    <a:p>
                      <a:pPr algn="just"/>
                      <a:r>
                        <a:rPr lang="ru-RU" sz="1400" dirty="0">
                          <a:latin typeface="Times New Roman" panose="02020603050405020304" pitchFamily="18" charset="0"/>
                          <a:cs typeface="Times New Roman" panose="02020603050405020304" pitchFamily="18" charset="0"/>
                        </a:rPr>
                        <a:t>Во время проведения квалификационного экзамена будут предоставляться финансовые калькуляторы марки </a:t>
                      </a:r>
                      <a:r>
                        <a:rPr lang="en-US" sz="1400" dirty="0">
                          <a:latin typeface="Times New Roman" panose="02020603050405020304" pitchFamily="18" charset="0"/>
                          <a:cs typeface="Times New Roman" panose="02020603050405020304" pitchFamily="18" charset="0"/>
                          <a:hlinkClick r:id="rId3" action="ppaction://hlinksldjump"/>
                        </a:rPr>
                        <a:t>TEXAS INNSTRUMENTS BA II PLUS</a:t>
                      </a:r>
                      <a:r>
                        <a:rPr lang="en-US" sz="1400" dirty="0">
                          <a:latin typeface="Times New Roman" panose="02020603050405020304" pitchFamily="18" charset="0"/>
                          <a:cs typeface="Times New Roman" panose="02020603050405020304" pitchFamily="18" charset="0"/>
                        </a:rPr>
                        <a:t>“¹</a:t>
                      </a:r>
                      <a:r>
                        <a:rPr lang="ru-RU" sz="1400" dirty="0">
                          <a:latin typeface="Times New Roman" panose="02020603050405020304" pitchFamily="18" charset="0"/>
                          <a:cs typeface="Times New Roman" panose="02020603050405020304" pitchFamily="18" charset="0"/>
                        </a:rPr>
                        <a:t>.</a:t>
                      </a:r>
                    </a:p>
                  </a:txBody>
                  <a:tcPr/>
                </a:tc>
                <a:tc>
                  <a:txBody>
                    <a:bodyPr/>
                    <a:lstStyle/>
                    <a:p>
                      <a:pPr algn="just"/>
                      <a:r>
                        <a:rPr lang="ru-RU" sz="1400" dirty="0">
                          <a:latin typeface="Times New Roman" panose="02020603050405020304" pitchFamily="18" charset="0"/>
                          <a:cs typeface="Times New Roman" panose="02020603050405020304" pitchFamily="18" charset="0"/>
                        </a:rPr>
                        <a:t>2 часа 30 минут. </a:t>
                      </a:r>
                    </a:p>
                  </a:txBody>
                  <a:tcPr/>
                </a:tc>
                <a:extLst>
                  <a:ext uri="{0D108BD9-81ED-4DB2-BD59-A6C34878D82A}">
                    <a16:rowId xmlns:a16="http://schemas.microsoft.com/office/drawing/2014/main" val="2322175973"/>
                  </a:ext>
                </a:extLst>
              </a:tr>
              <a:tr h="563683">
                <a:tc>
                  <a:txBody>
                    <a:bodyPr/>
                    <a:lstStyle/>
                    <a:p>
                      <a:pPr algn="just"/>
                      <a:r>
                        <a:rPr lang="ru-RU" sz="1200" dirty="0">
                          <a:latin typeface="Times New Roman" panose="02020603050405020304" pitchFamily="18" charset="0"/>
                          <a:cs typeface="Times New Roman" panose="02020603050405020304" pitchFamily="18" charset="0"/>
                        </a:rPr>
                        <a:t>4.</a:t>
                      </a:r>
                    </a:p>
                  </a:txBody>
                  <a:tcPr/>
                </a:tc>
                <a:tc>
                  <a:txBody>
                    <a:bodyPr/>
                    <a:lstStyle/>
                    <a:p>
                      <a:pPr algn="just"/>
                      <a:r>
                        <a:rPr lang="ru-RU" sz="1400" dirty="0">
                          <a:latin typeface="Times New Roman" panose="02020603050405020304" pitchFamily="18" charset="0"/>
                          <a:cs typeface="Times New Roman" panose="02020603050405020304" pitchFamily="18" charset="0"/>
                        </a:rPr>
                        <a:t>Оператор представляет претенденту  выписку из протокола проведения КЭ. </a:t>
                      </a:r>
                    </a:p>
                  </a:txBody>
                  <a:tcPr/>
                </a:tc>
                <a:tc>
                  <a:txBody>
                    <a:bodyPr/>
                    <a:lstStyle/>
                    <a:p>
                      <a:pPr algn="just"/>
                      <a:r>
                        <a:rPr lang="ru-RU" sz="1400" dirty="0">
                          <a:latin typeface="Times New Roman" panose="02020603050405020304" pitchFamily="18" charset="0"/>
                          <a:cs typeface="Times New Roman" panose="02020603050405020304" pitchFamily="18" charset="0"/>
                        </a:rPr>
                        <a:t>После формирования протокола проведения КЭ.</a:t>
                      </a:r>
                    </a:p>
                  </a:txBody>
                  <a:tcPr/>
                </a:tc>
                <a:extLst>
                  <a:ext uri="{0D108BD9-81ED-4DB2-BD59-A6C34878D82A}">
                    <a16:rowId xmlns:a16="http://schemas.microsoft.com/office/drawing/2014/main" val="4155947770"/>
                  </a:ext>
                </a:extLst>
              </a:tr>
            </a:tbl>
          </a:graphicData>
        </a:graphic>
      </p:graphicFrame>
      <p:sp>
        <p:nvSpPr>
          <p:cNvPr id="6" name="Стрелка: влево 5">
            <a:hlinkClick r:id="rId4" action="ppaction://hlinksldjump"/>
            <a:extLst>
              <a:ext uri="{FF2B5EF4-FFF2-40B4-BE49-F238E27FC236}">
                <a16:creationId xmlns:a16="http://schemas.microsoft.com/office/drawing/2014/main" id="{112DA734-39DA-4B5D-9602-646B52227DAE}"/>
              </a:ext>
            </a:extLst>
          </p:cNvPr>
          <p:cNvSpPr/>
          <p:nvPr/>
        </p:nvSpPr>
        <p:spPr>
          <a:xfrm>
            <a:off x="133164" y="6511771"/>
            <a:ext cx="355107" cy="346229"/>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2553176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F9B03B-E4BE-4A5D-9454-8D6CFA75AB35}"/>
              </a:ext>
            </a:extLst>
          </p:cNvPr>
          <p:cNvSpPr>
            <a:spLocks noGrp="1"/>
          </p:cNvSpPr>
          <p:nvPr>
            <p:ph type="title"/>
          </p:nvPr>
        </p:nvSpPr>
        <p:spPr>
          <a:xfrm>
            <a:off x="802689" y="0"/>
            <a:ext cx="10515600" cy="1325563"/>
          </a:xfrm>
        </p:spPr>
        <p:txBody>
          <a:bodyPr>
            <a:normAutofit/>
          </a:bodyPr>
          <a:lstStyle/>
          <a:p>
            <a:pPr algn="ctr"/>
            <a:r>
              <a:rPr lang="ru-RU" sz="2400" dirty="0">
                <a:latin typeface="Times New Roman" panose="02020603050405020304" pitchFamily="18" charset="0"/>
                <a:cs typeface="Times New Roman" panose="02020603050405020304" pitchFamily="18" charset="0"/>
              </a:rPr>
              <a:t>Порядок подачи и рассмотрения апелляций</a:t>
            </a:r>
          </a:p>
        </p:txBody>
      </p:sp>
      <p:graphicFrame>
        <p:nvGraphicFramePr>
          <p:cNvPr id="4" name="Объект 3">
            <a:extLst>
              <a:ext uri="{FF2B5EF4-FFF2-40B4-BE49-F238E27FC236}">
                <a16:creationId xmlns:a16="http://schemas.microsoft.com/office/drawing/2014/main" id="{159FC0E3-57DB-41E3-BBC0-4889C4683E72}"/>
              </a:ext>
            </a:extLst>
          </p:cNvPr>
          <p:cNvGraphicFramePr>
            <a:graphicFrameLocks noGrp="1"/>
          </p:cNvGraphicFramePr>
          <p:nvPr>
            <p:ph idx="1"/>
            <p:extLst>
              <p:ext uri="{D42A27DB-BD31-4B8C-83A1-F6EECF244321}">
                <p14:modId xmlns:p14="http://schemas.microsoft.com/office/powerpoint/2010/main" val="2675573164"/>
              </p:ext>
            </p:extLst>
          </p:nvPr>
        </p:nvGraphicFramePr>
        <p:xfrm>
          <a:off x="674702" y="910082"/>
          <a:ext cx="11097089" cy="5677150"/>
        </p:xfrm>
        <a:graphic>
          <a:graphicData uri="http://schemas.openxmlformats.org/drawingml/2006/table">
            <a:tbl>
              <a:tblPr firstRow="1" bandRow="1">
                <a:tableStyleId>{073A0DAA-6AF3-43AB-8588-CEC1D06C72B9}</a:tableStyleId>
              </a:tblPr>
              <a:tblGrid>
                <a:gridCol w="591129">
                  <a:extLst>
                    <a:ext uri="{9D8B030D-6E8A-4147-A177-3AD203B41FA5}">
                      <a16:colId xmlns:a16="http://schemas.microsoft.com/office/drawing/2014/main" val="2790198632"/>
                    </a:ext>
                  </a:extLst>
                </a:gridCol>
                <a:gridCol w="6764636">
                  <a:extLst>
                    <a:ext uri="{9D8B030D-6E8A-4147-A177-3AD203B41FA5}">
                      <a16:colId xmlns:a16="http://schemas.microsoft.com/office/drawing/2014/main" val="1458671837"/>
                    </a:ext>
                  </a:extLst>
                </a:gridCol>
                <a:gridCol w="3741324">
                  <a:extLst>
                    <a:ext uri="{9D8B030D-6E8A-4147-A177-3AD203B41FA5}">
                      <a16:colId xmlns:a16="http://schemas.microsoft.com/office/drawing/2014/main" val="3470876279"/>
                    </a:ext>
                  </a:extLst>
                </a:gridCol>
              </a:tblGrid>
              <a:tr h="619086">
                <a:tc>
                  <a:txBody>
                    <a:bodyPr/>
                    <a:lstStyle/>
                    <a:p>
                      <a:pPr algn="ctr"/>
                      <a:r>
                        <a:rPr lang="ru-RU" sz="1600" dirty="0">
                          <a:latin typeface="Times New Roman" panose="02020603050405020304" pitchFamily="18" charset="0"/>
                          <a:cs typeface="Times New Roman" panose="02020603050405020304" pitchFamily="18" charset="0"/>
                        </a:rPr>
                        <a:t>№ </a:t>
                      </a:r>
                      <a:r>
                        <a:rPr lang="ru-RU" sz="1100" dirty="0">
                          <a:latin typeface="Times New Roman" panose="02020603050405020304" pitchFamily="18" charset="0"/>
                          <a:cs typeface="Times New Roman" panose="02020603050405020304" pitchFamily="18" charset="0"/>
                        </a:rPr>
                        <a:t>п/п </a:t>
                      </a:r>
                    </a:p>
                  </a:txBody>
                  <a:tcPr/>
                </a:tc>
                <a:tc>
                  <a:txBody>
                    <a:bodyPr/>
                    <a:lstStyle/>
                    <a:p>
                      <a:pPr algn="ctr"/>
                      <a:r>
                        <a:rPr lang="ru-RU" sz="1600" dirty="0">
                          <a:latin typeface="Times New Roman" panose="02020603050405020304" pitchFamily="18" charset="0"/>
                          <a:cs typeface="Times New Roman" panose="02020603050405020304" pitchFamily="18" charset="0"/>
                        </a:rPr>
                        <a:t>Этап проведения КЭ</a:t>
                      </a:r>
                    </a:p>
                    <a:p>
                      <a:pPr algn="ct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a:latin typeface="Times New Roman" panose="02020603050405020304" pitchFamily="18" charset="0"/>
                          <a:cs typeface="Times New Roman" panose="02020603050405020304" pitchFamily="18" charset="0"/>
                        </a:rPr>
                        <a:t>Срок (время) прохождения этапа </a:t>
                      </a:r>
                    </a:p>
                    <a:p>
                      <a:pPr algn="ct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99981387"/>
                  </a:ext>
                </a:extLst>
              </a:tr>
              <a:tr h="724690">
                <a:tc>
                  <a:txBody>
                    <a:bodyPr/>
                    <a:lstStyle/>
                    <a:p>
                      <a:r>
                        <a:rPr lang="ru-RU" sz="1100" dirty="0"/>
                        <a:t>1.</a:t>
                      </a:r>
                      <a:endParaRPr lang="ru-RU" sz="1100" dirty="0">
                        <a:latin typeface="Times New Roman" panose="02020603050405020304" pitchFamily="18" charset="0"/>
                        <a:cs typeface="Times New Roman" panose="02020603050405020304" pitchFamily="18" charset="0"/>
                      </a:endParaRPr>
                    </a:p>
                  </a:txBody>
                  <a:tcPr/>
                </a:tc>
                <a:tc>
                  <a:txBody>
                    <a:bodyPr/>
                    <a:lstStyle/>
                    <a:p>
                      <a:r>
                        <a:rPr lang="ru-RU" sz="1600" dirty="0">
                          <a:latin typeface="Times New Roman" panose="02020603050405020304" pitchFamily="18" charset="0"/>
                          <a:cs typeface="Times New Roman" panose="02020603050405020304" pitchFamily="18" charset="0"/>
                        </a:rPr>
                        <a:t>Претендент в праве подать апелляцию. </a:t>
                      </a:r>
                    </a:p>
                    <a:p>
                      <a:endParaRPr lang="ru-RU" sz="1600" dirty="0">
                        <a:latin typeface="Times New Roman" panose="02020603050405020304" pitchFamily="18" charset="0"/>
                        <a:cs typeface="Times New Roman" panose="02020603050405020304" pitchFamily="18" charset="0"/>
                      </a:endParaRPr>
                    </a:p>
                  </a:txBody>
                  <a:tcPr/>
                </a:tc>
                <a:tc>
                  <a:txBody>
                    <a:bodyPr/>
                    <a:lstStyle/>
                    <a:p>
                      <a:r>
                        <a:rPr lang="ru-RU" sz="1600" dirty="0">
                          <a:latin typeface="Times New Roman" panose="02020603050405020304" pitchFamily="18" charset="0"/>
                          <a:cs typeface="Times New Roman" panose="02020603050405020304" pitchFamily="18" charset="0"/>
                        </a:rPr>
                        <a:t>В день сдачи КЭ, после ознакомления с результатом КЭ.</a:t>
                      </a:r>
                    </a:p>
                  </a:txBody>
                  <a:tcPr/>
                </a:tc>
                <a:extLst>
                  <a:ext uri="{0D108BD9-81ED-4DB2-BD59-A6C34878D82A}">
                    <a16:rowId xmlns:a16="http://schemas.microsoft.com/office/drawing/2014/main" val="543111445"/>
                  </a:ext>
                </a:extLst>
              </a:tr>
              <a:tr h="724690">
                <a:tc>
                  <a:txBody>
                    <a:bodyPr/>
                    <a:lstStyle/>
                    <a:p>
                      <a:r>
                        <a:rPr lang="ru-RU" sz="1100" dirty="0"/>
                        <a:t>2.</a:t>
                      </a:r>
                      <a:endParaRPr lang="ru-RU" sz="1100" dirty="0">
                        <a:latin typeface="Times New Roman" panose="02020603050405020304" pitchFamily="18" charset="0"/>
                        <a:cs typeface="Times New Roman" panose="02020603050405020304" pitchFamily="18" charset="0"/>
                      </a:endParaRPr>
                    </a:p>
                  </a:txBody>
                  <a:tcPr/>
                </a:tc>
                <a:tc>
                  <a:txBody>
                    <a:bodyPr/>
                    <a:lstStyle/>
                    <a:p>
                      <a:r>
                        <a:rPr lang="ru-RU" sz="1600" dirty="0">
                          <a:latin typeface="Times New Roman" panose="02020603050405020304" pitchFamily="18" charset="0"/>
                          <a:cs typeface="Times New Roman" panose="02020603050405020304" pitchFamily="18" charset="0"/>
                        </a:rPr>
                        <a:t>Рассмотрение апелляции апелляционной комиссией .</a:t>
                      </a:r>
                    </a:p>
                  </a:txBody>
                  <a:tcPr/>
                </a:tc>
                <a:tc>
                  <a:txBody>
                    <a:bodyPr/>
                    <a:lstStyle/>
                    <a:p>
                      <a:r>
                        <a:rPr lang="ru-RU" sz="1600" dirty="0">
                          <a:latin typeface="Times New Roman" panose="02020603050405020304" pitchFamily="18" charset="0"/>
                          <a:cs typeface="Times New Roman" panose="02020603050405020304" pitchFamily="18" charset="0"/>
                        </a:rPr>
                        <a:t>Не позднее 30 календарных дней с даты ее поступления в ФРЦ.</a:t>
                      </a:r>
                    </a:p>
                  </a:txBody>
                  <a:tcPr/>
                </a:tc>
                <a:extLst>
                  <a:ext uri="{0D108BD9-81ED-4DB2-BD59-A6C34878D82A}">
                    <a16:rowId xmlns:a16="http://schemas.microsoft.com/office/drawing/2014/main" val="1831287149"/>
                  </a:ext>
                </a:extLst>
              </a:tr>
              <a:tr h="724690">
                <a:tc>
                  <a:txBody>
                    <a:bodyPr/>
                    <a:lstStyle/>
                    <a:p>
                      <a:r>
                        <a:rPr lang="ru-RU" sz="1100" dirty="0"/>
                        <a:t>3.</a:t>
                      </a:r>
                      <a:endParaRPr lang="ru-RU" sz="1100" dirty="0">
                        <a:latin typeface="Times New Roman" panose="02020603050405020304" pitchFamily="18" charset="0"/>
                        <a:cs typeface="Times New Roman" panose="02020603050405020304" pitchFamily="18" charset="0"/>
                      </a:endParaRPr>
                    </a:p>
                  </a:txBody>
                  <a:tcPr/>
                </a:tc>
                <a:tc>
                  <a:txBody>
                    <a:bodyPr/>
                    <a:lstStyle/>
                    <a:p>
                      <a:r>
                        <a:rPr lang="ru-RU" sz="1600" dirty="0">
                          <a:latin typeface="Times New Roman" panose="02020603050405020304" pitchFamily="18" charset="0"/>
                          <a:cs typeface="Times New Roman" panose="02020603050405020304" pitchFamily="18" charset="0"/>
                        </a:rPr>
                        <a:t>Направление результатов рассмотрения апелляции на электронную почту претендента.</a:t>
                      </a:r>
                    </a:p>
                  </a:txBody>
                  <a:tcPr/>
                </a:tc>
                <a:tc>
                  <a:txBody>
                    <a:bodyPr/>
                    <a:lstStyle/>
                    <a:p>
                      <a:r>
                        <a:rPr lang="ru-RU" sz="1600" dirty="0">
                          <a:latin typeface="Times New Roman" panose="02020603050405020304" pitchFamily="18" charset="0"/>
                          <a:cs typeface="Times New Roman" panose="02020603050405020304" pitchFamily="18" charset="0"/>
                        </a:rPr>
                        <a:t>В течении 3 рабочих дней с даты после заседания апелляционной комиссии. </a:t>
                      </a:r>
                    </a:p>
                  </a:txBody>
                  <a:tcPr/>
                </a:tc>
                <a:extLst>
                  <a:ext uri="{0D108BD9-81ED-4DB2-BD59-A6C34878D82A}">
                    <a16:rowId xmlns:a16="http://schemas.microsoft.com/office/drawing/2014/main" val="3722287592"/>
                  </a:ext>
                </a:extLst>
              </a:tr>
              <a:tr h="2883994">
                <a:tc>
                  <a:txBody>
                    <a:bodyPr/>
                    <a:lstStyle/>
                    <a:p>
                      <a:r>
                        <a:rPr lang="ru-RU" sz="1100" dirty="0"/>
                        <a:t>4.</a:t>
                      </a:r>
                      <a:endParaRPr lang="ru-RU" sz="1100" dirty="0">
                        <a:latin typeface="Times New Roman" panose="02020603050405020304" pitchFamily="18" charset="0"/>
                        <a:cs typeface="Times New Roman" panose="02020603050405020304" pitchFamily="18" charset="0"/>
                      </a:endParaRPr>
                    </a:p>
                  </a:txBody>
                  <a:tcPr/>
                </a:tc>
                <a:tc>
                  <a:txBody>
                    <a:bodyPr/>
                    <a:lstStyle/>
                    <a:p>
                      <a:r>
                        <a:rPr lang="ru-RU" sz="1600" dirty="0">
                          <a:latin typeface="Times New Roman" panose="02020603050405020304" pitchFamily="18" charset="0"/>
                          <a:cs typeface="Times New Roman" panose="02020603050405020304" pitchFamily="18" charset="0"/>
                        </a:rPr>
                        <a:t>При отсутствии возможности продолжения претендентом сдачи КЭ такой экзамен считается прекращенным. ФРЦ устанавливает для претендента другую дату и время сдачи квалификационного экзамена (с учетом вопросов индивидуального задания, на которые претендент дал ответы до момента технического сбоя компьютерной техники или возникновения иных обстоятельств, препятствующих претенденту завершить компьютерное тестирование), информация о которых направляется на адрес электронной почты, указанный претендентом при заполнении регистрационной анкеты.</a:t>
                      </a:r>
                    </a:p>
                  </a:txBody>
                  <a:tcPr/>
                </a:tc>
                <a:tc>
                  <a:txBody>
                    <a:bodyPr/>
                    <a:lstStyle/>
                    <a:p>
                      <a:r>
                        <a:rPr lang="ru-RU" sz="1600" dirty="0">
                          <a:latin typeface="Times New Roman" panose="02020603050405020304" pitchFamily="18" charset="0"/>
                          <a:cs typeface="Times New Roman" panose="02020603050405020304" pitchFamily="18" charset="0"/>
                        </a:rPr>
                        <a:t>Не позднее 3 рабочих дней с даты наступления факта неисправности.</a:t>
                      </a:r>
                    </a:p>
                  </a:txBody>
                  <a:tcPr/>
                </a:tc>
                <a:extLst>
                  <a:ext uri="{0D108BD9-81ED-4DB2-BD59-A6C34878D82A}">
                    <a16:rowId xmlns:a16="http://schemas.microsoft.com/office/drawing/2014/main" val="1640457700"/>
                  </a:ext>
                </a:extLst>
              </a:tr>
            </a:tbl>
          </a:graphicData>
        </a:graphic>
      </p:graphicFrame>
      <p:sp>
        <p:nvSpPr>
          <p:cNvPr id="5" name="Стрелка: влево 4">
            <a:hlinkClick r:id="rId2" action="ppaction://hlinksldjump"/>
            <a:extLst>
              <a:ext uri="{FF2B5EF4-FFF2-40B4-BE49-F238E27FC236}">
                <a16:creationId xmlns:a16="http://schemas.microsoft.com/office/drawing/2014/main" id="{9E73C9A2-C311-4E46-A559-5410AADAF9D7}"/>
              </a:ext>
            </a:extLst>
          </p:cNvPr>
          <p:cNvSpPr/>
          <p:nvPr/>
        </p:nvSpPr>
        <p:spPr>
          <a:xfrm>
            <a:off x="79899" y="6502893"/>
            <a:ext cx="390618" cy="355107"/>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3081284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трелка: влево 4">
            <a:hlinkClick r:id="rId2" action="ppaction://hlinksldjump"/>
            <a:extLst>
              <a:ext uri="{FF2B5EF4-FFF2-40B4-BE49-F238E27FC236}">
                <a16:creationId xmlns:a16="http://schemas.microsoft.com/office/drawing/2014/main" id="{9FC2B041-AB9F-473A-B8F3-7391E2F1FA41}"/>
              </a:ext>
            </a:extLst>
          </p:cNvPr>
          <p:cNvSpPr/>
          <p:nvPr/>
        </p:nvSpPr>
        <p:spPr>
          <a:xfrm>
            <a:off x="79899" y="6498388"/>
            <a:ext cx="479395" cy="297468"/>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ru-RU"/>
          </a:p>
        </p:txBody>
      </p:sp>
      <p:sp>
        <p:nvSpPr>
          <p:cNvPr id="2" name="Заголовок 1">
            <a:extLst>
              <a:ext uri="{FF2B5EF4-FFF2-40B4-BE49-F238E27FC236}">
                <a16:creationId xmlns:a16="http://schemas.microsoft.com/office/drawing/2014/main" id="{91DEA899-9044-48F0-B465-5976AF03CD1E}"/>
              </a:ext>
            </a:extLst>
          </p:cNvPr>
          <p:cNvSpPr>
            <a:spLocks noGrp="1"/>
          </p:cNvSpPr>
          <p:nvPr>
            <p:ph type="title"/>
          </p:nvPr>
        </p:nvSpPr>
        <p:spPr>
          <a:xfrm>
            <a:off x="731668" y="0"/>
            <a:ext cx="10515600" cy="1325563"/>
          </a:xfrm>
        </p:spPr>
        <p:txBody>
          <a:bodyPr>
            <a:normAutofit/>
          </a:bodyPr>
          <a:lstStyle/>
          <a:p>
            <a:pPr algn="ctr"/>
            <a:r>
              <a:rPr lang="ru-RU" sz="2400" dirty="0">
                <a:latin typeface="Times New Roman" panose="02020603050405020304" pitchFamily="18" charset="0"/>
                <a:cs typeface="Times New Roman" panose="02020603050405020304" pitchFamily="18" charset="0"/>
              </a:rPr>
              <a:t>Порядок получения квалификационного экзамена</a:t>
            </a:r>
          </a:p>
        </p:txBody>
      </p:sp>
      <p:graphicFrame>
        <p:nvGraphicFramePr>
          <p:cNvPr id="4" name="Объект 3">
            <a:extLst>
              <a:ext uri="{FF2B5EF4-FFF2-40B4-BE49-F238E27FC236}">
                <a16:creationId xmlns:a16="http://schemas.microsoft.com/office/drawing/2014/main" id="{70B00739-4AF2-44E7-9DFA-CC638CD915D9}"/>
              </a:ext>
            </a:extLst>
          </p:cNvPr>
          <p:cNvGraphicFramePr>
            <a:graphicFrameLocks noGrp="1"/>
          </p:cNvGraphicFramePr>
          <p:nvPr>
            <p:ph idx="1"/>
            <p:extLst>
              <p:ext uri="{D42A27DB-BD31-4B8C-83A1-F6EECF244321}">
                <p14:modId xmlns:p14="http://schemas.microsoft.com/office/powerpoint/2010/main" val="3284222616"/>
              </p:ext>
            </p:extLst>
          </p:nvPr>
        </p:nvGraphicFramePr>
        <p:xfrm>
          <a:off x="461639" y="982245"/>
          <a:ext cx="10785630" cy="5578287"/>
        </p:xfrm>
        <a:graphic>
          <a:graphicData uri="http://schemas.openxmlformats.org/drawingml/2006/table">
            <a:tbl>
              <a:tblPr firstRow="1" bandRow="1">
                <a:tableStyleId>{073A0DAA-6AF3-43AB-8588-CEC1D06C72B9}</a:tableStyleId>
              </a:tblPr>
              <a:tblGrid>
                <a:gridCol w="386214">
                  <a:extLst>
                    <a:ext uri="{9D8B030D-6E8A-4147-A177-3AD203B41FA5}">
                      <a16:colId xmlns:a16="http://schemas.microsoft.com/office/drawing/2014/main" val="1939587040"/>
                    </a:ext>
                  </a:extLst>
                </a:gridCol>
                <a:gridCol w="6768701">
                  <a:extLst>
                    <a:ext uri="{9D8B030D-6E8A-4147-A177-3AD203B41FA5}">
                      <a16:colId xmlns:a16="http://schemas.microsoft.com/office/drawing/2014/main" val="935014891"/>
                    </a:ext>
                  </a:extLst>
                </a:gridCol>
                <a:gridCol w="3630715">
                  <a:extLst>
                    <a:ext uri="{9D8B030D-6E8A-4147-A177-3AD203B41FA5}">
                      <a16:colId xmlns:a16="http://schemas.microsoft.com/office/drawing/2014/main" val="2926270861"/>
                    </a:ext>
                  </a:extLst>
                </a:gridCol>
              </a:tblGrid>
              <a:tr h="537461">
                <a:tc>
                  <a:txBody>
                    <a:bodyPr/>
                    <a:lstStyle/>
                    <a:p>
                      <a:pPr algn="ctr"/>
                      <a:r>
                        <a:rPr lang="ru-RU" sz="1600" dirty="0"/>
                        <a:t>№ </a:t>
                      </a:r>
                      <a:r>
                        <a:rPr lang="ru-RU" sz="1100" dirty="0"/>
                        <a:t>п/п </a:t>
                      </a:r>
                      <a:endParaRPr lang="ru-RU" sz="1100" dirty="0">
                        <a:latin typeface="Times New Roman" panose="02020603050405020304" pitchFamily="18" charset="0"/>
                        <a:cs typeface="Times New Roman" panose="02020603050405020304" pitchFamily="18" charset="0"/>
                      </a:endParaRPr>
                    </a:p>
                  </a:txBody>
                  <a:tcPr/>
                </a:tc>
                <a:tc>
                  <a:txBody>
                    <a:bodyPr/>
                    <a:lstStyle/>
                    <a:p>
                      <a:pPr algn="ctr"/>
                      <a:r>
                        <a:rPr lang="ru-RU" sz="1200" dirty="0"/>
                        <a:t>Этап проведения КЭ</a:t>
                      </a:r>
                      <a:endParaRPr lang="ru-RU" sz="1200" dirty="0">
                        <a:latin typeface="Times New Roman" panose="02020603050405020304" pitchFamily="18" charset="0"/>
                        <a:cs typeface="Times New Roman" panose="02020603050405020304" pitchFamily="18" charset="0"/>
                      </a:endParaRPr>
                    </a:p>
                  </a:txBody>
                  <a:tcPr/>
                </a:tc>
                <a:tc>
                  <a:txBody>
                    <a:bodyPr/>
                    <a:lstStyle/>
                    <a:p>
                      <a:pPr algn="ctr"/>
                      <a:r>
                        <a:rPr lang="ru-RU" sz="1200" dirty="0"/>
                        <a:t>Срок (время) прохождения этапа </a:t>
                      </a:r>
                      <a:endParaRPr lang="ru-RU"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623960276"/>
                  </a:ext>
                </a:extLst>
              </a:tr>
              <a:tr h="2964180">
                <a:tc>
                  <a:txBody>
                    <a:bodyPr/>
                    <a:lstStyle/>
                    <a:p>
                      <a:r>
                        <a:rPr lang="ru-RU" sz="1100" dirty="0"/>
                        <a:t>1.</a:t>
                      </a:r>
                      <a:endParaRPr lang="ru-RU" sz="1100" dirty="0">
                        <a:latin typeface="Times New Roman" panose="02020603050405020304" pitchFamily="18" charset="0"/>
                        <a:cs typeface="Times New Roman" panose="02020603050405020304" pitchFamily="18" charset="0"/>
                      </a:endParaRPr>
                    </a:p>
                  </a:txBody>
                  <a:tcPr/>
                </a:tc>
                <a:tc>
                  <a:txBody>
                    <a:bodyPr/>
                    <a:lstStyle/>
                    <a:p>
                      <a:r>
                        <a:rPr lang="ru-RU" sz="1100" dirty="0"/>
                        <a:t>Претендент, получивший за ответы на все вопросы индивидуального задания по направлениям оценочной деятельности "Оценка недвижимости" и "Оценка движимого имущества" не менее 45 баллов (69 процентов от выполненных заданий), считается сдавшим КЭ .</a:t>
                      </a:r>
                    </a:p>
                    <a:p>
                      <a:r>
                        <a:rPr lang="ru-RU" sz="1100" dirty="0"/>
                        <a:t>Претендент, получивший за ответы на все вопросы индивидуального задания по направлению оценочной деятельности "Оценка бизнеса" не менее 63 баллов (70 процентов от выполненных заданий), считается сдавшим квалификационный экзамен по указанному направлению оценочной деятельности.</a:t>
                      </a:r>
                    </a:p>
                    <a:p>
                      <a:r>
                        <a:rPr lang="ru-RU" sz="1100" dirty="0"/>
                        <a:t>В целях получения квалификационного аттестата претендент представляет в ФРЦ письменное заявление о выдаче КА лично либо почтовым отправлением с уведомлением о вручении и описью вложений.</a:t>
                      </a:r>
                    </a:p>
                    <a:p>
                      <a:r>
                        <a:rPr lang="ru-RU" sz="1100" dirty="0"/>
                        <a:t>К заявлению прилагаются:</a:t>
                      </a:r>
                    </a:p>
                    <a:p>
                      <a:pPr marL="285750" indent="-285750">
                        <a:buFontTx/>
                        <a:buChar char="-"/>
                      </a:pPr>
                      <a:r>
                        <a:rPr lang="ru-RU" sz="1100" dirty="0"/>
                        <a:t>заверенные в установленном порядке копии документов, подтверждающие наличие у претендента стажа (опыта) работы, связанной с осуществлением оценочной деятельности.</a:t>
                      </a:r>
                    </a:p>
                    <a:p>
                      <a:pPr marL="0" indent="0">
                        <a:buFontTx/>
                        <a:buNone/>
                      </a:pPr>
                      <a:r>
                        <a:rPr lang="ru-RU" sz="1100" dirty="0"/>
                        <a:t>Стаж (опыт) работы, связанной с осуществлением оценочной деятельности, может быть подтвержден соответствующими записями в трудовой книжке, трудовым договором с приложением должностной инструкции, договором на проведение оценки объектов оценки, выпиской из реестра саморегулируемой организации оценщиков о выполненных отчетах об оценке, выпиской из реестра саморегулируемой организации оценщиков о подготовленных экспертных заключениях на отчеты об оценке объектов оценки.</a:t>
                      </a:r>
                      <a:endParaRPr lang="ru-RU" sz="1100" dirty="0">
                        <a:latin typeface="Times New Roman" panose="02020603050405020304" pitchFamily="18" charset="0"/>
                        <a:cs typeface="Times New Roman" panose="02020603050405020304" pitchFamily="18" charset="0"/>
                      </a:endParaRPr>
                    </a:p>
                  </a:txBody>
                  <a:tcPr/>
                </a:tc>
                <a:tc>
                  <a:txBody>
                    <a:bodyPr/>
                    <a:lstStyle/>
                    <a:p>
                      <a:r>
                        <a:rPr lang="ru-RU" sz="1100" dirty="0"/>
                        <a:t>После сдачи КЭ.</a:t>
                      </a:r>
                      <a:endParaRPr lang="ru-RU" sz="11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470622237"/>
                  </a:ext>
                </a:extLst>
              </a:tr>
              <a:tr h="396310">
                <a:tc>
                  <a:txBody>
                    <a:bodyPr/>
                    <a:lstStyle/>
                    <a:p>
                      <a:r>
                        <a:rPr lang="ru-RU" sz="1100" dirty="0"/>
                        <a:t>2.</a:t>
                      </a:r>
                      <a:endParaRPr lang="ru-RU" sz="1100" dirty="0">
                        <a:latin typeface="Times New Roman" panose="02020603050405020304" pitchFamily="18" charset="0"/>
                        <a:cs typeface="Times New Roman" panose="02020603050405020304" pitchFamily="18" charset="0"/>
                      </a:endParaRPr>
                    </a:p>
                  </a:txBody>
                  <a:tcPr/>
                </a:tc>
                <a:tc>
                  <a:txBody>
                    <a:bodyPr/>
                    <a:lstStyle/>
                    <a:p>
                      <a:r>
                        <a:rPr lang="ru-RU" sz="1100" dirty="0"/>
                        <a:t>ФРЦ  принимает решение о выдаче КА или об отказе в выдаче КА .</a:t>
                      </a:r>
                      <a:endParaRPr lang="ru-RU" sz="1100" dirty="0">
                        <a:latin typeface="Times New Roman" panose="02020603050405020304" pitchFamily="18" charset="0"/>
                        <a:cs typeface="Times New Roman" panose="02020603050405020304" pitchFamily="18" charset="0"/>
                      </a:endParaRPr>
                    </a:p>
                  </a:txBody>
                  <a:tcPr/>
                </a:tc>
                <a:tc>
                  <a:txBody>
                    <a:bodyPr/>
                    <a:lstStyle/>
                    <a:p>
                      <a:r>
                        <a:rPr lang="ru-RU" sz="1100" dirty="0"/>
                        <a:t>В течение 5 рабочих дней с даты получения заявления </a:t>
                      </a:r>
                      <a:endParaRPr lang="ru-RU" sz="11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02196844"/>
                  </a:ext>
                </a:extLst>
              </a:tr>
              <a:tr h="456028">
                <a:tc>
                  <a:txBody>
                    <a:bodyPr/>
                    <a:lstStyle/>
                    <a:p>
                      <a:r>
                        <a:rPr lang="ru-RU" sz="1100" dirty="0"/>
                        <a:t>3.</a:t>
                      </a:r>
                      <a:endParaRPr lang="ru-RU" sz="1100" dirty="0">
                        <a:latin typeface="Times New Roman" panose="02020603050405020304" pitchFamily="18" charset="0"/>
                        <a:cs typeface="Times New Roman" panose="02020603050405020304" pitchFamily="18" charset="0"/>
                      </a:endParaRPr>
                    </a:p>
                  </a:txBody>
                  <a:tcPr/>
                </a:tc>
                <a:tc>
                  <a:txBody>
                    <a:bodyPr/>
                    <a:lstStyle/>
                    <a:p>
                      <a:r>
                        <a:rPr lang="ru-RU" sz="1100" dirty="0"/>
                        <a:t>ФРЦ  уведомляет претендента о принятии решения о выдаче или отказе в выдаче КА.</a:t>
                      </a:r>
                      <a:endParaRPr lang="ru-RU" sz="1100" dirty="0">
                        <a:latin typeface="Times New Roman" panose="02020603050405020304" pitchFamily="18" charset="0"/>
                        <a:cs typeface="Times New Roman" panose="02020603050405020304" pitchFamily="18" charset="0"/>
                      </a:endParaRPr>
                    </a:p>
                  </a:txBody>
                  <a:tcPr/>
                </a:tc>
                <a:tc>
                  <a:txBody>
                    <a:bodyPr/>
                    <a:lstStyle/>
                    <a:p>
                      <a:r>
                        <a:rPr lang="ru-RU" sz="1100" dirty="0"/>
                        <a:t>Не позднее 5 рабочих дней с даты принятия соответствующего решения. </a:t>
                      </a:r>
                      <a:endParaRPr lang="ru-RU" sz="11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927228810"/>
                  </a:ext>
                </a:extLst>
              </a:tr>
              <a:tr h="635181">
                <a:tc>
                  <a:txBody>
                    <a:bodyPr/>
                    <a:lstStyle/>
                    <a:p>
                      <a:r>
                        <a:rPr lang="ru-RU" sz="1100" dirty="0"/>
                        <a:t>4.</a:t>
                      </a:r>
                      <a:endParaRPr lang="ru-RU" sz="1100" dirty="0">
                        <a:latin typeface="Times New Roman" panose="02020603050405020304" pitchFamily="18" charset="0"/>
                        <a:cs typeface="Times New Roman" panose="02020603050405020304" pitchFamily="18" charset="0"/>
                      </a:endParaRPr>
                    </a:p>
                  </a:txBody>
                  <a:tcPr/>
                </a:tc>
                <a:tc>
                  <a:txBody>
                    <a:bodyPr/>
                    <a:lstStyle/>
                    <a:p>
                      <a:r>
                        <a:rPr lang="ru-RU" sz="1100" dirty="0"/>
                        <a:t>Квалификационный аттестат выдается претенденту или представителю претендента, полномочия которого подтверждаются доверенностью, оформленной в установленном порядке. </a:t>
                      </a:r>
                    </a:p>
                    <a:p>
                      <a:endParaRPr lang="ru-RU" sz="1100" dirty="0">
                        <a:latin typeface="Times New Roman" panose="02020603050405020304" pitchFamily="18" charset="0"/>
                        <a:cs typeface="Times New Roman" panose="02020603050405020304" pitchFamily="18" charset="0"/>
                      </a:endParaRPr>
                    </a:p>
                  </a:txBody>
                  <a:tcPr/>
                </a:tc>
                <a:tc>
                  <a:txBody>
                    <a:bodyPr/>
                    <a:lstStyle/>
                    <a:p>
                      <a:r>
                        <a:rPr lang="ru-RU" sz="1100" dirty="0"/>
                        <a:t>Не позднее 10 рабочих дней с даты принятия решения о выдаче квалификационного аттестата.</a:t>
                      </a:r>
                    </a:p>
                    <a:p>
                      <a:endParaRPr lang="ru-RU" sz="11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927637032"/>
                  </a:ext>
                </a:extLst>
              </a:tr>
              <a:tr h="456028">
                <a:tc>
                  <a:txBody>
                    <a:bodyPr/>
                    <a:lstStyle/>
                    <a:p>
                      <a:r>
                        <a:rPr lang="ru-RU" sz="1100" dirty="0"/>
                        <a:t>5.</a:t>
                      </a:r>
                      <a:endParaRPr lang="ru-RU" sz="1100" dirty="0">
                        <a:latin typeface="Times New Roman" panose="02020603050405020304" pitchFamily="18" charset="0"/>
                        <a:cs typeface="Times New Roman" panose="02020603050405020304" pitchFamily="18" charset="0"/>
                      </a:endParaRPr>
                    </a:p>
                  </a:txBody>
                  <a:tcPr/>
                </a:tc>
                <a:tc>
                  <a:txBody>
                    <a:bodyPr/>
                    <a:lstStyle/>
                    <a:p>
                      <a:r>
                        <a:rPr lang="ru-RU" sz="1100" dirty="0"/>
                        <a:t>Неполученные  КА хранятся уполномоченным органом ( организацией).</a:t>
                      </a:r>
                    </a:p>
                    <a:p>
                      <a:endParaRPr lang="ru-RU" sz="1100" dirty="0">
                        <a:latin typeface="Times New Roman" panose="02020603050405020304" pitchFamily="18" charset="0"/>
                        <a:cs typeface="Times New Roman" panose="02020603050405020304" pitchFamily="18" charset="0"/>
                      </a:endParaRPr>
                    </a:p>
                  </a:txBody>
                  <a:tcPr/>
                </a:tc>
                <a:tc>
                  <a:txBody>
                    <a:bodyPr/>
                    <a:lstStyle/>
                    <a:p>
                      <a:r>
                        <a:rPr lang="ru-RU" sz="1100" dirty="0"/>
                        <a:t>В течение 3 лет с даты их изготовления. </a:t>
                      </a:r>
                      <a:endParaRPr lang="ru-RU" sz="11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778041733"/>
                  </a:ext>
                </a:extLst>
              </a:tr>
            </a:tbl>
          </a:graphicData>
        </a:graphic>
      </p:graphicFrame>
    </p:spTree>
    <p:extLst>
      <p:ext uri="{BB962C8B-B14F-4D97-AF65-F5344CB8AC3E}">
        <p14:creationId xmlns:p14="http://schemas.microsoft.com/office/powerpoint/2010/main" val="2628359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Объект 10">
            <a:extLst>
              <a:ext uri="{FF2B5EF4-FFF2-40B4-BE49-F238E27FC236}">
                <a16:creationId xmlns:a16="http://schemas.microsoft.com/office/drawing/2014/main" id="{42A78544-2122-459D-BA80-E2F10861177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026765" y="564995"/>
            <a:ext cx="2729142" cy="5523785"/>
          </a:xfrm>
        </p:spPr>
      </p:pic>
      <p:sp>
        <p:nvSpPr>
          <p:cNvPr id="12" name="Стрелка: влево 11">
            <a:hlinkClick r:id="rId3" action="ppaction://hlinksldjump"/>
            <a:extLst>
              <a:ext uri="{FF2B5EF4-FFF2-40B4-BE49-F238E27FC236}">
                <a16:creationId xmlns:a16="http://schemas.microsoft.com/office/drawing/2014/main" id="{9BD8C2A6-1BBD-4399-B200-39C582735486}"/>
              </a:ext>
            </a:extLst>
          </p:cNvPr>
          <p:cNvSpPr/>
          <p:nvPr/>
        </p:nvSpPr>
        <p:spPr>
          <a:xfrm>
            <a:off x="683581" y="6195312"/>
            <a:ext cx="532660" cy="329775"/>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3423362887"/>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280</TotalTime>
  <Words>1229</Words>
  <Application>Microsoft Office PowerPoint</Application>
  <PresentationFormat>Широкоэкранный</PresentationFormat>
  <Paragraphs>115</Paragraphs>
  <Slides>8</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Calibri</vt:lpstr>
      <vt:lpstr>Calibri Light</vt:lpstr>
      <vt:lpstr>Times New Roman</vt:lpstr>
      <vt:lpstr>Office Theme</vt:lpstr>
      <vt:lpstr>Порядок  проведения и сдачи квалификационного экзамена в области оценочной деятельности, в том числе порядок участия претендента в квалификационном экзамене в области оценочной деятельности, порядок определения результатов квалификационного экзамена в области оценочной деятельности, порядок подачи и рассмотрения апелляций, порядок получения квалификационного аттестата.   </vt:lpstr>
      <vt:lpstr>Сокращения:</vt:lpstr>
      <vt:lpstr>Этапы проведения квалификационного экзамена: </vt:lpstr>
      <vt:lpstr>Регистрация на участие в квалификационном экзамене</vt:lpstr>
      <vt:lpstr>Проведение квалификационного экзамена</vt:lpstr>
      <vt:lpstr>Порядок подачи и рассмотрения апелляций</vt:lpstr>
      <vt:lpstr>Порядок получения квалификационного экзамена</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user7</dc:creator>
  <cp:lastModifiedBy>user6</cp:lastModifiedBy>
  <cp:revision>29</cp:revision>
  <dcterms:created xsi:type="dcterms:W3CDTF">2017-08-14T10:33:48Z</dcterms:created>
  <dcterms:modified xsi:type="dcterms:W3CDTF">2017-08-15T11:12:50Z</dcterms:modified>
</cp:coreProperties>
</file>