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47"/>
  </p:notesMasterIdLst>
  <p:sldIdLst>
    <p:sldId id="256" r:id="rId2"/>
    <p:sldId id="809" r:id="rId3"/>
    <p:sldId id="813" r:id="rId4"/>
    <p:sldId id="838" r:id="rId5"/>
    <p:sldId id="839" r:id="rId6"/>
    <p:sldId id="841" r:id="rId7"/>
    <p:sldId id="840" r:id="rId8"/>
    <p:sldId id="842" r:id="rId9"/>
    <p:sldId id="843" r:id="rId10"/>
    <p:sldId id="844" r:id="rId11"/>
    <p:sldId id="846" r:id="rId12"/>
    <p:sldId id="845" r:id="rId13"/>
    <p:sldId id="837" r:id="rId14"/>
    <p:sldId id="847" r:id="rId15"/>
    <p:sldId id="835" r:id="rId16"/>
    <p:sldId id="836" r:id="rId17"/>
    <p:sldId id="811" r:id="rId18"/>
    <p:sldId id="815" r:id="rId19"/>
    <p:sldId id="814" r:id="rId20"/>
    <p:sldId id="816" r:id="rId21"/>
    <p:sldId id="808" r:id="rId22"/>
    <p:sldId id="820" r:id="rId23"/>
    <p:sldId id="819" r:id="rId24"/>
    <p:sldId id="817" r:id="rId25"/>
    <p:sldId id="818" r:id="rId26"/>
    <p:sldId id="821" r:id="rId27"/>
    <p:sldId id="822" r:id="rId28"/>
    <p:sldId id="823" r:id="rId29"/>
    <p:sldId id="824" r:id="rId30"/>
    <p:sldId id="834" r:id="rId31"/>
    <p:sldId id="825" r:id="rId32"/>
    <p:sldId id="826" r:id="rId33"/>
    <p:sldId id="827" r:id="rId34"/>
    <p:sldId id="828" r:id="rId35"/>
    <p:sldId id="829" r:id="rId36"/>
    <p:sldId id="830" r:id="rId37"/>
    <p:sldId id="848" r:id="rId38"/>
    <p:sldId id="849" r:id="rId39"/>
    <p:sldId id="850" r:id="rId40"/>
    <p:sldId id="851" r:id="rId41"/>
    <p:sldId id="852" r:id="rId42"/>
    <p:sldId id="853" r:id="rId43"/>
    <p:sldId id="854" r:id="rId44"/>
    <p:sldId id="832" r:id="rId45"/>
    <p:sldId id="831" r:id="rId4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6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67" autoAdjust="0"/>
    <p:restoredTop sz="94694"/>
  </p:normalViewPr>
  <p:slideViewPr>
    <p:cSldViewPr snapToGrid="0">
      <p:cViewPr varScale="1">
        <p:scale>
          <a:sx n="106" d="100"/>
          <a:sy n="106" d="100"/>
        </p:scale>
        <p:origin x="184" y="40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A3C6A-B2B2-48AE-8855-7E728BB34FDD}" type="datetimeFigureOut">
              <a:rPr lang="ru-RU" smtClean="0"/>
              <a:t>13.06.2025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DB42A-9BF4-4E76-AC64-9028C2689B5B}" type="slidenum">
              <a:rPr lang="ru-RU" smtClean="0"/>
              <a:t>‹#›</a:t>
            </a:fld>
            <a:endParaRPr lang="ru-RU"/>
          </a:p>
        </p:txBody>
      </p:sp>
    </p:spTree>
    <p:extLst>
      <p:ext uri="{BB962C8B-B14F-4D97-AF65-F5344CB8AC3E}">
        <p14:creationId xmlns:p14="http://schemas.microsoft.com/office/powerpoint/2010/main" val="3022082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3D5BDD-76E6-446A-A396-EB63A9568313}" type="slidenum">
              <a:rPr lang="ru-RU" smtClean="0"/>
              <a:t>‹#›</a:t>
            </a:fld>
            <a:endParaRPr lang="ru-RU"/>
          </a:p>
        </p:txBody>
      </p:sp>
    </p:spTree>
    <p:extLst>
      <p:ext uri="{BB962C8B-B14F-4D97-AF65-F5344CB8AC3E}">
        <p14:creationId xmlns:p14="http://schemas.microsoft.com/office/powerpoint/2010/main" val="3166257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3D5BDD-76E6-446A-A396-EB63A9568313}" type="slidenum">
              <a:rPr lang="ru-RU" smtClean="0"/>
              <a:t>‹#›</a:t>
            </a:fld>
            <a:endParaRPr lang="ru-RU"/>
          </a:p>
        </p:txBody>
      </p:sp>
    </p:spTree>
    <p:extLst>
      <p:ext uri="{BB962C8B-B14F-4D97-AF65-F5344CB8AC3E}">
        <p14:creationId xmlns:p14="http://schemas.microsoft.com/office/powerpoint/2010/main" val="376392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3D5BDD-76E6-446A-A396-EB63A9568313}" type="slidenum">
              <a:rPr lang="ru-RU" smtClean="0"/>
              <a:t>‹#›</a:t>
            </a:fld>
            <a:endParaRPr lang="ru-RU"/>
          </a:p>
        </p:txBody>
      </p:sp>
    </p:spTree>
    <p:extLst>
      <p:ext uri="{BB962C8B-B14F-4D97-AF65-F5344CB8AC3E}">
        <p14:creationId xmlns:p14="http://schemas.microsoft.com/office/powerpoint/2010/main" val="1935739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3D5BDD-76E6-446A-A396-EB63A9568313}" type="slidenum">
              <a:rPr lang="ru-RU" smtClean="0"/>
              <a:t>‹#›</a:t>
            </a:fld>
            <a:endParaRPr lang="ru-RU"/>
          </a:p>
        </p:txBody>
      </p:sp>
    </p:spTree>
    <p:extLst>
      <p:ext uri="{BB962C8B-B14F-4D97-AF65-F5344CB8AC3E}">
        <p14:creationId xmlns:p14="http://schemas.microsoft.com/office/powerpoint/2010/main" val="397596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3D5BDD-76E6-446A-A396-EB63A9568313}" type="slidenum">
              <a:rPr lang="ru-RU" smtClean="0"/>
              <a:t>‹#›</a:t>
            </a:fld>
            <a:endParaRPr lang="ru-RU"/>
          </a:p>
        </p:txBody>
      </p:sp>
    </p:spTree>
    <p:extLst>
      <p:ext uri="{BB962C8B-B14F-4D97-AF65-F5344CB8AC3E}">
        <p14:creationId xmlns:p14="http://schemas.microsoft.com/office/powerpoint/2010/main" val="4047141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3D5BDD-76E6-446A-A396-EB63A9568313}" type="slidenum">
              <a:rPr lang="ru-RU" smtClean="0"/>
              <a:t>‹#›</a:t>
            </a:fld>
            <a:endParaRPr lang="ru-RU"/>
          </a:p>
        </p:txBody>
      </p:sp>
    </p:spTree>
    <p:extLst>
      <p:ext uri="{BB962C8B-B14F-4D97-AF65-F5344CB8AC3E}">
        <p14:creationId xmlns:p14="http://schemas.microsoft.com/office/powerpoint/2010/main" val="74703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33D5BDD-76E6-446A-A396-EB63A9568313}" type="slidenum">
              <a:rPr lang="ru-RU" smtClean="0"/>
              <a:t>‹#›</a:t>
            </a:fld>
            <a:endParaRPr lang="ru-RU"/>
          </a:p>
        </p:txBody>
      </p:sp>
    </p:spTree>
    <p:extLst>
      <p:ext uri="{BB962C8B-B14F-4D97-AF65-F5344CB8AC3E}">
        <p14:creationId xmlns:p14="http://schemas.microsoft.com/office/powerpoint/2010/main" val="775644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33D5BDD-76E6-446A-A396-EB63A9568313}" type="slidenum">
              <a:rPr lang="ru-RU" smtClean="0"/>
              <a:t>‹#›</a:t>
            </a:fld>
            <a:endParaRPr lang="ru-RU"/>
          </a:p>
        </p:txBody>
      </p:sp>
    </p:spTree>
    <p:extLst>
      <p:ext uri="{BB962C8B-B14F-4D97-AF65-F5344CB8AC3E}">
        <p14:creationId xmlns:p14="http://schemas.microsoft.com/office/powerpoint/2010/main" val="1634142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Основной">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6200" y="5789084"/>
            <a:ext cx="524934" cy="365125"/>
          </a:xfrm>
          <a:ln>
            <a:solidFill>
              <a:schemeClr val="accent1">
                <a:lumMod val="75000"/>
              </a:schemeClr>
            </a:solidFill>
          </a:ln>
        </p:spPr>
        <p:txBody>
          <a:bodyPr/>
          <a:lstStyle>
            <a:lvl1pPr>
              <a:defRPr>
                <a:solidFill>
                  <a:schemeClr val="tx1"/>
                </a:solidFill>
              </a:defRPr>
            </a:lvl1pPr>
          </a:lstStyle>
          <a:p>
            <a:fld id="{733D5BDD-76E6-446A-A396-EB63A9568313}" type="slidenum">
              <a:rPr lang="ru-RU" smtClean="0"/>
              <a:pPr/>
              <a:t>‹#›</a:t>
            </a:fld>
            <a:endParaRPr lang="ru-RU" dirty="0"/>
          </a:p>
        </p:txBody>
      </p:sp>
    </p:spTree>
    <p:extLst>
      <p:ext uri="{BB962C8B-B14F-4D97-AF65-F5344CB8AC3E}">
        <p14:creationId xmlns:p14="http://schemas.microsoft.com/office/powerpoint/2010/main" val="891428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3D5BDD-76E6-446A-A396-EB63A9568313}" type="slidenum">
              <a:rPr lang="ru-RU" smtClean="0"/>
              <a:t>‹#›</a:t>
            </a:fld>
            <a:endParaRPr lang="ru-RU"/>
          </a:p>
        </p:txBody>
      </p:sp>
    </p:spTree>
    <p:extLst>
      <p:ext uri="{BB962C8B-B14F-4D97-AF65-F5344CB8AC3E}">
        <p14:creationId xmlns:p14="http://schemas.microsoft.com/office/powerpoint/2010/main" val="2243893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3D5BDD-76E6-446A-A396-EB63A9568313}" type="slidenum">
              <a:rPr lang="ru-RU" smtClean="0"/>
              <a:t>‹#›</a:t>
            </a:fld>
            <a:endParaRPr lang="ru-RU"/>
          </a:p>
        </p:txBody>
      </p:sp>
    </p:spTree>
    <p:extLst>
      <p:ext uri="{BB962C8B-B14F-4D97-AF65-F5344CB8AC3E}">
        <p14:creationId xmlns:p14="http://schemas.microsoft.com/office/powerpoint/2010/main" val="3400638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D5BDD-76E6-446A-A396-EB63A9568313}" type="slidenum">
              <a:rPr lang="ru-RU" smtClean="0"/>
              <a:t>‹#›</a:t>
            </a:fld>
            <a:endParaRPr lang="ru-RU"/>
          </a:p>
        </p:txBody>
      </p:sp>
    </p:spTree>
    <p:extLst>
      <p:ext uri="{BB962C8B-B14F-4D97-AF65-F5344CB8AC3E}">
        <p14:creationId xmlns:p14="http://schemas.microsoft.com/office/powerpoint/2010/main" val="3544632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733D5BDD-76E6-446A-A396-EB63A9568313}" type="slidenum">
              <a:rPr lang="ru-RU" smtClean="0"/>
              <a:pPr/>
              <a:t>1</a:t>
            </a:fld>
            <a:endParaRPr lang="ru-RU" dirty="0"/>
          </a:p>
        </p:txBody>
      </p:sp>
      <p:sp>
        <p:nvSpPr>
          <p:cNvPr id="4" name="Title 2">
            <a:extLst>
              <a:ext uri="{FF2B5EF4-FFF2-40B4-BE49-F238E27FC236}">
                <a16:creationId xmlns:a16="http://schemas.microsoft.com/office/drawing/2014/main" id="{86ED2C39-891F-4641-9414-C897E1A42D4E}"/>
              </a:ext>
            </a:extLst>
          </p:cNvPr>
          <p:cNvSpPr txBox="1">
            <a:spLocks/>
          </p:cNvSpPr>
          <p:nvPr/>
        </p:nvSpPr>
        <p:spPr>
          <a:xfrm>
            <a:off x="1203375" y="2067679"/>
            <a:ext cx="7298725" cy="1640262"/>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ru-RU" b="1" dirty="0">
                <a:solidFill>
                  <a:srgbClr val="0070C0"/>
                </a:solidFill>
                <a:latin typeface="Calibri" panose="020F0502020204030204" pitchFamily="34" charset="0"/>
                <a:cs typeface="Calibri" panose="020F0502020204030204" pitchFamily="34" charset="0"/>
              </a:rPr>
              <a:t>Лабиринт скидок и премий: </a:t>
            </a:r>
            <a:endParaRPr lang="en-US" b="1" dirty="0">
              <a:solidFill>
                <a:srgbClr val="0070C0"/>
              </a:solidFill>
              <a:latin typeface="Calibri" panose="020F0502020204030204" pitchFamily="34" charset="0"/>
              <a:cs typeface="Calibri" panose="020F0502020204030204" pitchFamily="34" charset="0"/>
            </a:endParaRPr>
          </a:p>
          <a:p>
            <a:r>
              <a:rPr lang="ru-RU" b="1" dirty="0">
                <a:solidFill>
                  <a:srgbClr val="0070C0"/>
                </a:solidFill>
                <a:latin typeface="Calibri" panose="020F0502020204030204" pitchFamily="34" charset="0"/>
                <a:cs typeface="Calibri" panose="020F0502020204030204" pitchFamily="34" charset="0"/>
              </a:rPr>
              <a:t>как найти выход</a:t>
            </a:r>
            <a:endParaRPr lang="ru-RU" dirty="0">
              <a:solidFill>
                <a:srgbClr val="0070C0"/>
              </a:solidFill>
              <a:latin typeface="Calibri" panose="020F0502020204030204" pitchFamily="34" charset="0"/>
              <a:cs typeface="Calibri" panose="020F0502020204030204" pitchFamily="34" charset="0"/>
            </a:endParaRPr>
          </a:p>
          <a:p>
            <a:br>
              <a:rPr lang="ru-RU" dirty="0"/>
            </a:br>
            <a:endParaRPr lang="ru-RU" dirty="0"/>
          </a:p>
        </p:txBody>
      </p:sp>
      <p:grpSp>
        <p:nvGrpSpPr>
          <p:cNvPr id="5" name="Группа 4">
            <a:extLst>
              <a:ext uri="{FF2B5EF4-FFF2-40B4-BE49-F238E27FC236}">
                <a16:creationId xmlns:a16="http://schemas.microsoft.com/office/drawing/2014/main" id="{1BB6C3DF-B4E1-4A90-88A1-5BEFE788ADCF}"/>
              </a:ext>
            </a:extLst>
          </p:cNvPr>
          <p:cNvGrpSpPr/>
          <p:nvPr/>
        </p:nvGrpSpPr>
        <p:grpSpPr>
          <a:xfrm>
            <a:off x="307561" y="3296997"/>
            <a:ext cx="395702" cy="74060"/>
            <a:chOff x="304386" y="3296997"/>
            <a:chExt cx="395702" cy="74060"/>
          </a:xfrm>
        </p:grpSpPr>
        <p:cxnSp>
          <p:nvCxnSpPr>
            <p:cNvPr id="6" name="Прямая соединительная линия 5">
              <a:extLst>
                <a:ext uri="{FF2B5EF4-FFF2-40B4-BE49-F238E27FC236}">
                  <a16:creationId xmlns:a16="http://schemas.microsoft.com/office/drawing/2014/main" id="{9FAD430C-CB10-497F-BCF7-545AD507CFBA}"/>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a:extLst>
                <a:ext uri="{FF2B5EF4-FFF2-40B4-BE49-F238E27FC236}">
                  <a16:creationId xmlns:a16="http://schemas.microsoft.com/office/drawing/2014/main" id="{08CF4CC0-4978-48E4-8AD5-A7BEEB9CA07A}"/>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pic>
        <p:nvPicPr>
          <p:cNvPr id="2" name="Рисунок 3">
            <a:extLst>
              <a:ext uri="{FF2B5EF4-FFF2-40B4-BE49-F238E27FC236}">
                <a16:creationId xmlns:a16="http://schemas.microsoft.com/office/drawing/2014/main" id="{BBE23B8E-01D6-B1C9-C7DD-F327FD0E24FC}"/>
              </a:ext>
            </a:extLst>
          </p:cNvPr>
          <p:cNvPicPr>
            <a:picLocks noChangeAspect="1"/>
          </p:cNvPicPr>
          <p:nvPr/>
        </p:nvPicPr>
        <p:blipFill>
          <a:blip r:embed="rId2">
            <a:extLst>
              <a:ext uri="{28A0092B-C50C-407E-A947-70E740481C1C}">
                <a14:useLocalDpi xmlns:a14="http://schemas.microsoft.com/office/drawing/2010/main" val="0"/>
              </a:ext>
            </a:extLst>
          </a:blip>
          <a:srcRect l="37679" t="-603" r="20343" b="83566"/>
          <a:stretch>
            <a:fillRect/>
          </a:stretch>
        </p:blipFill>
        <p:spPr bwMode="auto">
          <a:xfrm>
            <a:off x="0" y="10674"/>
            <a:ext cx="502443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6">
            <a:extLst>
              <a:ext uri="{FF2B5EF4-FFF2-40B4-BE49-F238E27FC236}">
                <a16:creationId xmlns:a16="http://schemas.microsoft.com/office/drawing/2014/main" id="{F0D5C346-D47D-51B5-ECB2-0BD5C73A71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38964" y="208788"/>
            <a:ext cx="2269473" cy="629294"/>
          </a:xfrm>
          <a:prstGeom prst="rect">
            <a:avLst/>
          </a:prstGeom>
        </p:spPr>
      </p:pic>
      <p:pic>
        <p:nvPicPr>
          <p:cNvPr id="18" name="Рисунок 17">
            <a:extLst>
              <a:ext uri="{FF2B5EF4-FFF2-40B4-BE49-F238E27FC236}">
                <a16:creationId xmlns:a16="http://schemas.microsoft.com/office/drawing/2014/main" id="{F159B73E-376D-6C5B-4278-3D16B433D4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36726" y="257081"/>
            <a:ext cx="2638648" cy="532709"/>
          </a:xfrm>
          <a:prstGeom prst="rect">
            <a:avLst/>
          </a:prstGeom>
        </p:spPr>
      </p:pic>
      <p:pic>
        <p:nvPicPr>
          <p:cNvPr id="19" name="Рисунок 18">
            <a:extLst>
              <a:ext uri="{FF2B5EF4-FFF2-40B4-BE49-F238E27FC236}">
                <a16:creationId xmlns:a16="http://schemas.microsoft.com/office/drawing/2014/main" id="{74E73B5F-8537-626E-4526-17BDFC0B4B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39113" y="-1792"/>
            <a:ext cx="885175" cy="1037990"/>
          </a:xfrm>
          <a:prstGeom prst="rect">
            <a:avLst/>
          </a:prstGeom>
        </p:spPr>
      </p:pic>
      <p:sp>
        <p:nvSpPr>
          <p:cNvPr id="32" name="Google Shape;306;p38">
            <a:extLst>
              <a:ext uri="{FF2B5EF4-FFF2-40B4-BE49-F238E27FC236}">
                <a16:creationId xmlns:a16="http://schemas.microsoft.com/office/drawing/2014/main" id="{B908B373-6B09-7213-2BF8-E3A77DBAFCC0}"/>
              </a:ext>
            </a:extLst>
          </p:cNvPr>
          <p:cNvSpPr txBox="1">
            <a:spLocks/>
          </p:cNvSpPr>
          <p:nvPr/>
        </p:nvSpPr>
        <p:spPr>
          <a:xfrm>
            <a:off x="1226725" y="5789084"/>
            <a:ext cx="7840396" cy="860128"/>
          </a:xfrm>
          <a:prstGeom prst="rect">
            <a:avLst/>
          </a:prstGeom>
          <a:ln>
            <a:noFill/>
          </a:ln>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sz="1400" dirty="0">
                <a:solidFill>
                  <a:srgbClr val="0070C0"/>
                </a:solidFill>
                <a:latin typeface="Calibri" panose="020F0502020204030204" pitchFamily="34" charset="0"/>
                <a:cs typeface="Calibri" panose="020F0502020204030204" pitchFamily="34" charset="0"/>
              </a:rPr>
              <a:t>XVII </a:t>
            </a:r>
            <a:r>
              <a:rPr lang="ru-RU" sz="1400" dirty="0">
                <a:solidFill>
                  <a:srgbClr val="0070C0"/>
                </a:solidFill>
                <a:latin typeface="Calibri" panose="020F0502020204030204" pitchFamily="34" charset="0"/>
                <a:cs typeface="Calibri" panose="020F0502020204030204" pitchFamily="34" charset="0"/>
              </a:rPr>
              <a:t>Поволжская научно-практическая конференция</a:t>
            </a:r>
          </a:p>
          <a:p>
            <a:pPr marL="0" indent="0">
              <a:buNone/>
            </a:pPr>
            <a:r>
              <a:rPr lang="ru-RU" sz="1400" dirty="0">
                <a:solidFill>
                  <a:srgbClr val="0070C0"/>
                </a:solidFill>
                <a:latin typeface="Calibri" panose="020F0502020204030204" pitchFamily="34" charset="0"/>
                <a:cs typeface="Calibri" panose="020F0502020204030204" pitchFamily="34" charset="0"/>
              </a:rPr>
              <a:t>Нижний Новгород 12-14 июня 2025</a:t>
            </a:r>
          </a:p>
        </p:txBody>
      </p:sp>
      <p:pic>
        <p:nvPicPr>
          <p:cNvPr id="40" name="Рисунок 39" descr="Цветной деревянные лабиринт">
            <a:extLst>
              <a:ext uri="{FF2B5EF4-FFF2-40B4-BE49-F238E27FC236}">
                <a16:creationId xmlns:a16="http://schemas.microsoft.com/office/drawing/2014/main" id="{3A0FE5D8-4F7C-1664-FC23-2EF45027BC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9263" y="3215017"/>
            <a:ext cx="4415262" cy="2939192"/>
          </a:xfrm>
          <a:prstGeom prst="rect">
            <a:avLst/>
          </a:prstGeom>
        </p:spPr>
      </p:pic>
    </p:spTree>
    <p:extLst>
      <p:ext uri="{BB962C8B-B14F-4D97-AF65-F5344CB8AC3E}">
        <p14:creationId xmlns:p14="http://schemas.microsoft.com/office/powerpoint/2010/main" val="1945050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A4B40-9AFB-7F4A-0411-B692712CAF94}"/>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C05216C8-F837-24E3-7B92-F9F02D45F56D}"/>
              </a:ext>
            </a:extLst>
          </p:cNvPr>
          <p:cNvSpPr>
            <a:spLocks noGrp="1"/>
          </p:cNvSpPr>
          <p:nvPr>
            <p:ph type="sldNum" sz="quarter" idx="12"/>
          </p:nvPr>
        </p:nvSpPr>
        <p:spPr/>
        <p:txBody>
          <a:bodyPr/>
          <a:lstStyle/>
          <a:p>
            <a:fld id="{733D5BDD-76E6-446A-A396-EB63A9568313}" type="slidenum">
              <a:rPr lang="ru-RU" smtClean="0"/>
              <a:pPr/>
              <a:t>10</a:t>
            </a:fld>
            <a:endParaRPr lang="ru-RU" dirty="0"/>
          </a:p>
        </p:txBody>
      </p:sp>
      <p:grpSp>
        <p:nvGrpSpPr>
          <p:cNvPr id="3" name="Группа 2">
            <a:extLst>
              <a:ext uri="{FF2B5EF4-FFF2-40B4-BE49-F238E27FC236}">
                <a16:creationId xmlns:a16="http://schemas.microsoft.com/office/drawing/2014/main" id="{1B173165-D457-47E2-D748-60D407BE0EDD}"/>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6C35D0F1-EDC5-C293-124C-57C8BCAF5FB7}"/>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30EC4E7E-0230-DE23-0663-415B869E7D1A}"/>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4425292B-13CA-BF9A-3A26-4553CA356D2C}"/>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FC8D0E92-E905-7007-540F-DE992483EF25}"/>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Премия за контроль</a:t>
            </a:r>
          </a:p>
        </p:txBody>
      </p:sp>
      <p:sp>
        <p:nvSpPr>
          <p:cNvPr id="11" name="TextBox 10">
            <a:extLst>
              <a:ext uri="{FF2B5EF4-FFF2-40B4-BE49-F238E27FC236}">
                <a16:creationId xmlns:a16="http://schemas.microsoft.com/office/drawing/2014/main" id="{38A4A701-EB4B-C20F-99DB-976EF120779D}"/>
              </a:ext>
            </a:extLst>
          </p:cNvPr>
          <p:cNvSpPr txBox="1"/>
          <p:nvPr/>
        </p:nvSpPr>
        <p:spPr>
          <a:xfrm>
            <a:off x="2129696" y="6482609"/>
            <a:ext cx="9400917" cy="261610"/>
          </a:xfrm>
          <a:prstGeom prst="rect">
            <a:avLst/>
          </a:prstGeom>
          <a:noFill/>
        </p:spPr>
        <p:txBody>
          <a:bodyPr wrap="square">
            <a:spAutoFit/>
          </a:bodyPr>
          <a:lstStyle/>
          <a:p>
            <a:r>
              <a:rPr lang="en" sz="1100" dirty="0">
                <a:solidFill>
                  <a:srgbClr val="0070C0"/>
                </a:solidFill>
              </a:rPr>
              <a:t>https://</a:t>
            </a:r>
            <a:r>
              <a:rPr lang="en" sz="1100" dirty="0" err="1">
                <a:solidFill>
                  <a:srgbClr val="0070C0"/>
                </a:solidFill>
              </a:rPr>
              <a:t>www.bvresources.com</a:t>
            </a:r>
            <a:r>
              <a:rPr lang="en" sz="1100" dirty="0">
                <a:solidFill>
                  <a:srgbClr val="0070C0"/>
                </a:solidFill>
              </a:rPr>
              <a:t>/docs/default-source/free-downloads/global-control-premium-stats-by-</a:t>
            </a:r>
            <a:r>
              <a:rPr lang="en" sz="1100" dirty="0" err="1">
                <a:solidFill>
                  <a:srgbClr val="0070C0"/>
                </a:solidFill>
              </a:rPr>
              <a:t>country.pdf</a:t>
            </a:r>
            <a:endParaRPr lang="ru-RU" sz="1100" dirty="0">
              <a:solidFill>
                <a:srgbClr val="0070C0"/>
              </a:solidFill>
            </a:endParaRPr>
          </a:p>
        </p:txBody>
      </p:sp>
      <p:sp>
        <p:nvSpPr>
          <p:cNvPr id="8" name="TextBox 7">
            <a:extLst>
              <a:ext uri="{FF2B5EF4-FFF2-40B4-BE49-F238E27FC236}">
                <a16:creationId xmlns:a16="http://schemas.microsoft.com/office/drawing/2014/main" id="{A263B527-C3D7-8894-77F7-C82526D900BF}"/>
              </a:ext>
            </a:extLst>
          </p:cNvPr>
          <p:cNvSpPr txBox="1"/>
          <p:nvPr/>
        </p:nvSpPr>
        <p:spPr>
          <a:xfrm>
            <a:off x="6606780" y="472958"/>
            <a:ext cx="3769120" cy="461665"/>
          </a:xfrm>
          <a:prstGeom prst="rect">
            <a:avLst/>
          </a:prstGeom>
          <a:noFill/>
        </p:spPr>
        <p:txBody>
          <a:bodyPr wrap="square">
            <a:spAutoFit/>
          </a:bodyPr>
          <a:lstStyle/>
          <a:p>
            <a:r>
              <a:rPr lang="ru-RU" sz="2400" dirty="0">
                <a:solidFill>
                  <a:srgbClr val="0070C0"/>
                </a:solidFill>
              </a:rPr>
              <a:t>Отличия в разных странах</a:t>
            </a:r>
          </a:p>
        </p:txBody>
      </p:sp>
      <p:pic>
        <p:nvPicPr>
          <p:cNvPr id="10" name="Рисунок 9" descr="Изображение выглядит как текст, снимок экрана, линия, Шрифт&#10;&#10;Содержимое, созданное искусственным интеллектом, может быть неверным.">
            <a:extLst>
              <a:ext uri="{FF2B5EF4-FFF2-40B4-BE49-F238E27FC236}">
                <a16:creationId xmlns:a16="http://schemas.microsoft.com/office/drawing/2014/main" id="{82AB7617-77C3-0ECB-5EB1-EE0B99CE4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710" y="1175935"/>
            <a:ext cx="7772400" cy="4935757"/>
          </a:xfrm>
          <a:prstGeom prst="rect">
            <a:avLst/>
          </a:prstGeom>
        </p:spPr>
      </p:pic>
    </p:spTree>
    <p:extLst>
      <p:ext uri="{BB962C8B-B14F-4D97-AF65-F5344CB8AC3E}">
        <p14:creationId xmlns:p14="http://schemas.microsoft.com/office/powerpoint/2010/main" val="1013144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4E46-6D03-5735-2E5B-1B938B0CBB77}"/>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B7307F0-3BAE-BA87-50D5-0B3EE79969C6}"/>
              </a:ext>
            </a:extLst>
          </p:cNvPr>
          <p:cNvSpPr>
            <a:spLocks noGrp="1"/>
          </p:cNvSpPr>
          <p:nvPr>
            <p:ph type="sldNum" sz="quarter" idx="12"/>
          </p:nvPr>
        </p:nvSpPr>
        <p:spPr/>
        <p:txBody>
          <a:bodyPr/>
          <a:lstStyle/>
          <a:p>
            <a:fld id="{733D5BDD-76E6-446A-A396-EB63A9568313}" type="slidenum">
              <a:rPr lang="ru-RU" smtClean="0"/>
              <a:pPr/>
              <a:t>11</a:t>
            </a:fld>
            <a:endParaRPr lang="ru-RU" dirty="0"/>
          </a:p>
        </p:txBody>
      </p:sp>
      <p:grpSp>
        <p:nvGrpSpPr>
          <p:cNvPr id="3" name="Группа 2">
            <a:extLst>
              <a:ext uri="{FF2B5EF4-FFF2-40B4-BE49-F238E27FC236}">
                <a16:creationId xmlns:a16="http://schemas.microsoft.com/office/drawing/2014/main" id="{D17BFAED-206D-487A-084D-C0DF9ED30439}"/>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83327FC7-A07E-0796-E5AA-E07DFBC3B67B}"/>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0937F784-6D4C-5E28-FECF-ED63FE127D19}"/>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A02233B9-C2F9-5845-0675-B2E608806CE3}"/>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F2D810C9-265A-2C83-2D12-4757AED1B34E}"/>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Премия за контроль</a:t>
            </a:r>
          </a:p>
        </p:txBody>
      </p:sp>
      <p:sp>
        <p:nvSpPr>
          <p:cNvPr id="11" name="TextBox 10">
            <a:extLst>
              <a:ext uri="{FF2B5EF4-FFF2-40B4-BE49-F238E27FC236}">
                <a16:creationId xmlns:a16="http://schemas.microsoft.com/office/drawing/2014/main" id="{EB5B1C10-6B8C-7FED-535E-1554573AC63A}"/>
              </a:ext>
            </a:extLst>
          </p:cNvPr>
          <p:cNvSpPr txBox="1"/>
          <p:nvPr/>
        </p:nvSpPr>
        <p:spPr>
          <a:xfrm>
            <a:off x="2129696" y="6482609"/>
            <a:ext cx="9400917" cy="261610"/>
          </a:xfrm>
          <a:prstGeom prst="rect">
            <a:avLst/>
          </a:prstGeom>
          <a:noFill/>
        </p:spPr>
        <p:txBody>
          <a:bodyPr wrap="square">
            <a:spAutoFit/>
          </a:bodyPr>
          <a:lstStyle/>
          <a:p>
            <a:r>
              <a:rPr lang="en" sz="1100" dirty="0">
                <a:solidFill>
                  <a:srgbClr val="0070C0"/>
                </a:solidFill>
              </a:rPr>
              <a:t>https://</a:t>
            </a:r>
            <a:r>
              <a:rPr lang="en" sz="1100" dirty="0" err="1">
                <a:solidFill>
                  <a:srgbClr val="0070C0"/>
                </a:solidFill>
              </a:rPr>
              <a:t>www.bvresources.com</a:t>
            </a:r>
            <a:r>
              <a:rPr lang="en" sz="1100" dirty="0">
                <a:solidFill>
                  <a:srgbClr val="0070C0"/>
                </a:solidFill>
              </a:rPr>
              <a:t>/docs/default-source/free-downloads/global-control-premium-stats-by-</a:t>
            </a:r>
            <a:r>
              <a:rPr lang="en" sz="1100" dirty="0" err="1">
                <a:solidFill>
                  <a:srgbClr val="0070C0"/>
                </a:solidFill>
              </a:rPr>
              <a:t>country.pdf</a:t>
            </a:r>
            <a:endParaRPr lang="ru-RU" sz="1100" dirty="0">
              <a:solidFill>
                <a:srgbClr val="0070C0"/>
              </a:solidFill>
            </a:endParaRPr>
          </a:p>
        </p:txBody>
      </p:sp>
      <p:sp>
        <p:nvSpPr>
          <p:cNvPr id="8" name="TextBox 7">
            <a:extLst>
              <a:ext uri="{FF2B5EF4-FFF2-40B4-BE49-F238E27FC236}">
                <a16:creationId xmlns:a16="http://schemas.microsoft.com/office/drawing/2014/main" id="{1AAE9D0C-2745-A9F7-DEA7-F536E1D92BE6}"/>
              </a:ext>
            </a:extLst>
          </p:cNvPr>
          <p:cNvSpPr txBox="1"/>
          <p:nvPr/>
        </p:nvSpPr>
        <p:spPr>
          <a:xfrm>
            <a:off x="8074633" y="1110631"/>
            <a:ext cx="3769120" cy="5262979"/>
          </a:xfrm>
          <a:prstGeom prst="rect">
            <a:avLst/>
          </a:prstGeom>
          <a:noFill/>
        </p:spPr>
        <p:txBody>
          <a:bodyPr wrap="square">
            <a:spAutoFit/>
          </a:bodyPr>
          <a:lstStyle/>
          <a:p>
            <a:r>
              <a:rPr lang="ru-RU" sz="2400" dirty="0">
                <a:solidFill>
                  <a:srgbClr val="0070C0"/>
                </a:solidFill>
              </a:rPr>
              <a:t>Отличия в разных странах</a:t>
            </a:r>
          </a:p>
          <a:p>
            <a:endParaRPr lang="ru-RU" sz="2400" dirty="0">
              <a:solidFill>
                <a:srgbClr val="0070C0"/>
              </a:solidFill>
            </a:endParaRPr>
          </a:p>
          <a:p>
            <a:endParaRPr lang="ru-RU" sz="2400" dirty="0">
              <a:solidFill>
                <a:srgbClr val="0070C0"/>
              </a:solidFill>
            </a:endParaRPr>
          </a:p>
          <a:p>
            <a:endParaRPr lang="ru-RU" sz="2400" dirty="0">
              <a:solidFill>
                <a:srgbClr val="0070C0"/>
              </a:solidFill>
            </a:endParaRPr>
          </a:p>
          <a:p>
            <a:endParaRPr lang="ru-RU" sz="2400" dirty="0">
              <a:solidFill>
                <a:srgbClr val="FF0000"/>
              </a:solidFill>
            </a:endParaRPr>
          </a:p>
          <a:p>
            <a:endParaRPr lang="ru-RU" sz="2400" dirty="0">
              <a:solidFill>
                <a:srgbClr val="FF0000"/>
              </a:solidFill>
            </a:endParaRPr>
          </a:p>
          <a:p>
            <a:endParaRPr lang="ru-RU" sz="2400" dirty="0">
              <a:solidFill>
                <a:srgbClr val="FF0000"/>
              </a:solidFill>
            </a:endParaRPr>
          </a:p>
          <a:p>
            <a:endParaRPr lang="ru-RU" sz="2400" dirty="0">
              <a:solidFill>
                <a:srgbClr val="FF0000"/>
              </a:solidFill>
            </a:endParaRPr>
          </a:p>
          <a:p>
            <a:endParaRPr lang="ru-RU" sz="2400" dirty="0">
              <a:solidFill>
                <a:srgbClr val="FF0000"/>
              </a:solidFill>
            </a:endParaRPr>
          </a:p>
          <a:p>
            <a:endParaRPr lang="ru-RU" sz="2400" dirty="0">
              <a:solidFill>
                <a:srgbClr val="FF0000"/>
              </a:solidFill>
            </a:endParaRPr>
          </a:p>
          <a:p>
            <a:endParaRPr lang="ru-RU" sz="2400" dirty="0">
              <a:solidFill>
                <a:srgbClr val="FF0000"/>
              </a:solidFill>
            </a:endParaRPr>
          </a:p>
          <a:p>
            <a:endParaRPr lang="ru-RU" sz="2400" dirty="0">
              <a:solidFill>
                <a:srgbClr val="FF0000"/>
              </a:solidFill>
            </a:endParaRPr>
          </a:p>
          <a:p>
            <a:endParaRPr lang="ru-RU" sz="2400" dirty="0">
              <a:solidFill>
                <a:srgbClr val="FF0000"/>
              </a:solidFill>
            </a:endParaRPr>
          </a:p>
          <a:p>
            <a:pPr algn="r"/>
            <a:r>
              <a:rPr lang="ru-RU" sz="2400" dirty="0">
                <a:solidFill>
                  <a:srgbClr val="FF0000"/>
                </a:solidFill>
              </a:rPr>
              <a:t>Россия?</a:t>
            </a:r>
          </a:p>
        </p:txBody>
      </p:sp>
      <p:pic>
        <p:nvPicPr>
          <p:cNvPr id="12" name="Рисунок 11" descr="Изображение выглядит как текст, число, снимок экрана, меню&#10;&#10;Содержимое, созданное искусственным интеллектом, может быть неверным.">
            <a:extLst>
              <a:ext uri="{FF2B5EF4-FFF2-40B4-BE49-F238E27FC236}">
                <a16:creationId xmlns:a16="http://schemas.microsoft.com/office/drawing/2014/main" id="{86BC78FC-EB26-E487-CDE8-B74B047B5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344" y="703790"/>
            <a:ext cx="6668162" cy="5593360"/>
          </a:xfrm>
          <a:prstGeom prst="rect">
            <a:avLst/>
          </a:prstGeom>
        </p:spPr>
      </p:pic>
      <p:sp>
        <p:nvSpPr>
          <p:cNvPr id="15" name="Рамка 14">
            <a:extLst>
              <a:ext uri="{FF2B5EF4-FFF2-40B4-BE49-F238E27FC236}">
                <a16:creationId xmlns:a16="http://schemas.microsoft.com/office/drawing/2014/main" id="{E2413FD2-D734-0867-96D2-D9FE4942B487}"/>
              </a:ext>
            </a:extLst>
          </p:cNvPr>
          <p:cNvSpPr/>
          <p:nvPr/>
        </p:nvSpPr>
        <p:spPr>
          <a:xfrm>
            <a:off x="1317344" y="2683042"/>
            <a:ext cx="6668162" cy="288758"/>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6" name="Рамка 15">
            <a:extLst>
              <a:ext uri="{FF2B5EF4-FFF2-40B4-BE49-F238E27FC236}">
                <a16:creationId xmlns:a16="http://schemas.microsoft.com/office/drawing/2014/main" id="{86C1D005-CC2C-D18A-44D9-E5672212B017}"/>
              </a:ext>
            </a:extLst>
          </p:cNvPr>
          <p:cNvSpPr/>
          <p:nvPr/>
        </p:nvSpPr>
        <p:spPr>
          <a:xfrm>
            <a:off x="1317344" y="4783079"/>
            <a:ext cx="6668162" cy="288758"/>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7" name="Рамка 16">
            <a:extLst>
              <a:ext uri="{FF2B5EF4-FFF2-40B4-BE49-F238E27FC236}">
                <a16:creationId xmlns:a16="http://schemas.microsoft.com/office/drawing/2014/main" id="{B9A888CA-3826-922C-27C7-86DBB0BCB446}"/>
              </a:ext>
            </a:extLst>
          </p:cNvPr>
          <p:cNvSpPr/>
          <p:nvPr/>
        </p:nvSpPr>
        <p:spPr>
          <a:xfrm>
            <a:off x="1317344" y="3140242"/>
            <a:ext cx="6668162" cy="288758"/>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207265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10C0C-2A8E-533D-C63F-5938E928C564}"/>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441C135-75F6-A620-996B-A2970AF6793B}"/>
              </a:ext>
            </a:extLst>
          </p:cNvPr>
          <p:cNvSpPr>
            <a:spLocks noGrp="1"/>
          </p:cNvSpPr>
          <p:nvPr>
            <p:ph type="sldNum" sz="quarter" idx="12"/>
          </p:nvPr>
        </p:nvSpPr>
        <p:spPr/>
        <p:txBody>
          <a:bodyPr/>
          <a:lstStyle/>
          <a:p>
            <a:fld id="{733D5BDD-76E6-446A-A396-EB63A9568313}" type="slidenum">
              <a:rPr lang="ru-RU" smtClean="0"/>
              <a:pPr/>
              <a:t>12</a:t>
            </a:fld>
            <a:endParaRPr lang="ru-RU" dirty="0"/>
          </a:p>
        </p:txBody>
      </p:sp>
      <p:grpSp>
        <p:nvGrpSpPr>
          <p:cNvPr id="3" name="Группа 2">
            <a:extLst>
              <a:ext uri="{FF2B5EF4-FFF2-40B4-BE49-F238E27FC236}">
                <a16:creationId xmlns:a16="http://schemas.microsoft.com/office/drawing/2014/main" id="{603950A9-48E0-81F2-08AC-0FB342F0E068}"/>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20BE3C82-609B-2BB1-7166-3C99EAE00463}"/>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DCC7C577-A7EE-159E-1537-2F7E1A8D7893}"/>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9A499C5A-18D4-CE86-C047-D442705E0ADA}"/>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745120FC-0367-6373-9D60-593A9C0B491F}"/>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Премия за контроль</a:t>
            </a:r>
          </a:p>
        </p:txBody>
      </p:sp>
      <p:sp>
        <p:nvSpPr>
          <p:cNvPr id="8" name="TextBox 7">
            <a:extLst>
              <a:ext uri="{FF2B5EF4-FFF2-40B4-BE49-F238E27FC236}">
                <a16:creationId xmlns:a16="http://schemas.microsoft.com/office/drawing/2014/main" id="{E7697580-36B1-B95A-26C1-85DAFEFF835D}"/>
              </a:ext>
            </a:extLst>
          </p:cNvPr>
          <p:cNvSpPr txBox="1"/>
          <p:nvPr/>
        </p:nvSpPr>
        <p:spPr>
          <a:xfrm>
            <a:off x="2301028" y="674911"/>
            <a:ext cx="7837233" cy="830997"/>
          </a:xfrm>
          <a:prstGeom prst="rect">
            <a:avLst/>
          </a:prstGeom>
          <a:noFill/>
        </p:spPr>
        <p:txBody>
          <a:bodyPr wrap="square">
            <a:spAutoFit/>
          </a:bodyPr>
          <a:lstStyle/>
          <a:p>
            <a:r>
              <a:rPr lang="ru-RU" sz="2400" dirty="0">
                <a:solidFill>
                  <a:srgbClr val="0070C0"/>
                </a:solidFill>
              </a:rPr>
              <a:t>Российские компании в глобальной статистике</a:t>
            </a:r>
          </a:p>
          <a:p>
            <a:r>
              <a:rPr lang="ru-RU" sz="2400" dirty="0">
                <a:solidFill>
                  <a:srgbClr val="0070C0"/>
                </a:solidFill>
              </a:rPr>
              <a:t>28 сделок </a:t>
            </a:r>
          </a:p>
        </p:txBody>
      </p:sp>
      <p:sp>
        <p:nvSpPr>
          <p:cNvPr id="12" name="TextBox 11">
            <a:extLst>
              <a:ext uri="{FF2B5EF4-FFF2-40B4-BE49-F238E27FC236}">
                <a16:creationId xmlns:a16="http://schemas.microsoft.com/office/drawing/2014/main" id="{30351C4B-FFCB-0D47-490F-F4A01DD349E6}"/>
              </a:ext>
            </a:extLst>
          </p:cNvPr>
          <p:cNvSpPr txBox="1"/>
          <p:nvPr/>
        </p:nvSpPr>
        <p:spPr>
          <a:xfrm>
            <a:off x="1010303" y="6312487"/>
            <a:ext cx="9274943" cy="307777"/>
          </a:xfrm>
          <a:prstGeom prst="rect">
            <a:avLst/>
          </a:prstGeom>
          <a:noFill/>
        </p:spPr>
        <p:txBody>
          <a:bodyPr wrap="square">
            <a:spAutoFit/>
          </a:bodyPr>
          <a:lstStyle/>
          <a:p>
            <a:r>
              <a:rPr lang="ru-RU" sz="1400" dirty="0">
                <a:solidFill>
                  <a:srgbClr val="0070C0"/>
                </a:solidFill>
              </a:rPr>
              <a:t>https://www.bvresources.com/products/factset-bvr-control-premium-study/ (платная часть)</a:t>
            </a:r>
          </a:p>
        </p:txBody>
      </p:sp>
      <p:pic>
        <p:nvPicPr>
          <p:cNvPr id="14" name="Рисунок 13" descr="Изображение выглядит как текст, снимок экрана, число, Шрифт&#10;&#10;Содержимое, созданное искусственным интеллектом, может быть неверным.">
            <a:extLst>
              <a:ext uri="{FF2B5EF4-FFF2-40B4-BE49-F238E27FC236}">
                <a16:creationId xmlns:a16="http://schemas.microsoft.com/office/drawing/2014/main" id="{0CDD5AB5-28BF-90C1-E006-E6F05435B735}"/>
              </a:ext>
            </a:extLst>
          </p:cNvPr>
          <p:cNvPicPr>
            <a:picLocks noChangeAspect="1"/>
          </p:cNvPicPr>
          <p:nvPr/>
        </p:nvPicPr>
        <p:blipFill>
          <a:blip r:embed="rId2"/>
          <a:stretch>
            <a:fillRect/>
          </a:stretch>
        </p:blipFill>
        <p:spPr>
          <a:xfrm>
            <a:off x="1317344" y="1854465"/>
            <a:ext cx="9586006" cy="3033184"/>
          </a:xfrm>
          <a:prstGeom prst="rect">
            <a:avLst/>
          </a:prstGeom>
        </p:spPr>
      </p:pic>
    </p:spTree>
    <p:extLst>
      <p:ext uri="{BB962C8B-B14F-4D97-AF65-F5344CB8AC3E}">
        <p14:creationId xmlns:p14="http://schemas.microsoft.com/office/powerpoint/2010/main" val="79258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57FC1-B11A-9DF3-939C-9B33F94F29B0}"/>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1AD5B8A1-DED8-C72D-B929-E211CF7ED10B}"/>
              </a:ext>
            </a:extLst>
          </p:cNvPr>
          <p:cNvSpPr>
            <a:spLocks noGrp="1"/>
          </p:cNvSpPr>
          <p:nvPr>
            <p:ph type="sldNum" sz="quarter" idx="12"/>
          </p:nvPr>
        </p:nvSpPr>
        <p:spPr/>
        <p:txBody>
          <a:bodyPr/>
          <a:lstStyle/>
          <a:p>
            <a:fld id="{733D5BDD-76E6-446A-A396-EB63A9568313}" type="slidenum">
              <a:rPr lang="ru-RU" smtClean="0"/>
              <a:pPr/>
              <a:t>13</a:t>
            </a:fld>
            <a:endParaRPr lang="ru-RU" dirty="0"/>
          </a:p>
        </p:txBody>
      </p:sp>
      <p:grpSp>
        <p:nvGrpSpPr>
          <p:cNvPr id="3" name="Группа 2">
            <a:extLst>
              <a:ext uri="{FF2B5EF4-FFF2-40B4-BE49-F238E27FC236}">
                <a16:creationId xmlns:a16="http://schemas.microsoft.com/office/drawing/2014/main" id="{AA102013-6CFB-7DAA-9933-A6556883A8B1}"/>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F1405124-47B2-894F-12AB-D85C705845A5}"/>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EE457EBC-B362-E819-45F8-78AE2F0CACDF}"/>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784AB22E-41EE-64A6-CDC9-29BDF4C5AF66}"/>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7">
            <a:extLst>
              <a:ext uri="{FF2B5EF4-FFF2-40B4-BE49-F238E27FC236}">
                <a16:creationId xmlns:a16="http://schemas.microsoft.com/office/drawing/2014/main" id="{61CBDD0A-2DE4-31AC-3481-B5FDAFD58C0C}"/>
              </a:ext>
            </a:extLst>
          </p:cNvPr>
          <p:cNvSpPr/>
          <p:nvPr/>
        </p:nvSpPr>
        <p:spPr>
          <a:xfrm>
            <a:off x="1010303" y="520202"/>
            <a:ext cx="9393330" cy="795737"/>
          </a:xfrm>
          <a:prstGeom prst="rect">
            <a:avLst/>
          </a:prstGeom>
          <a:solidFill>
            <a:srgbClr val="FFC000"/>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000" tIns="0" rtlCol="0" anchor="ctr"/>
          <a:lstStyle/>
          <a:p>
            <a:pPr>
              <a:lnSpc>
                <a:spcPct val="120000"/>
              </a:lnSpc>
            </a:pPr>
            <a:r>
              <a:rPr lang="ru-RU" sz="2200" b="1" dirty="0">
                <a:solidFill>
                  <a:schemeClr val="tx1"/>
                </a:solidFill>
                <a:latin typeface="Arial" panose="020B0604020202020204" pitchFamily="34" charset="0"/>
                <a:cs typeface="Arial" panose="020B0604020202020204" pitchFamily="34" charset="0"/>
              </a:rPr>
              <a:t>Премия за контроль и скидка на недостаток контроля</a:t>
            </a:r>
          </a:p>
        </p:txBody>
      </p:sp>
      <p:sp>
        <p:nvSpPr>
          <p:cNvPr id="11" name="TextBox 10">
            <a:extLst>
              <a:ext uri="{FF2B5EF4-FFF2-40B4-BE49-F238E27FC236}">
                <a16:creationId xmlns:a16="http://schemas.microsoft.com/office/drawing/2014/main" id="{0D54CBFB-2D34-939C-D4EE-ACB4B8E03B4A}"/>
              </a:ext>
            </a:extLst>
          </p:cNvPr>
          <p:cNvSpPr txBox="1"/>
          <p:nvPr/>
        </p:nvSpPr>
        <p:spPr>
          <a:xfrm>
            <a:off x="1212710" y="2417950"/>
            <a:ext cx="9509033" cy="1094787"/>
          </a:xfrm>
          <a:prstGeom prst="rect">
            <a:avLst/>
          </a:prstGeom>
          <a:noFill/>
        </p:spPr>
        <p:txBody>
          <a:bodyPr wrap="square">
            <a:spAutoFit/>
          </a:bodyPr>
          <a:lstStyle/>
          <a:p>
            <a:pPr algn="just">
              <a:lnSpc>
                <a:spcPct val="107000"/>
              </a:lnSpc>
              <a:spcAft>
                <a:spcPts val="800"/>
              </a:spcAft>
              <a:buNone/>
            </a:pPr>
            <a:r>
              <a:rPr lang="ru-RU" sz="3600" dirty="0">
                <a:effectLst/>
                <a:latin typeface="Times New Roman" panose="02020603050405020304" pitchFamily="18" charset="0"/>
                <a:ea typeface="Times New Roman" panose="02020603050405020304" pitchFamily="18" charset="0"/>
              </a:rPr>
              <a:t>Размер имеет значение</a:t>
            </a:r>
          </a:p>
          <a:p>
            <a:pPr algn="just">
              <a:lnSpc>
                <a:spcPct val="107000"/>
              </a:lnSpc>
              <a:spcAft>
                <a:spcPts val="800"/>
              </a:spcAft>
              <a:buNone/>
            </a:pPr>
            <a:endPar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7273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01DBD-D82C-C2A8-991E-BEE57A8D620A}"/>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1568247F-9F34-1695-7A6F-79C9FF3E38A7}"/>
              </a:ext>
            </a:extLst>
          </p:cNvPr>
          <p:cNvSpPr>
            <a:spLocks noGrp="1"/>
          </p:cNvSpPr>
          <p:nvPr>
            <p:ph type="sldNum" sz="quarter" idx="12"/>
          </p:nvPr>
        </p:nvSpPr>
        <p:spPr/>
        <p:txBody>
          <a:bodyPr/>
          <a:lstStyle/>
          <a:p>
            <a:fld id="{733D5BDD-76E6-446A-A396-EB63A9568313}" type="slidenum">
              <a:rPr lang="ru-RU" smtClean="0"/>
              <a:pPr/>
              <a:t>14</a:t>
            </a:fld>
            <a:endParaRPr lang="ru-RU" dirty="0"/>
          </a:p>
        </p:txBody>
      </p:sp>
      <p:grpSp>
        <p:nvGrpSpPr>
          <p:cNvPr id="3" name="Группа 2">
            <a:extLst>
              <a:ext uri="{FF2B5EF4-FFF2-40B4-BE49-F238E27FC236}">
                <a16:creationId xmlns:a16="http://schemas.microsoft.com/office/drawing/2014/main" id="{C8E4BEEC-B36C-0871-CBB0-F7061A4968D8}"/>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E4144FD9-C5C9-9E61-DB8C-409C1463B431}"/>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DCC6E539-61AA-2D00-F260-58E50F379898}"/>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D6F62FB6-7612-C884-EDE0-098D62DD3257}"/>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ADB9EE49-18A5-E09E-5EA7-202C28126637}"/>
              </a:ext>
            </a:extLst>
          </p:cNvPr>
          <p:cNvSpPr/>
          <p:nvPr/>
        </p:nvSpPr>
        <p:spPr>
          <a:xfrm>
            <a:off x="1027530" y="15299"/>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Премии и скидки:  размер пакета</a:t>
            </a:r>
          </a:p>
        </p:txBody>
      </p:sp>
      <p:sp>
        <p:nvSpPr>
          <p:cNvPr id="8" name="TextBox 7">
            <a:extLst>
              <a:ext uri="{FF2B5EF4-FFF2-40B4-BE49-F238E27FC236}">
                <a16:creationId xmlns:a16="http://schemas.microsoft.com/office/drawing/2014/main" id="{A475E8B9-A64B-B8EE-6541-B69D5FEF9680}"/>
              </a:ext>
            </a:extLst>
          </p:cNvPr>
          <p:cNvSpPr txBox="1"/>
          <p:nvPr/>
        </p:nvSpPr>
        <p:spPr>
          <a:xfrm>
            <a:off x="1519751" y="674911"/>
            <a:ext cx="10451663" cy="6001643"/>
          </a:xfrm>
          <a:prstGeom prst="rect">
            <a:avLst/>
          </a:prstGeom>
          <a:noFill/>
        </p:spPr>
        <p:txBody>
          <a:bodyPr wrap="square">
            <a:spAutoFit/>
          </a:bodyPr>
          <a:lstStyle/>
          <a:p>
            <a:r>
              <a:rPr lang="ru-RU" sz="2400" dirty="0">
                <a:solidFill>
                  <a:srgbClr val="0070C0"/>
                </a:solidFill>
              </a:rPr>
              <a:t>Вид стоимости</a:t>
            </a:r>
          </a:p>
          <a:p>
            <a:endParaRPr lang="ru-RU" sz="2400" dirty="0">
              <a:solidFill>
                <a:srgbClr val="0070C0"/>
              </a:solidFill>
            </a:endParaRPr>
          </a:p>
          <a:p>
            <a:r>
              <a:rPr lang="ru-RU" sz="2400" dirty="0">
                <a:solidFill>
                  <a:srgbClr val="0070C0"/>
                </a:solidFill>
              </a:rPr>
              <a:t>	Цель оценки</a:t>
            </a:r>
          </a:p>
          <a:p>
            <a:endParaRPr lang="ru-RU" sz="2400" dirty="0">
              <a:solidFill>
                <a:srgbClr val="0070C0"/>
              </a:solidFill>
            </a:endParaRPr>
          </a:p>
          <a:p>
            <a:r>
              <a:rPr lang="ru-RU" sz="2400" dirty="0">
                <a:solidFill>
                  <a:srgbClr val="0070C0"/>
                </a:solidFill>
              </a:rPr>
              <a:t>		Права акционеров</a:t>
            </a:r>
          </a:p>
          <a:p>
            <a:endParaRPr lang="ru-RU" sz="2400" dirty="0">
              <a:solidFill>
                <a:srgbClr val="0070C0"/>
              </a:solidFill>
            </a:endParaRPr>
          </a:p>
          <a:p>
            <a:r>
              <a:rPr lang="ru-RU" sz="2400" dirty="0">
                <a:solidFill>
                  <a:srgbClr val="0070C0"/>
                </a:solidFill>
              </a:rPr>
              <a:t>			Данные рынка? </a:t>
            </a:r>
          </a:p>
          <a:p>
            <a:endParaRPr lang="ru-RU" sz="2400" dirty="0">
              <a:solidFill>
                <a:srgbClr val="0070C0"/>
              </a:solidFill>
            </a:endParaRPr>
          </a:p>
          <a:p>
            <a:r>
              <a:rPr lang="ru-RU" sz="2400" dirty="0">
                <a:solidFill>
                  <a:srgbClr val="0070C0"/>
                </a:solidFill>
              </a:rPr>
              <a:t>				Статистика (нужно пересчитывать!)</a:t>
            </a:r>
          </a:p>
          <a:p>
            <a:endParaRPr lang="ru-RU" sz="2400" dirty="0">
              <a:solidFill>
                <a:srgbClr val="0070C0"/>
              </a:solidFill>
            </a:endParaRPr>
          </a:p>
          <a:p>
            <a:r>
              <a:rPr lang="ru-RU" sz="2400" dirty="0">
                <a:solidFill>
                  <a:srgbClr val="0070C0"/>
                </a:solidFill>
              </a:rPr>
              <a:t>					Формулы</a:t>
            </a:r>
          </a:p>
          <a:p>
            <a:endParaRPr lang="ru-RU" sz="2400" dirty="0">
              <a:solidFill>
                <a:srgbClr val="0070C0"/>
              </a:solidFill>
            </a:endParaRPr>
          </a:p>
          <a:p>
            <a:r>
              <a:rPr lang="ru-RU" sz="2400" dirty="0">
                <a:solidFill>
                  <a:srgbClr val="0070C0"/>
                </a:solidFill>
              </a:rPr>
              <a:t>						Модели</a:t>
            </a:r>
          </a:p>
          <a:p>
            <a:endParaRPr lang="ru-RU" sz="2400" dirty="0">
              <a:solidFill>
                <a:srgbClr val="0070C0"/>
              </a:solidFill>
            </a:endParaRPr>
          </a:p>
          <a:p>
            <a:r>
              <a:rPr lang="ru-RU" sz="2400" dirty="0">
                <a:solidFill>
                  <a:srgbClr val="0070C0"/>
                </a:solidFill>
              </a:rPr>
              <a:t>							Теория игр</a:t>
            </a:r>
          </a:p>
          <a:p>
            <a:r>
              <a:rPr lang="ru-RU" sz="2400" dirty="0">
                <a:solidFill>
                  <a:srgbClr val="0070C0"/>
                </a:solidFill>
              </a:rPr>
              <a:t>  </a:t>
            </a:r>
          </a:p>
        </p:txBody>
      </p:sp>
    </p:spTree>
    <p:extLst>
      <p:ext uri="{BB962C8B-B14F-4D97-AF65-F5344CB8AC3E}">
        <p14:creationId xmlns:p14="http://schemas.microsoft.com/office/powerpoint/2010/main" val="1933121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E3494-386B-8BA7-42AD-5876E5DDA7FA}"/>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6F715AE-D995-4A88-4FB7-B50E886D1499}"/>
              </a:ext>
            </a:extLst>
          </p:cNvPr>
          <p:cNvSpPr>
            <a:spLocks noGrp="1"/>
          </p:cNvSpPr>
          <p:nvPr>
            <p:ph type="sldNum" sz="quarter" idx="12"/>
          </p:nvPr>
        </p:nvSpPr>
        <p:spPr/>
        <p:txBody>
          <a:bodyPr/>
          <a:lstStyle/>
          <a:p>
            <a:fld id="{733D5BDD-76E6-446A-A396-EB63A9568313}" type="slidenum">
              <a:rPr lang="ru-RU" smtClean="0"/>
              <a:pPr/>
              <a:t>15</a:t>
            </a:fld>
            <a:endParaRPr lang="ru-RU" dirty="0"/>
          </a:p>
        </p:txBody>
      </p:sp>
      <p:grpSp>
        <p:nvGrpSpPr>
          <p:cNvPr id="3" name="Группа 2">
            <a:extLst>
              <a:ext uri="{FF2B5EF4-FFF2-40B4-BE49-F238E27FC236}">
                <a16:creationId xmlns:a16="http://schemas.microsoft.com/office/drawing/2014/main" id="{038B65CC-483D-7F96-FB11-FC72A446DBEA}"/>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DD9F15A8-CFA9-342C-63A8-433494B4A8AC}"/>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CCFF5CEA-A199-8BBC-C3AC-534467E0B6AC}"/>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4009ECC9-3E79-A294-5DBC-C9D44436ADB5}"/>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7">
            <a:extLst>
              <a:ext uri="{FF2B5EF4-FFF2-40B4-BE49-F238E27FC236}">
                <a16:creationId xmlns:a16="http://schemas.microsoft.com/office/drawing/2014/main" id="{0D8AC010-9952-8EC0-0BF6-3E113DA89CE5}"/>
              </a:ext>
            </a:extLst>
          </p:cNvPr>
          <p:cNvSpPr/>
          <p:nvPr/>
        </p:nvSpPr>
        <p:spPr>
          <a:xfrm>
            <a:off x="1010303" y="520202"/>
            <a:ext cx="9393330" cy="795737"/>
          </a:xfrm>
          <a:prstGeom prst="rect">
            <a:avLst/>
          </a:prstGeom>
          <a:solidFill>
            <a:srgbClr val="FFC000"/>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000" tIns="0" rtlCol="0" anchor="ctr"/>
          <a:lstStyle/>
          <a:p>
            <a:pPr>
              <a:lnSpc>
                <a:spcPct val="120000"/>
              </a:lnSpc>
            </a:pPr>
            <a:r>
              <a:rPr lang="ru-RU" sz="2200" b="1" dirty="0">
                <a:solidFill>
                  <a:schemeClr val="tx1"/>
                </a:solidFill>
                <a:latin typeface="Arial" panose="020B0604020202020204" pitchFamily="34" charset="0"/>
                <a:cs typeface="Arial" panose="020B0604020202020204" pitchFamily="34" charset="0"/>
              </a:rPr>
              <a:t>Скидки на ликвидность при оценке бизнеса</a:t>
            </a:r>
          </a:p>
        </p:txBody>
      </p:sp>
      <p:sp>
        <p:nvSpPr>
          <p:cNvPr id="11" name="TextBox 10">
            <a:extLst>
              <a:ext uri="{FF2B5EF4-FFF2-40B4-BE49-F238E27FC236}">
                <a16:creationId xmlns:a16="http://schemas.microsoft.com/office/drawing/2014/main" id="{138CEDC3-E97A-6BFA-F26A-D1479C119F74}"/>
              </a:ext>
            </a:extLst>
          </p:cNvPr>
          <p:cNvSpPr txBox="1"/>
          <p:nvPr/>
        </p:nvSpPr>
        <p:spPr>
          <a:xfrm>
            <a:off x="1519750" y="2189350"/>
            <a:ext cx="9509033" cy="2586477"/>
          </a:xfrm>
          <a:prstGeom prst="rect">
            <a:avLst/>
          </a:prstGeom>
          <a:noFill/>
        </p:spPr>
        <p:txBody>
          <a:bodyPr wrap="square">
            <a:spAutoFit/>
          </a:bodyPr>
          <a:lstStyle/>
          <a:p>
            <a:pPr algn="just">
              <a:lnSpc>
                <a:spcPct val="107000"/>
              </a:lnSpc>
              <a:spcAft>
                <a:spcPts val="800"/>
              </a:spcAft>
              <a:buNone/>
            </a:pPr>
            <a:r>
              <a:rPr lang="ru-RU" sz="2000" dirty="0">
                <a:solidFill>
                  <a:srgbClr val="000000"/>
                </a:solidFill>
                <a:effectLst/>
                <a:latin typeface="Times New Roman" panose="02020603050405020304" pitchFamily="18" charset="0"/>
                <a:ea typeface="Times New Roman" panose="02020603050405020304" pitchFamily="18" charset="0"/>
              </a:rPr>
              <a:t>Согласно </a:t>
            </a:r>
            <a:r>
              <a:rPr lang="ru-RU" sz="2000" b="1" u="sng" dirty="0">
                <a:solidFill>
                  <a:srgbClr val="000000"/>
                </a:solidFill>
                <a:effectLst/>
                <a:latin typeface="Times New Roman" panose="02020603050405020304" pitchFamily="18" charset="0"/>
                <a:ea typeface="Times New Roman" panose="02020603050405020304" pitchFamily="18" charset="0"/>
              </a:rPr>
              <a:t>«Глоссария основных терминов, используемых при подготовке вопросов и задач квалификационного экзамена по направлению оценочной деятельности «Оценка бизнеса»</a:t>
            </a:r>
            <a:r>
              <a:rPr lang="ru-RU" sz="2000" dirty="0">
                <a:solidFill>
                  <a:srgbClr val="000000"/>
                </a:solidFill>
                <a:effectLst/>
                <a:latin typeface="Times New Roman" panose="02020603050405020304" pitchFamily="18" charset="0"/>
                <a:ea typeface="Times New Roman" panose="02020603050405020304" pitchFamily="18" charset="0"/>
              </a:rPr>
              <a:t>, </a:t>
            </a:r>
          </a:p>
          <a:p>
            <a:pPr algn="just">
              <a:lnSpc>
                <a:spcPct val="107000"/>
              </a:lnSpc>
              <a:spcAft>
                <a:spcPts val="800"/>
              </a:spcAft>
              <a:buNone/>
            </a:pPr>
            <a:r>
              <a:rPr lang="ru-RU" sz="2000" dirty="0">
                <a:solidFill>
                  <a:srgbClr val="000000"/>
                </a:solidFill>
                <a:effectLst/>
                <a:latin typeface="Times New Roman" panose="02020603050405020304" pitchFamily="18" charset="0"/>
                <a:ea typeface="Times New Roman" panose="02020603050405020304" pitchFamily="18" charset="0"/>
              </a:rPr>
              <a:t>термин </a:t>
            </a:r>
            <a:r>
              <a:rPr lang="ru-RU" sz="2000" b="1" dirty="0">
                <a:solidFill>
                  <a:srgbClr val="FF0000"/>
                </a:solidFill>
                <a:effectLst/>
                <a:latin typeface="Times New Roman" panose="02020603050405020304" pitchFamily="18" charset="0"/>
                <a:ea typeface="Times New Roman" panose="02020603050405020304" pitchFamily="18" charset="0"/>
              </a:rPr>
              <a:t>«Скидка за недостаток ликвидности»</a:t>
            </a:r>
            <a:r>
              <a:rPr lang="ru-RU" sz="2000" dirty="0">
                <a:solidFill>
                  <a:srgbClr val="000000"/>
                </a:solidFill>
                <a:effectLst/>
                <a:latin typeface="Times New Roman" panose="02020603050405020304" pitchFamily="18" charset="0"/>
                <a:ea typeface="Times New Roman" panose="02020603050405020304" pitchFamily="18" charset="0"/>
              </a:rPr>
              <a:t> определяется как </a:t>
            </a:r>
            <a:r>
              <a:rPr lang="ru-RU" sz="2000" b="1" dirty="0">
                <a:solidFill>
                  <a:srgbClr val="FF0000"/>
                </a:solidFill>
                <a:effectLst/>
                <a:latin typeface="Times New Roman" panose="02020603050405020304" pitchFamily="18" charset="0"/>
                <a:ea typeface="Times New Roman" panose="02020603050405020304" pitchFamily="18" charset="0"/>
              </a:rPr>
              <a:t>«величина, на которую уменьшается стоимость для отражения недостаточной ликвидности объекта оценки»</a:t>
            </a:r>
            <a:r>
              <a:rPr lang="ru-RU" sz="2000" dirty="0">
                <a:solidFill>
                  <a:srgbClr val="000000"/>
                </a:solidFill>
                <a:effectLst/>
                <a:latin typeface="Times New Roman" panose="02020603050405020304" pitchFamily="18" charset="0"/>
                <a:ea typeface="Times New Roman" panose="02020603050405020304" pitchFamily="18" charset="0"/>
              </a:rPr>
              <a:t>.</a:t>
            </a:r>
            <a:endParaRPr lang="ru-RU" sz="2000" dirty="0">
              <a:effectLst/>
              <a:latin typeface="Times New Roman" panose="02020603050405020304" pitchFamily="18" charset="0"/>
              <a:ea typeface="Times New Roman" panose="02020603050405020304" pitchFamily="18" charset="0"/>
            </a:endParaRPr>
          </a:p>
          <a:p>
            <a:pPr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https://www.pprog.ru/upload/Терминология-глоссарий-оценка%20бизнеса.docx</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752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F166F-06E6-D3F9-D249-AC9B78470314}"/>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2FCB539D-15AA-ED5C-303F-ED9F7E004CA6}"/>
              </a:ext>
            </a:extLst>
          </p:cNvPr>
          <p:cNvSpPr>
            <a:spLocks noGrp="1"/>
          </p:cNvSpPr>
          <p:nvPr>
            <p:ph type="sldNum" sz="quarter" idx="12"/>
          </p:nvPr>
        </p:nvSpPr>
        <p:spPr/>
        <p:txBody>
          <a:bodyPr/>
          <a:lstStyle/>
          <a:p>
            <a:fld id="{733D5BDD-76E6-446A-A396-EB63A9568313}" type="slidenum">
              <a:rPr lang="ru-RU" smtClean="0"/>
              <a:pPr/>
              <a:t>16</a:t>
            </a:fld>
            <a:endParaRPr lang="ru-RU" dirty="0"/>
          </a:p>
        </p:txBody>
      </p:sp>
      <p:grpSp>
        <p:nvGrpSpPr>
          <p:cNvPr id="3" name="Группа 2">
            <a:extLst>
              <a:ext uri="{FF2B5EF4-FFF2-40B4-BE49-F238E27FC236}">
                <a16:creationId xmlns:a16="http://schemas.microsoft.com/office/drawing/2014/main" id="{672946A6-1154-14EB-246E-F06A1FA5F23F}"/>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D037E153-850B-DB7E-EA8E-1DCFC533E12D}"/>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509FB230-CCD3-3AFF-0C2F-5A8AB89BD83A}"/>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EB0759E4-84C8-F9B3-78D9-0400385A304C}"/>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489687C0-1D9F-D42F-8CA8-F0280445A545}"/>
              </a:ext>
            </a:extLst>
          </p:cNvPr>
          <p:cNvSpPr/>
          <p:nvPr/>
        </p:nvSpPr>
        <p:spPr>
          <a:xfrm>
            <a:off x="1317344" y="1041252"/>
            <a:ext cx="10141231" cy="4880182"/>
          </a:xfrm>
          <a:prstGeom prst="rect">
            <a:avLst/>
          </a:prstGeom>
        </p:spPr>
        <p:txBody>
          <a:bodyPr wrap="square">
            <a:spAutoFit/>
          </a:bodyPr>
          <a:lstStyle/>
          <a:p>
            <a:pPr indent="540385" algn="just">
              <a:lnSpc>
                <a:spcPct val="107000"/>
              </a:lnSpc>
              <a:spcAft>
                <a:spcPts val="800"/>
              </a:spcAft>
              <a:buNone/>
            </a:pPr>
            <a:r>
              <a:rPr lang="ru-RU" sz="2200" dirty="0">
                <a:solidFill>
                  <a:srgbClr val="000000"/>
                </a:solidFill>
                <a:effectLst/>
                <a:latin typeface="Times New Roman" panose="02020603050405020304" pitchFamily="18" charset="0"/>
                <a:ea typeface="Times New Roman" panose="02020603050405020304" pitchFamily="18" charset="0"/>
              </a:rPr>
              <a:t>В ФСО№8 </a:t>
            </a:r>
            <a:r>
              <a:rPr lang="ru-RU" sz="2200" b="1" dirty="0">
                <a:solidFill>
                  <a:srgbClr val="FF0000"/>
                </a:solidFill>
                <a:effectLst/>
                <a:latin typeface="Times New Roman" panose="02020603050405020304" pitchFamily="18" charset="0"/>
                <a:ea typeface="Times New Roman" panose="02020603050405020304" pitchFamily="18" charset="0"/>
              </a:rPr>
              <a:t>нет прямого указания на применение «скидки на ликвидность»</a:t>
            </a:r>
            <a:r>
              <a:rPr lang="ru-RU" sz="2200" dirty="0">
                <a:solidFill>
                  <a:srgbClr val="000000"/>
                </a:solidFill>
                <a:effectLst/>
                <a:latin typeface="Times New Roman" panose="02020603050405020304" pitchFamily="18" charset="0"/>
                <a:ea typeface="Times New Roman" panose="02020603050405020304" pitchFamily="18" charset="0"/>
              </a:rPr>
              <a:t>, и ее </a:t>
            </a:r>
            <a:r>
              <a:rPr lang="ru-RU" sz="2200" b="1" dirty="0">
                <a:solidFill>
                  <a:srgbClr val="000000"/>
                </a:solidFill>
                <a:effectLst/>
                <a:latin typeface="Times New Roman" panose="02020603050405020304" pitchFamily="18" charset="0"/>
                <a:ea typeface="Times New Roman" panose="02020603050405020304" pitchFamily="18" charset="0"/>
              </a:rPr>
              <a:t>«легитимность» </a:t>
            </a:r>
            <a:r>
              <a:rPr lang="ru-RU" sz="2200" dirty="0">
                <a:solidFill>
                  <a:srgbClr val="000000"/>
                </a:solidFill>
                <a:effectLst/>
                <a:latin typeface="Times New Roman" panose="02020603050405020304" pitchFamily="18" charset="0"/>
                <a:ea typeface="Times New Roman" panose="02020603050405020304" pitchFamily="18" charset="0"/>
              </a:rPr>
              <a:t>применения при оценке может быть основана на п.12 данного стандарта </a:t>
            </a:r>
            <a:r>
              <a:rPr lang="ru-RU" sz="2200" i="1" dirty="0">
                <a:solidFill>
                  <a:srgbClr val="000000"/>
                </a:solidFill>
                <a:effectLst/>
                <a:latin typeface="Times New Roman" panose="02020603050405020304" pitchFamily="18" charset="0"/>
                <a:ea typeface="Times New Roman" panose="02020603050405020304" pitchFamily="18" charset="0"/>
              </a:rPr>
              <a:t>«При определении стоимости объекта оценки в рамках применения каждого из использованных методов проведения оценки объекта оценки оценщик должен установить и обосновать необходимость внесения использованных в расчетах корректировок и их величину»</a:t>
            </a:r>
            <a:r>
              <a:rPr lang="ru-RU" sz="2200" dirty="0">
                <a:solidFill>
                  <a:srgbClr val="000000"/>
                </a:solidFill>
                <a:effectLst/>
                <a:latin typeface="Times New Roman" panose="02020603050405020304" pitchFamily="18" charset="0"/>
                <a:ea typeface="Times New Roman" panose="02020603050405020304" pitchFamily="18" charset="0"/>
              </a:rPr>
              <a:t>.</a:t>
            </a:r>
            <a:endParaRPr lang="ru-RU" sz="2200" dirty="0">
              <a:effectLst/>
              <a:latin typeface="Times New Roman" panose="02020603050405020304" pitchFamily="18" charset="0"/>
              <a:ea typeface="Times New Roman" panose="02020603050405020304" pitchFamily="18" charset="0"/>
            </a:endParaRPr>
          </a:p>
          <a:p>
            <a:pPr indent="540385" algn="just">
              <a:lnSpc>
                <a:spcPct val="107000"/>
              </a:lnSpc>
              <a:spcAft>
                <a:spcPts val="800"/>
              </a:spcAft>
            </a:pPr>
            <a:r>
              <a:rPr lang="ru-RU" sz="2200" dirty="0">
                <a:solidFill>
                  <a:srgbClr val="000000"/>
                </a:solidFill>
                <a:effectLst/>
                <a:latin typeface="Times New Roman" panose="02020603050405020304" pitchFamily="18" charset="0"/>
                <a:ea typeface="Times New Roman" panose="02020603050405020304" pitchFamily="18" charset="0"/>
              </a:rPr>
              <a:t>В ФСО№9, регулирующем вопросы определения стоимости для целей залога, указано, что «</a:t>
            </a:r>
            <a:r>
              <a:rPr lang="ru-RU" sz="2200" b="1" i="1" dirty="0">
                <a:solidFill>
                  <a:srgbClr val="FF0000"/>
                </a:solidFill>
                <a:effectLst/>
                <a:latin typeface="Times New Roman" panose="02020603050405020304" pitchFamily="18" charset="0"/>
                <a:ea typeface="Times New Roman" panose="02020603050405020304" pitchFamily="18" charset="0"/>
              </a:rPr>
              <a:t>в качестве характеристики ликвидности объекта оценки в отчете указывается типичный (расчетный) срок его рыночной экспозиции на открытом рынке, в течение которого он может быть реализован по рыночной стоимости</a:t>
            </a:r>
            <a:r>
              <a:rPr lang="ru-RU" sz="2200" dirty="0">
                <a:solidFill>
                  <a:srgbClr val="000000"/>
                </a:solidFill>
                <a:effectLst/>
                <a:latin typeface="Times New Roman" panose="02020603050405020304" pitchFamily="18" charset="0"/>
                <a:ea typeface="Times New Roman" panose="02020603050405020304" pitchFamily="18" charset="0"/>
              </a:rPr>
              <a:t>», при этом предусмотрено определение </a:t>
            </a:r>
            <a:r>
              <a:rPr lang="ru-RU" sz="2200" b="1" dirty="0">
                <a:solidFill>
                  <a:srgbClr val="000000"/>
                </a:solidFill>
                <a:effectLst/>
                <a:latin typeface="Times New Roman" panose="02020603050405020304" pitchFamily="18" charset="0"/>
                <a:ea typeface="Times New Roman" panose="02020603050405020304" pitchFamily="18" charset="0"/>
              </a:rPr>
              <a:t>ликвидационной стоимости объекта оценки </a:t>
            </a:r>
            <a:r>
              <a:rPr lang="ru-RU" sz="2200" dirty="0">
                <a:solidFill>
                  <a:srgbClr val="000000"/>
                </a:solidFill>
                <a:effectLst/>
                <a:latin typeface="Times New Roman" panose="02020603050405020304" pitchFamily="18" charset="0"/>
                <a:ea typeface="Times New Roman" panose="02020603050405020304" pitchFamily="18" charset="0"/>
              </a:rPr>
              <a:t>с учетом фактора вынужденной продажи объекта оценки (то есть срок экспозиции сокращается по отношению к типичному).</a:t>
            </a:r>
            <a:endParaRPr lang="ru-RU" sz="2200" dirty="0">
              <a:effectLst/>
              <a:latin typeface="Times New Roman" panose="02020603050405020304" pitchFamily="18" charset="0"/>
              <a:ea typeface="Times New Roman" panose="02020603050405020304" pitchFamily="18" charset="0"/>
            </a:endParaRPr>
          </a:p>
        </p:txBody>
      </p:sp>
      <p:sp>
        <p:nvSpPr>
          <p:cNvPr id="7" name="Прямоугольник 6">
            <a:extLst>
              <a:ext uri="{FF2B5EF4-FFF2-40B4-BE49-F238E27FC236}">
                <a16:creationId xmlns:a16="http://schemas.microsoft.com/office/drawing/2014/main" id="{A357AC78-6057-B0A0-B22B-A42AC7F935C8}"/>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Tree>
    <p:extLst>
      <p:ext uri="{BB962C8B-B14F-4D97-AF65-F5344CB8AC3E}">
        <p14:creationId xmlns:p14="http://schemas.microsoft.com/office/powerpoint/2010/main" val="2844994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E9C68-A0D3-AB24-0697-7CFBA453D8AD}"/>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B58424C7-D6E7-1E7A-2A8F-6F26046B016F}"/>
              </a:ext>
            </a:extLst>
          </p:cNvPr>
          <p:cNvSpPr>
            <a:spLocks noGrp="1"/>
          </p:cNvSpPr>
          <p:nvPr>
            <p:ph type="sldNum" sz="quarter" idx="12"/>
          </p:nvPr>
        </p:nvSpPr>
        <p:spPr/>
        <p:txBody>
          <a:bodyPr/>
          <a:lstStyle/>
          <a:p>
            <a:fld id="{733D5BDD-76E6-446A-A396-EB63A9568313}" type="slidenum">
              <a:rPr lang="ru-RU" smtClean="0"/>
              <a:pPr/>
              <a:t>17</a:t>
            </a:fld>
            <a:endParaRPr lang="ru-RU" dirty="0"/>
          </a:p>
        </p:txBody>
      </p:sp>
      <p:grpSp>
        <p:nvGrpSpPr>
          <p:cNvPr id="3" name="Группа 2">
            <a:extLst>
              <a:ext uri="{FF2B5EF4-FFF2-40B4-BE49-F238E27FC236}">
                <a16:creationId xmlns:a16="http://schemas.microsoft.com/office/drawing/2014/main" id="{95C2A4B9-E684-BB16-55AF-FF405A0698EC}"/>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731B54A6-BAB1-927F-4430-2F54F56F8833}"/>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95556B57-47C3-64FF-E80B-05F4BFF6A17C}"/>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95DAAC31-33B9-03C4-CE69-8765F73A2420}"/>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DECDE51F-4E28-8069-FAF4-F00C5666EB7F}"/>
              </a:ext>
            </a:extLst>
          </p:cNvPr>
          <p:cNvSpPr/>
          <p:nvPr/>
        </p:nvSpPr>
        <p:spPr>
          <a:xfrm>
            <a:off x="1317344" y="1041252"/>
            <a:ext cx="10141231" cy="4144340"/>
          </a:xfrm>
          <a:prstGeom prst="rect">
            <a:avLst/>
          </a:prstGeom>
        </p:spPr>
        <p:txBody>
          <a:bodyPr wrap="square">
            <a:spAutoFit/>
          </a:bodyPr>
          <a:lstStyle/>
          <a:p>
            <a:pPr>
              <a:lnSpc>
                <a:spcPct val="107000"/>
              </a:lnSpc>
              <a:spcAft>
                <a:spcPts val="800"/>
              </a:spcAft>
            </a:pPr>
            <a:r>
              <a:rPr lang="ru-RU" sz="2400" b="1" dirty="0">
                <a:latin typeface="Calibri" panose="020F0502020204030204" pitchFamily="34" charset="0"/>
                <a:ea typeface="Calibri" panose="020F0502020204030204" pitchFamily="34" charset="0"/>
                <a:cs typeface="Times New Roman" panose="02020603050405020304" pitchFamily="18" charset="0"/>
              </a:rPr>
              <a:t>Рыночная стоимость</a:t>
            </a:r>
            <a:r>
              <a:rPr lang="ru-RU" sz="2400" dirty="0">
                <a:latin typeface="Calibri" panose="020F0502020204030204" pitchFamily="34" charset="0"/>
                <a:ea typeface="Calibri" panose="020F0502020204030204" pitchFamily="34" charset="0"/>
                <a:cs typeface="Times New Roman" panose="02020603050405020304" pitchFamily="18" charset="0"/>
              </a:rPr>
              <a:t> исходя из предпосылок, указанных в п.14 ФСО II</a:t>
            </a:r>
          </a:p>
          <a:p>
            <a:pPr>
              <a:lnSpc>
                <a:spcPct val="107000"/>
              </a:lnSpc>
              <a:spcAft>
                <a:spcPts val="800"/>
              </a:spcAft>
            </a:pPr>
            <a:r>
              <a:rPr lang="ru-RU" sz="2400" dirty="0">
                <a:latin typeface="Calibri" panose="020F0502020204030204" pitchFamily="34" charset="0"/>
                <a:cs typeface="Times New Roman" panose="02020603050405020304" pitchFamily="18" charset="0"/>
              </a:rPr>
              <a:t>1) предполагается сделка с объектом оценки;</a:t>
            </a:r>
          </a:p>
          <a:p>
            <a:pPr>
              <a:lnSpc>
                <a:spcPct val="107000"/>
              </a:lnSpc>
              <a:spcAft>
                <a:spcPts val="800"/>
              </a:spcAft>
            </a:pPr>
            <a:r>
              <a:rPr lang="ru-RU" sz="2400" dirty="0">
                <a:latin typeface="Calibri" panose="020F0502020204030204" pitchFamily="34" charset="0"/>
                <a:cs typeface="Times New Roman" panose="02020603050405020304" pitchFamily="18" charset="0"/>
              </a:rPr>
              <a:t>2) участники сделки являются неопределенными лицами (гипотетические участники);</a:t>
            </a:r>
          </a:p>
          <a:p>
            <a:pPr>
              <a:lnSpc>
                <a:spcPct val="107000"/>
              </a:lnSpc>
              <a:spcAft>
                <a:spcPts val="800"/>
              </a:spcAft>
            </a:pPr>
            <a:r>
              <a:rPr lang="ru-RU" sz="2400" dirty="0">
                <a:latin typeface="Calibri" panose="020F0502020204030204" pitchFamily="34" charset="0"/>
                <a:cs typeface="Times New Roman" panose="02020603050405020304" pitchFamily="18" charset="0"/>
              </a:rPr>
              <a:t>3) дата оценки ….;</a:t>
            </a:r>
          </a:p>
          <a:p>
            <a:pPr>
              <a:lnSpc>
                <a:spcPct val="107000"/>
              </a:lnSpc>
              <a:spcAft>
                <a:spcPts val="800"/>
              </a:spcAft>
            </a:pPr>
            <a:r>
              <a:rPr lang="ru-RU" sz="2400" dirty="0">
                <a:latin typeface="Calibri" panose="020F0502020204030204" pitchFamily="34" charset="0"/>
                <a:cs typeface="Times New Roman" panose="02020603050405020304" pitchFamily="18" charset="0"/>
              </a:rPr>
              <a:t>4) предполагаемое использование объекта наиболее эффективное использование;</a:t>
            </a:r>
          </a:p>
          <a:p>
            <a:pPr>
              <a:lnSpc>
                <a:spcPct val="107000"/>
              </a:lnSpc>
              <a:spcAft>
                <a:spcPts val="800"/>
              </a:spcAft>
            </a:pPr>
            <a:r>
              <a:rPr lang="ru-RU" sz="2400" dirty="0">
                <a:latin typeface="Calibri" panose="020F0502020204030204" pitchFamily="34" charset="0"/>
                <a:ea typeface="Calibri" panose="020F0502020204030204" pitchFamily="34" charset="0"/>
                <a:cs typeface="Times New Roman" panose="02020603050405020304" pitchFamily="18" charset="0"/>
              </a:rPr>
              <a:t>5) характер сделки добровольная сделка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в типичных условиях</a:t>
            </a:r>
            <a:r>
              <a:rPr lang="ru-RU" sz="2400" dirty="0">
                <a:latin typeface="Calibri" panose="020F0502020204030204" pitchFamily="34" charset="0"/>
                <a:ea typeface="Calibri" panose="020F0502020204030204" pitchFamily="34" charset="0"/>
                <a:cs typeface="Times New Roman" panose="02020603050405020304" pitchFamily="18" charset="0"/>
              </a:rPr>
              <a:t> (без влияния факторов вынужденной продажи).</a:t>
            </a:r>
          </a:p>
        </p:txBody>
      </p:sp>
      <p:sp>
        <p:nvSpPr>
          <p:cNvPr id="7" name="Прямоугольник 6">
            <a:extLst>
              <a:ext uri="{FF2B5EF4-FFF2-40B4-BE49-F238E27FC236}">
                <a16:creationId xmlns:a16="http://schemas.microsoft.com/office/drawing/2014/main" id="{A36B7EFF-8C97-E7DB-D773-DE57C45CBE22}"/>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Tree>
    <p:extLst>
      <p:ext uri="{BB962C8B-B14F-4D97-AF65-F5344CB8AC3E}">
        <p14:creationId xmlns:p14="http://schemas.microsoft.com/office/powerpoint/2010/main" val="3686764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D3EC4-F35A-942C-9095-E56D8257F528}"/>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586B182-3856-EBD9-3681-2E63C9FC6B26}"/>
              </a:ext>
            </a:extLst>
          </p:cNvPr>
          <p:cNvSpPr>
            <a:spLocks noGrp="1"/>
          </p:cNvSpPr>
          <p:nvPr>
            <p:ph type="sldNum" sz="quarter" idx="12"/>
          </p:nvPr>
        </p:nvSpPr>
        <p:spPr/>
        <p:txBody>
          <a:bodyPr/>
          <a:lstStyle/>
          <a:p>
            <a:fld id="{733D5BDD-76E6-446A-A396-EB63A9568313}" type="slidenum">
              <a:rPr lang="ru-RU" smtClean="0"/>
              <a:pPr/>
              <a:t>18</a:t>
            </a:fld>
            <a:endParaRPr lang="ru-RU" dirty="0"/>
          </a:p>
        </p:txBody>
      </p:sp>
      <p:grpSp>
        <p:nvGrpSpPr>
          <p:cNvPr id="3" name="Группа 2">
            <a:extLst>
              <a:ext uri="{FF2B5EF4-FFF2-40B4-BE49-F238E27FC236}">
                <a16:creationId xmlns:a16="http://schemas.microsoft.com/office/drawing/2014/main" id="{4C0BAF37-084B-D5B1-0AFB-3CDA7BF02BB2}"/>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9626089A-4944-3BE8-1F2E-38166A9FB566}"/>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E966F0B7-DA4D-4E94-C274-4B3993E6DA8A}"/>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4A34AC36-DCB7-ADD0-ABFC-89DD305E788D}"/>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122" name="Picture 2" descr="https://avatars.mds.yandex.net/i?id=85e704bfee2baa5718d747b0f9f8744ce0c37e08-9865886-images-thumbs&amp;n=13">
            <a:extLst>
              <a:ext uri="{FF2B5EF4-FFF2-40B4-BE49-F238E27FC236}">
                <a16:creationId xmlns:a16="http://schemas.microsoft.com/office/drawing/2014/main" id="{F3A34900-B233-3286-601D-95441A2FC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8838" y="0"/>
            <a:ext cx="1863162" cy="149053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0B11A792-6209-82AE-9F64-D46CEA625C4B}"/>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9" name="Прямоугольник 8">
            <a:extLst>
              <a:ext uri="{FF2B5EF4-FFF2-40B4-BE49-F238E27FC236}">
                <a16:creationId xmlns:a16="http://schemas.microsoft.com/office/drawing/2014/main" id="{667FDF6A-BD84-6F1D-D987-C635DDC200E4}"/>
              </a:ext>
            </a:extLst>
          </p:cNvPr>
          <p:cNvSpPr/>
          <p:nvPr/>
        </p:nvSpPr>
        <p:spPr>
          <a:xfrm>
            <a:off x="2713565" y="1647652"/>
            <a:ext cx="7012159" cy="461217"/>
          </a:xfrm>
          <a:prstGeom prst="rect">
            <a:avLst/>
          </a:prstGeom>
          <a:solidFill>
            <a:schemeClr val="accent4">
              <a:lumMod val="20000"/>
              <a:lumOff val="80000"/>
            </a:schemeClr>
          </a:solidFill>
        </p:spPr>
        <p:txBody>
          <a:bodyPr wrap="square">
            <a:spAutoFit/>
          </a:bodyPr>
          <a:lstStyle/>
          <a:p>
            <a:pPr algn="ctr" defTabSz="0">
              <a:lnSpc>
                <a:spcPct val="120000"/>
              </a:lnSpc>
            </a:pPr>
            <a:r>
              <a:rPr lang="ru-RU" sz="2200" b="1" dirty="0">
                <a:solidFill>
                  <a:schemeClr val="tx1"/>
                </a:solidFill>
                <a:latin typeface="Arial" panose="020B0604020202020204" pitchFamily="34" charset="0"/>
                <a:cs typeface="Arial" panose="020B0604020202020204" pitchFamily="34" charset="0"/>
              </a:rPr>
              <a:t>Какой срок экспозиции </a:t>
            </a:r>
            <a:r>
              <a:rPr lang="ru-RU" sz="2200" b="1" dirty="0">
                <a:latin typeface="Arial" panose="020B0604020202020204" pitchFamily="34" charset="0"/>
                <a:cs typeface="Arial" panose="020B0604020202020204" pitchFamily="34" charset="0"/>
              </a:rPr>
              <a:t>у долей</a:t>
            </a:r>
            <a:r>
              <a:rPr lang="ru-RU" sz="2200" b="1" dirty="0">
                <a:solidFill>
                  <a:schemeClr val="tx1"/>
                </a:solidFill>
                <a:latin typeface="Arial" panose="020B0604020202020204" pitchFamily="34" charset="0"/>
                <a:cs typeface="Arial" panose="020B0604020202020204" pitchFamily="34" charset="0"/>
              </a:rPr>
              <a:t> в ООО</a:t>
            </a:r>
            <a:r>
              <a:rPr lang="en-US" sz="2200" b="1" dirty="0">
                <a:solidFill>
                  <a:schemeClr val="tx1"/>
                </a:solidFill>
                <a:latin typeface="Arial" panose="020B0604020202020204" pitchFamily="34" charset="0"/>
                <a:cs typeface="Arial" panose="020B0604020202020204" pitchFamily="34" charset="0"/>
              </a:rPr>
              <a:t>?</a:t>
            </a:r>
            <a:endParaRPr lang="ru-RU" sz="2200" b="1" dirty="0">
              <a:solidFill>
                <a:schemeClr val="tx1"/>
              </a:solidFill>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D3C15268-137B-6DDA-3544-AD0C57C7B35C}"/>
              </a:ext>
            </a:extLst>
          </p:cNvPr>
          <p:cNvSpPr/>
          <p:nvPr/>
        </p:nvSpPr>
        <p:spPr>
          <a:xfrm>
            <a:off x="2286993" y="2909840"/>
            <a:ext cx="8370762" cy="461217"/>
          </a:xfrm>
          <a:prstGeom prst="rect">
            <a:avLst/>
          </a:prstGeom>
          <a:solidFill>
            <a:schemeClr val="accent2">
              <a:lumMod val="20000"/>
              <a:lumOff val="80000"/>
            </a:schemeClr>
          </a:solidFill>
        </p:spPr>
        <p:txBody>
          <a:bodyPr wrap="square">
            <a:spAutoFit/>
          </a:bodyPr>
          <a:lstStyle/>
          <a:p>
            <a:pPr defTabSz="0">
              <a:lnSpc>
                <a:spcPct val="120000"/>
              </a:lnSpc>
            </a:pPr>
            <a:r>
              <a:rPr lang="en-US" sz="2200" b="1" dirty="0">
                <a:solidFill>
                  <a:schemeClr val="tx1"/>
                </a:solidFill>
                <a:latin typeface="Arial" panose="020B0604020202020204" pitchFamily="34" charset="0"/>
                <a:cs typeface="Arial" panose="020B0604020202020204" pitchFamily="34" charset="0"/>
              </a:rPr>
              <a:t>1 – </a:t>
            </a:r>
            <a:r>
              <a:rPr lang="ru-RU" sz="2200" b="1" dirty="0">
                <a:solidFill>
                  <a:schemeClr val="tx1"/>
                </a:solidFill>
                <a:latin typeface="Arial" panose="020B0604020202020204" pitchFamily="34" charset="0"/>
                <a:cs typeface="Arial" panose="020B0604020202020204" pitchFamily="34" charset="0"/>
              </a:rPr>
              <a:t>от 90 до 365 дней (зависит от доли и показателей)</a:t>
            </a:r>
          </a:p>
        </p:txBody>
      </p:sp>
      <p:sp>
        <p:nvSpPr>
          <p:cNvPr id="11" name="Прямоугольник 10">
            <a:extLst>
              <a:ext uri="{FF2B5EF4-FFF2-40B4-BE49-F238E27FC236}">
                <a16:creationId xmlns:a16="http://schemas.microsoft.com/office/drawing/2014/main" id="{D017A33B-8D98-C29A-37FC-8A9F3FA76BAC}"/>
              </a:ext>
            </a:extLst>
          </p:cNvPr>
          <p:cNvSpPr/>
          <p:nvPr/>
        </p:nvSpPr>
        <p:spPr>
          <a:xfrm>
            <a:off x="2286993" y="3696934"/>
            <a:ext cx="8370761" cy="461217"/>
          </a:xfrm>
          <a:prstGeom prst="rect">
            <a:avLst/>
          </a:prstGeom>
          <a:solidFill>
            <a:schemeClr val="accent2">
              <a:lumMod val="20000"/>
              <a:lumOff val="80000"/>
            </a:schemeClr>
          </a:solidFill>
        </p:spPr>
        <p:txBody>
          <a:bodyPr wrap="square">
            <a:spAutoFit/>
          </a:bodyPr>
          <a:lstStyle/>
          <a:p>
            <a:pPr defTabSz="0">
              <a:lnSpc>
                <a:spcPct val="120000"/>
              </a:lnSpc>
            </a:pPr>
            <a:r>
              <a:rPr lang="ru-RU" sz="2200" b="1" dirty="0">
                <a:latin typeface="Arial" panose="020B0604020202020204" pitchFamily="34" charset="0"/>
                <a:cs typeface="Arial" panose="020B0604020202020204" pitchFamily="34" charset="0"/>
              </a:rPr>
              <a:t>2</a:t>
            </a:r>
            <a:r>
              <a:rPr lang="en-US" sz="2200" b="1" dirty="0">
                <a:solidFill>
                  <a:schemeClr val="tx1"/>
                </a:solidFill>
                <a:latin typeface="Arial" panose="020B0604020202020204" pitchFamily="34" charset="0"/>
                <a:cs typeface="Arial" panose="020B0604020202020204" pitchFamily="34" charset="0"/>
              </a:rPr>
              <a:t> – </a:t>
            </a:r>
            <a:r>
              <a:rPr lang="ru-RU" sz="2200" b="1" dirty="0">
                <a:latin typeface="Arial" panose="020B0604020202020204" pitchFamily="34" charset="0"/>
                <a:cs typeface="Arial" panose="020B0604020202020204" pitchFamily="34" charset="0"/>
              </a:rPr>
              <a:t>более 365 дней (но определить срок можно)</a:t>
            </a:r>
            <a:endParaRPr lang="ru-RU" sz="2200" b="1" dirty="0">
              <a:solidFill>
                <a:schemeClr val="tx1"/>
              </a:solidFill>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EBB56FA8-6655-D639-7BF0-ABF65D32F334}"/>
              </a:ext>
            </a:extLst>
          </p:cNvPr>
          <p:cNvSpPr/>
          <p:nvPr/>
        </p:nvSpPr>
        <p:spPr>
          <a:xfrm>
            <a:off x="2277012" y="4382683"/>
            <a:ext cx="8370759" cy="461217"/>
          </a:xfrm>
          <a:prstGeom prst="rect">
            <a:avLst/>
          </a:prstGeom>
          <a:solidFill>
            <a:schemeClr val="accent2">
              <a:lumMod val="20000"/>
              <a:lumOff val="80000"/>
            </a:schemeClr>
          </a:solidFill>
        </p:spPr>
        <p:txBody>
          <a:bodyPr wrap="square">
            <a:spAutoFit/>
          </a:bodyPr>
          <a:lstStyle/>
          <a:p>
            <a:pPr defTabSz="0">
              <a:lnSpc>
                <a:spcPct val="120000"/>
              </a:lnSpc>
            </a:pPr>
            <a:r>
              <a:rPr lang="ru-RU" sz="2200" b="1" dirty="0">
                <a:solidFill>
                  <a:schemeClr val="tx1"/>
                </a:solidFill>
                <a:latin typeface="Arial" panose="020B0604020202020204" pitchFamily="34" charset="0"/>
                <a:cs typeface="Arial" panose="020B0604020202020204" pitchFamily="34" charset="0"/>
              </a:rPr>
              <a:t>3</a:t>
            </a:r>
            <a:r>
              <a:rPr lang="en-US" sz="2200" b="1" dirty="0">
                <a:solidFill>
                  <a:schemeClr val="tx1"/>
                </a:solidFill>
                <a:latin typeface="Arial" panose="020B0604020202020204" pitchFamily="34" charset="0"/>
                <a:cs typeface="Arial" panose="020B0604020202020204" pitchFamily="34" charset="0"/>
              </a:rPr>
              <a:t> – </a:t>
            </a:r>
            <a:r>
              <a:rPr lang="ru-RU" sz="2200" b="1" dirty="0">
                <a:latin typeface="Arial" panose="020B0604020202020204" pitchFamily="34" charset="0"/>
                <a:cs typeface="Arial" panose="020B0604020202020204" pitchFamily="34" charset="0"/>
              </a:rPr>
              <a:t>срок экспозиции определить невозможно</a:t>
            </a:r>
            <a:endParaRPr lang="ru-RU" sz="2200" b="1" dirty="0">
              <a:solidFill>
                <a:schemeClr val="tx1"/>
              </a:solidFill>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1DC9C8DD-8666-94C5-1229-4ADBB915CBC1}"/>
              </a:ext>
            </a:extLst>
          </p:cNvPr>
          <p:cNvSpPr/>
          <p:nvPr/>
        </p:nvSpPr>
        <p:spPr>
          <a:xfrm>
            <a:off x="2286993" y="5087711"/>
            <a:ext cx="8370753" cy="461217"/>
          </a:xfrm>
          <a:prstGeom prst="rect">
            <a:avLst/>
          </a:prstGeom>
          <a:solidFill>
            <a:schemeClr val="accent2">
              <a:lumMod val="20000"/>
              <a:lumOff val="80000"/>
            </a:schemeClr>
          </a:solidFill>
        </p:spPr>
        <p:txBody>
          <a:bodyPr wrap="square">
            <a:spAutoFit/>
          </a:bodyPr>
          <a:lstStyle/>
          <a:p>
            <a:pPr defTabSz="0">
              <a:lnSpc>
                <a:spcPct val="120000"/>
              </a:lnSpc>
            </a:pPr>
            <a:r>
              <a:rPr lang="ru-RU" sz="2200" b="1" dirty="0">
                <a:latin typeface="Arial" panose="020B0604020202020204" pitchFamily="34" charset="0"/>
                <a:cs typeface="Arial" panose="020B0604020202020204" pitchFamily="34" charset="0"/>
              </a:rPr>
              <a:t>4</a:t>
            </a:r>
            <a:r>
              <a:rPr lang="en-US" sz="2200" b="1" dirty="0">
                <a:solidFill>
                  <a:schemeClr val="tx1"/>
                </a:solidFill>
                <a:latin typeface="Arial" panose="020B0604020202020204" pitchFamily="34" charset="0"/>
                <a:cs typeface="Arial" panose="020B0604020202020204" pitchFamily="34" charset="0"/>
              </a:rPr>
              <a:t> – </a:t>
            </a:r>
            <a:r>
              <a:rPr lang="ru-RU" sz="2200" b="1" dirty="0">
                <a:solidFill>
                  <a:schemeClr val="tx1"/>
                </a:solidFill>
                <a:latin typeface="Arial" panose="020B0604020202020204" pitchFamily="34" charset="0"/>
                <a:cs typeface="Arial" panose="020B0604020202020204" pitchFamily="34" charset="0"/>
              </a:rPr>
              <a:t>с</a:t>
            </a:r>
            <a:r>
              <a:rPr lang="ru-RU" sz="2200" b="1" dirty="0">
                <a:latin typeface="Arial" panose="020B0604020202020204" pitchFamily="34" charset="0"/>
                <a:cs typeface="Arial" panose="020B0604020202020204" pitchFamily="34" charset="0"/>
              </a:rPr>
              <a:t>вой</a:t>
            </a:r>
            <a:r>
              <a:rPr lang="ru-RU" sz="2200" b="1" dirty="0">
                <a:solidFill>
                  <a:schemeClr val="tx1"/>
                </a:solidFill>
                <a:latin typeface="Arial" panose="020B0604020202020204" pitchFamily="34" charset="0"/>
                <a:cs typeface="Arial" panose="020B0604020202020204" pitchFamily="34" charset="0"/>
              </a:rPr>
              <a:t> вариант</a:t>
            </a:r>
          </a:p>
        </p:txBody>
      </p:sp>
    </p:spTree>
    <p:extLst>
      <p:ext uri="{BB962C8B-B14F-4D97-AF65-F5344CB8AC3E}">
        <p14:creationId xmlns:p14="http://schemas.microsoft.com/office/powerpoint/2010/main" val="2384057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4A847-C5CB-01D3-739B-65FC143FFAFC}"/>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48ED91E5-4E35-60EB-9EC1-B4AE88DB3118}"/>
              </a:ext>
            </a:extLst>
          </p:cNvPr>
          <p:cNvSpPr>
            <a:spLocks noGrp="1"/>
          </p:cNvSpPr>
          <p:nvPr>
            <p:ph type="sldNum" sz="quarter" idx="12"/>
          </p:nvPr>
        </p:nvSpPr>
        <p:spPr/>
        <p:txBody>
          <a:bodyPr/>
          <a:lstStyle/>
          <a:p>
            <a:fld id="{733D5BDD-76E6-446A-A396-EB63A9568313}" type="slidenum">
              <a:rPr lang="ru-RU" smtClean="0"/>
              <a:pPr/>
              <a:t>19</a:t>
            </a:fld>
            <a:endParaRPr lang="ru-RU" dirty="0"/>
          </a:p>
        </p:txBody>
      </p:sp>
      <p:grpSp>
        <p:nvGrpSpPr>
          <p:cNvPr id="3" name="Группа 2">
            <a:extLst>
              <a:ext uri="{FF2B5EF4-FFF2-40B4-BE49-F238E27FC236}">
                <a16:creationId xmlns:a16="http://schemas.microsoft.com/office/drawing/2014/main" id="{DE6E233F-4F35-459C-D8D5-79F108B5C5A7}"/>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E9560F33-953C-9209-A647-24EC55C71EDB}"/>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2FCA26E4-9F01-5067-DE92-CBF5272E53AE}"/>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29428216-EA88-49C2-E631-7C16FFCCC7C7}"/>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716CC03B-49BD-2F6C-3971-F9C3E2318065}"/>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pic>
        <p:nvPicPr>
          <p:cNvPr id="9" name="Рисунок 8">
            <a:extLst>
              <a:ext uri="{FF2B5EF4-FFF2-40B4-BE49-F238E27FC236}">
                <a16:creationId xmlns:a16="http://schemas.microsoft.com/office/drawing/2014/main" id="{EE171669-E614-48F4-E2E1-6F5B21F50FC2}"/>
              </a:ext>
            </a:extLst>
          </p:cNvPr>
          <p:cNvPicPr>
            <a:picLocks noChangeAspect="1"/>
          </p:cNvPicPr>
          <p:nvPr/>
        </p:nvPicPr>
        <p:blipFill>
          <a:blip r:embed="rId2"/>
          <a:stretch>
            <a:fillRect/>
          </a:stretch>
        </p:blipFill>
        <p:spPr>
          <a:xfrm>
            <a:off x="1112432" y="674628"/>
            <a:ext cx="9746689" cy="4727436"/>
          </a:xfrm>
          <a:prstGeom prst="rect">
            <a:avLst/>
          </a:prstGeom>
        </p:spPr>
      </p:pic>
      <p:sp>
        <p:nvSpPr>
          <p:cNvPr id="12" name="TextBox 11">
            <a:extLst>
              <a:ext uri="{FF2B5EF4-FFF2-40B4-BE49-F238E27FC236}">
                <a16:creationId xmlns:a16="http://schemas.microsoft.com/office/drawing/2014/main" id="{3542FC14-27E1-064C-4889-51DD92AD01E6}"/>
              </a:ext>
            </a:extLst>
          </p:cNvPr>
          <p:cNvSpPr txBox="1"/>
          <p:nvPr/>
        </p:nvSpPr>
        <p:spPr>
          <a:xfrm>
            <a:off x="4571999" y="5583207"/>
            <a:ext cx="7275297" cy="1200329"/>
          </a:xfrm>
          <a:prstGeom prst="rect">
            <a:avLst/>
          </a:prstGeom>
          <a:solidFill>
            <a:schemeClr val="accent4">
              <a:lumMod val="20000"/>
              <a:lumOff val="80000"/>
            </a:schemeClr>
          </a:solidFill>
        </p:spPr>
        <p:txBody>
          <a:bodyPr wrap="square">
            <a:spAutoFit/>
          </a:bodyPr>
          <a:lstStyle/>
          <a:p>
            <a:r>
              <a:rPr lang="ru-RU" dirty="0"/>
              <a:t>МЕТОДИЧЕСКИЕ РЕКОМЕНДАЦИИ АРБ ПО АНАЛИЗУ</a:t>
            </a:r>
          </a:p>
          <a:p>
            <a:r>
              <a:rPr lang="ru-RU" dirty="0"/>
              <a:t>ЛИКВИДНОСТИ ОБЪЕКТОВ НЕДВИЖИМОСТИ</a:t>
            </a:r>
          </a:p>
          <a:p>
            <a:r>
              <a:rPr lang="ru-RU" dirty="0"/>
              <a:t>ДЛЯ ЦЕЛЕЙ ЗАЛОГА</a:t>
            </a:r>
          </a:p>
          <a:p>
            <a:r>
              <a:rPr lang="en-US" dirty="0"/>
              <a:t>https://asros.ru/upload/iblock/209/Metodicheskie_rekomendatsii.pdf</a:t>
            </a:r>
            <a:endParaRPr lang="ru-RU" dirty="0"/>
          </a:p>
        </p:txBody>
      </p:sp>
    </p:spTree>
    <p:extLst>
      <p:ext uri="{BB962C8B-B14F-4D97-AF65-F5344CB8AC3E}">
        <p14:creationId xmlns:p14="http://schemas.microsoft.com/office/powerpoint/2010/main" val="213165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C539F-2556-EDC6-15A5-27C8B51416BC}"/>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127FAB9-A20D-D117-C2E5-EFDCDA950807}"/>
              </a:ext>
            </a:extLst>
          </p:cNvPr>
          <p:cNvSpPr>
            <a:spLocks noGrp="1"/>
          </p:cNvSpPr>
          <p:nvPr>
            <p:ph type="sldNum" sz="quarter" idx="12"/>
          </p:nvPr>
        </p:nvSpPr>
        <p:spPr/>
        <p:txBody>
          <a:bodyPr/>
          <a:lstStyle/>
          <a:p>
            <a:fld id="{733D5BDD-76E6-446A-A396-EB63A9568313}" type="slidenum">
              <a:rPr lang="ru-RU" smtClean="0"/>
              <a:pPr/>
              <a:t>2</a:t>
            </a:fld>
            <a:endParaRPr lang="ru-RU" dirty="0"/>
          </a:p>
        </p:txBody>
      </p:sp>
      <p:grpSp>
        <p:nvGrpSpPr>
          <p:cNvPr id="3" name="Группа 2">
            <a:extLst>
              <a:ext uri="{FF2B5EF4-FFF2-40B4-BE49-F238E27FC236}">
                <a16:creationId xmlns:a16="http://schemas.microsoft.com/office/drawing/2014/main" id="{1A2BDCEC-EF88-4720-4673-F985FFD5C93F}"/>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9C6C3EBA-0592-0D7F-7AFA-A73537F70877}"/>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EA246943-669E-C6BD-A312-4DA59A17396D}"/>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FB39F549-2D23-64B5-BC27-24F6915277AE}"/>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7">
            <a:extLst>
              <a:ext uri="{FF2B5EF4-FFF2-40B4-BE49-F238E27FC236}">
                <a16:creationId xmlns:a16="http://schemas.microsoft.com/office/drawing/2014/main" id="{91A81608-AFA6-6265-5E90-C2FF35BEE533}"/>
              </a:ext>
            </a:extLst>
          </p:cNvPr>
          <p:cNvSpPr/>
          <p:nvPr/>
        </p:nvSpPr>
        <p:spPr>
          <a:xfrm>
            <a:off x="1010303" y="520202"/>
            <a:ext cx="9393330" cy="795737"/>
          </a:xfrm>
          <a:prstGeom prst="rect">
            <a:avLst/>
          </a:prstGeom>
          <a:solidFill>
            <a:srgbClr val="FFC000"/>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000" tIns="0" rtlCol="0" anchor="ctr"/>
          <a:lstStyle/>
          <a:p>
            <a:pPr>
              <a:lnSpc>
                <a:spcPct val="120000"/>
              </a:lnSpc>
            </a:pPr>
            <a:r>
              <a:rPr lang="ru-RU" sz="2200" b="1" dirty="0">
                <a:solidFill>
                  <a:schemeClr val="tx1"/>
                </a:solidFill>
                <a:latin typeface="Arial" panose="020B0604020202020204" pitchFamily="34" charset="0"/>
                <a:cs typeface="Arial" panose="020B0604020202020204" pitchFamily="34" charset="0"/>
              </a:rPr>
              <a:t>Премия за контроль</a:t>
            </a:r>
          </a:p>
        </p:txBody>
      </p:sp>
      <p:sp>
        <p:nvSpPr>
          <p:cNvPr id="11" name="TextBox 10">
            <a:extLst>
              <a:ext uri="{FF2B5EF4-FFF2-40B4-BE49-F238E27FC236}">
                <a16:creationId xmlns:a16="http://schemas.microsoft.com/office/drawing/2014/main" id="{26341C68-1D94-C38D-05AB-7FCC0F4A0162}"/>
              </a:ext>
            </a:extLst>
          </p:cNvPr>
          <p:cNvSpPr txBox="1"/>
          <p:nvPr/>
        </p:nvSpPr>
        <p:spPr>
          <a:xfrm>
            <a:off x="1212710" y="2417950"/>
            <a:ext cx="9509033" cy="1532664"/>
          </a:xfrm>
          <a:prstGeom prst="rect">
            <a:avLst/>
          </a:prstGeom>
          <a:noFill/>
        </p:spPr>
        <p:txBody>
          <a:bodyPr wrap="square">
            <a:spAutoFit/>
          </a:bodyPr>
          <a:lstStyle/>
          <a:p>
            <a:pPr algn="just">
              <a:lnSpc>
                <a:spcPct val="107000"/>
              </a:lnSpc>
              <a:spcAft>
                <a:spcPts val="800"/>
              </a:spcAft>
              <a:buNone/>
            </a:pPr>
            <a:r>
              <a:rPr lang="ru-RU" sz="3600" dirty="0">
                <a:effectLst/>
                <a:latin typeface="Times New Roman" panose="02020603050405020304" pitchFamily="18" charset="0"/>
                <a:ea typeface="Times New Roman" panose="02020603050405020304" pitchFamily="18" charset="0"/>
              </a:rPr>
              <a:t>«Все знают, что премия за контроль 40%»</a:t>
            </a:r>
          </a:p>
          <a:p>
            <a:pPr algn="just">
              <a:lnSpc>
                <a:spcPct val="107000"/>
              </a:lnSpc>
              <a:spcAft>
                <a:spcPts val="800"/>
              </a:spcAft>
              <a:buNone/>
            </a:pPr>
            <a:endPar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buNone/>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Козырь Ю.В.</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4264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FD485-2110-468A-B367-54FBA0D4DB41}"/>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92B9FCD1-93E8-ABEA-14A2-EBE21CC622A0}"/>
              </a:ext>
            </a:extLst>
          </p:cNvPr>
          <p:cNvSpPr>
            <a:spLocks noGrp="1"/>
          </p:cNvSpPr>
          <p:nvPr>
            <p:ph type="sldNum" sz="quarter" idx="12"/>
          </p:nvPr>
        </p:nvSpPr>
        <p:spPr/>
        <p:txBody>
          <a:bodyPr/>
          <a:lstStyle/>
          <a:p>
            <a:fld id="{733D5BDD-76E6-446A-A396-EB63A9568313}" type="slidenum">
              <a:rPr lang="ru-RU" smtClean="0"/>
              <a:pPr/>
              <a:t>20</a:t>
            </a:fld>
            <a:endParaRPr lang="ru-RU" dirty="0"/>
          </a:p>
        </p:txBody>
      </p:sp>
      <p:grpSp>
        <p:nvGrpSpPr>
          <p:cNvPr id="3" name="Группа 2">
            <a:extLst>
              <a:ext uri="{FF2B5EF4-FFF2-40B4-BE49-F238E27FC236}">
                <a16:creationId xmlns:a16="http://schemas.microsoft.com/office/drawing/2014/main" id="{3F6F82E3-64A2-970B-136B-E5CEEB30B28B}"/>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01A09DDD-D223-3E01-BD75-976C335D4E0C}"/>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2B55D711-423D-CCB2-1BD9-0FF9EFC6D7E7}"/>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E296E2B7-E71E-C1D4-270A-C2851E90ED28}"/>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43F79A00-1282-63B9-A633-1C2ACFDFF8BB}"/>
              </a:ext>
            </a:extLst>
          </p:cNvPr>
          <p:cNvSpPr/>
          <p:nvPr/>
        </p:nvSpPr>
        <p:spPr>
          <a:xfrm>
            <a:off x="1317344" y="1041252"/>
            <a:ext cx="10141231" cy="5912516"/>
          </a:xfrm>
          <a:prstGeom prst="rect">
            <a:avLst/>
          </a:prstGeom>
        </p:spPr>
        <p:txBody>
          <a:bodyPr wrap="square">
            <a:spAutoFit/>
          </a:bodyPr>
          <a:lstStyle/>
          <a:p>
            <a:pPr algn="just">
              <a:lnSpc>
                <a:spcPct val="107000"/>
              </a:lnSpc>
              <a:spcAft>
                <a:spcPts val="800"/>
              </a:spcAft>
            </a:pPr>
            <a:r>
              <a:rPr lang="ru-RU" sz="2200" dirty="0">
                <a:solidFill>
                  <a:srgbClr val="000000"/>
                </a:solidFill>
                <a:latin typeface="Times New Roman" panose="02020603050405020304" pitchFamily="18" charset="0"/>
              </a:rPr>
              <a:t>Случаи применения «скидки на ликвидность» в международных стандартах оценки </a:t>
            </a:r>
            <a:r>
              <a:rPr lang="en-US" sz="2200" dirty="0">
                <a:solidFill>
                  <a:srgbClr val="000000"/>
                </a:solidFill>
                <a:latin typeface="Times New Roman" panose="02020603050405020304" pitchFamily="18" charset="0"/>
              </a:rPr>
              <a:t>IVS </a:t>
            </a:r>
            <a:r>
              <a:rPr lang="ru-RU" sz="2200" dirty="0">
                <a:solidFill>
                  <a:srgbClr val="000000"/>
                </a:solidFill>
                <a:latin typeface="Times New Roman" panose="02020603050405020304" pitchFamily="18" charset="0"/>
              </a:rPr>
              <a:t>и </a:t>
            </a:r>
            <a:r>
              <a:rPr lang="en-US" sz="2200" dirty="0">
                <a:solidFill>
                  <a:srgbClr val="000000"/>
                </a:solidFill>
                <a:latin typeface="Times New Roman" panose="02020603050405020304" pitchFamily="18" charset="0"/>
              </a:rPr>
              <a:t>RICS </a:t>
            </a:r>
            <a:r>
              <a:rPr lang="ru-RU" sz="2200" dirty="0">
                <a:solidFill>
                  <a:srgbClr val="000000"/>
                </a:solidFill>
                <a:latin typeface="Times New Roman" panose="02020603050405020304" pitchFamily="18" charset="0"/>
              </a:rPr>
              <a:t>приводятся в разделе применения </a:t>
            </a:r>
            <a:r>
              <a:rPr lang="ru-RU" sz="2200" b="1" dirty="0">
                <a:solidFill>
                  <a:srgbClr val="FF0000"/>
                </a:solidFill>
                <a:latin typeface="Times New Roman" panose="02020603050405020304" pitchFamily="18" charset="0"/>
              </a:rPr>
              <a:t>сравнительного (рыночного подхода)</a:t>
            </a:r>
            <a:r>
              <a:rPr lang="ru-RU" sz="2200" dirty="0">
                <a:solidFill>
                  <a:srgbClr val="000000"/>
                </a:solidFill>
                <a:latin typeface="Times New Roman" panose="02020603050405020304" pitchFamily="18" charset="0"/>
              </a:rPr>
              <a:t>, где фундаментальной основой для внесения корректировок является корректировка различий между </a:t>
            </a:r>
            <a:r>
              <a:rPr lang="ru-RU" sz="2200" b="1" dirty="0">
                <a:solidFill>
                  <a:srgbClr val="FF0000"/>
                </a:solidFill>
                <a:latin typeface="Times New Roman" panose="02020603050405020304" pitchFamily="18" charset="0"/>
              </a:rPr>
              <a:t>рассматриваемым активом и ориентировочными транзакциями или публично торгуемыми ценными бумагами.</a:t>
            </a:r>
          </a:p>
          <a:p>
            <a:pPr algn="just">
              <a:lnSpc>
                <a:spcPct val="107000"/>
              </a:lnSpc>
              <a:spcAft>
                <a:spcPts val="800"/>
              </a:spcAft>
            </a:pPr>
            <a:endParaRPr lang="ru-RU" sz="2200" b="1" dirty="0">
              <a:solidFill>
                <a:srgbClr val="FF0000"/>
              </a:solidFill>
              <a:latin typeface="Times New Roman" panose="02020603050405020304" pitchFamily="18" charset="0"/>
            </a:endParaRPr>
          </a:p>
          <a:p>
            <a:pPr algn="just">
              <a:lnSpc>
                <a:spcPct val="107000"/>
              </a:lnSpc>
              <a:spcAft>
                <a:spcPts val="800"/>
              </a:spcAft>
            </a:pPr>
            <a:r>
              <a:rPr lang="ru-RU" sz="2200" dirty="0">
                <a:solidFill>
                  <a:srgbClr val="000000"/>
                </a:solidFill>
                <a:latin typeface="Times New Roman" panose="02020603050405020304" pitchFamily="18" charset="0"/>
              </a:rPr>
              <a:t>В книге Г. </a:t>
            </a:r>
            <a:r>
              <a:rPr lang="ru-RU" sz="2200" dirty="0" err="1">
                <a:solidFill>
                  <a:srgbClr val="000000"/>
                </a:solidFill>
                <a:latin typeface="Times New Roman" panose="02020603050405020304" pitchFamily="18" charset="0"/>
              </a:rPr>
              <a:t>Тругмана</a:t>
            </a:r>
            <a:r>
              <a:rPr lang="ru-RU" sz="2200" dirty="0">
                <a:solidFill>
                  <a:srgbClr val="000000"/>
                </a:solidFill>
                <a:latin typeface="Times New Roman" panose="02020603050405020304" pitchFamily="18" charset="0"/>
              </a:rPr>
              <a:t> рассматривается два термина: «скидка на ликвидность» (</a:t>
            </a:r>
            <a:r>
              <a:rPr lang="ru-RU" sz="2200" dirty="0" err="1">
                <a:solidFill>
                  <a:srgbClr val="000000"/>
                </a:solidFill>
                <a:latin typeface="Times New Roman" panose="02020603050405020304" pitchFamily="18" charset="0"/>
              </a:rPr>
              <a:t>Discount</a:t>
            </a:r>
            <a:r>
              <a:rPr lang="ru-RU" sz="2200" dirty="0">
                <a:solidFill>
                  <a:srgbClr val="000000"/>
                </a:solidFill>
                <a:latin typeface="Times New Roman" panose="02020603050405020304" pitchFamily="18" charset="0"/>
              </a:rPr>
              <a:t> </a:t>
            </a:r>
            <a:r>
              <a:rPr lang="ru-RU" sz="2200" dirty="0" err="1">
                <a:solidFill>
                  <a:srgbClr val="000000"/>
                </a:solidFill>
                <a:latin typeface="Times New Roman" panose="02020603050405020304" pitchFamily="18" charset="0"/>
              </a:rPr>
              <a:t>for</a:t>
            </a:r>
            <a:r>
              <a:rPr lang="ru-RU" sz="2200" dirty="0">
                <a:solidFill>
                  <a:srgbClr val="000000"/>
                </a:solidFill>
                <a:latin typeface="Times New Roman" panose="02020603050405020304" pitchFamily="18" charset="0"/>
              </a:rPr>
              <a:t> </a:t>
            </a:r>
            <a:r>
              <a:rPr lang="ru-RU" sz="2200" dirty="0" err="1">
                <a:solidFill>
                  <a:srgbClr val="000000"/>
                </a:solidFill>
                <a:latin typeface="Times New Roman" panose="02020603050405020304" pitchFamily="18" charset="0"/>
              </a:rPr>
              <a:t>lack</a:t>
            </a:r>
            <a:r>
              <a:rPr lang="ru-RU" sz="2200" dirty="0">
                <a:solidFill>
                  <a:srgbClr val="000000"/>
                </a:solidFill>
                <a:latin typeface="Times New Roman" panose="02020603050405020304" pitchFamily="18" charset="0"/>
              </a:rPr>
              <a:t> </a:t>
            </a:r>
            <a:r>
              <a:rPr lang="ru-RU" sz="2200" dirty="0" err="1">
                <a:solidFill>
                  <a:srgbClr val="000000"/>
                </a:solidFill>
                <a:latin typeface="Times New Roman" panose="02020603050405020304" pitchFamily="18" charset="0"/>
              </a:rPr>
              <a:t>of</a:t>
            </a:r>
            <a:r>
              <a:rPr lang="ru-RU" sz="2200" dirty="0">
                <a:solidFill>
                  <a:srgbClr val="000000"/>
                </a:solidFill>
                <a:latin typeface="Times New Roman" panose="02020603050405020304" pitchFamily="18" charset="0"/>
              </a:rPr>
              <a:t> </a:t>
            </a:r>
            <a:r>
              <a:rPr lang="ru-RU" sz="2200" dirty="0" err="1">
                <a:solidFill>
                  <a:srgbClr val="000000"/>
                </a:solidFill>
                <a:latin typeface="Times New Roman" panose="02020603050405020304" pitchFamily="18" charset="0"/>
              </a:rPr>
              <a:t>liquidity</a:t>
            </a:r>
            <a:r>
              <a:rPr lang="ru-RU" sz="2200" dirty="0">
                <a:solidFill>
                  <a:srgbClr val="000000"/>
                </a:solidFill>
                <a:latin typeface="Times New Roman" panose="02020603050405020304" pitchFamily="18" charset="0"/>
              </a:rPr>
              <a:t>, DLOL) и «скидка на годность для продажи» (</a:t>
            </a:r>
            <a:r>
              <a:rPr lang="ru-RU" sz="2200" dirty="0" err="1">
                <a:solidFill>
                  <a:srgbClr val="000000"/>
                </a:solidFill>
                <a:latin typeface="Times New Roman" panose="02020603050405020304" pitchFamily="18" charset="0"/>
              </a:rPr>
              <a:t>Discount</a:t>
            </a:r>
            <a:r>
              <a:rPr lang="ru-RU" sz="2200" dirty="0">
                <a:solidFill>
                  <a:srgbClr val="000000"/>
                </a:solidFill>
                <a:latin typeface="Times New Roman" panose="02020603050405020304" pitchFamily="18" charset="0"/>
              </a:rPr>
              <a:t> </a:t>
            </a:r>
            <a:r>
              <a:rPr lang="ru-RU" sz="2200" dirty="0" err="1">
                <a:solidFill>
                  <a:srgbClr val="000000"/>
                </a:solidFill>
                <a:latin typeface="Times New Roman" panose="02020603050405020304" pitchFamily="18" charset="0"/>
              </a:rPr>
              <a:t>for</a:t>
            </a:r>
            <a:r>
              <a:rPr lang="ru-RU" sz="2200" dirty="0">
                <a:solidFill>
                  <a:srgbClr val="000000"/>
                </a:solidFill>
                <a:latin typeface="Times New Roman" panose="02020603050405020304" pitchFamily="18" charset="0"/>
              </a:rPr>
              <a:t> </a:t>
            </a:r>
            <a:r>
              <a:rPr lang="ru-RU" sz="2200" dirty="0" err="1">
                <a:solidFill>
                  <a:srgbClr val="000000"/>
                </a:solidFill>
                <a:latin typeface="Times New Roman" panose="02020603050405020304" pitchFamily="18" charset="0"/>
              </a:rPr>
              <a:t>lack</a:t>
            </a:r>
            <a:r>
              <a:rPr lang="ru-RU" sz="2200" dirty="0">
                <a:solidFill>
                  <a:srgbClr val="000000"/>
                </a:solidFill>
                <a:latin typeface="Times New Roman" panose="02020603050405020304" pitchFamily="18" charset="0"/>
              </a:rPr>
              <a:t> </a:t>
            </a:r>
            <a:r>
              <a:rPr lang="ru-RU" sz="2200" dirty="0" err="1">
                <a:solidFill>
                  <a:srgbClr val="000000"/>
                </a:solidFill>
                <a:latin typeface="Times New Roman" panose="02020603050405020304" pitchFamily="18" charset="0"/>
              </a:rPr>
              <a:t>of</a:t>
            </a:r>
            <a:r>
              <a:rPr lang="ru-RU" sz="2200" dirty="0">
                <a:solidFill>
                  <a:srgbClr val="000000"/>
                </a:solidFill>
                <a:latin typeface="Times New Roman" panose="02020603050405020304" pitchFamily="18" charset="0"/>
              </a:rPr>
              <a:t> </a:t>
            </a:r>
            <a:r>
              <a:rPr lang="ru-RU" sz="2200" dirty="0" err="1">
                <a:solidFill>
                  <a:srgbClr val="000000"/>
                </a:solidFill>
                <a:latin typeface="Times New Roman" panose="02020603050405020304" pitchFamily="18" charset="0"/>
              </a:rPr>
              <a:t>marketability</a:t>
            </a:r>
            <a:r>
              <a:rPr lang="ru-RU" sz="2200" dirty="0">
                <a:solidFill>
                  <a:srgbClr val="000000"/>
                </a:solidFill>
                <a:latin typeface="Times New Roman" panose="02020603050405020304" pitchFamily="18" charset="0"/>
              </a:rPr>
              <a:t>, DLOM) или «скидка на товарность, годность для продажи». </a:t>
            </a:r>
          </a:p>
          <a:p>
            <a:pPr algn="just">
              <a:lnSpc>
                <a:spcPct val="107000"/>
              </a:lnSpc>
              <a:spcAft>
                <a:spcPts val="800"/>
              </a:spcAft>
            </a:pPr>
            <a:r>
              <a:rPr lang="ru-RU" sz="2200" dirty="0">
                <a:solidFill>
                  <a:srgbClr val="000000"/>
                </a:solidFill>
                <a:latin typeface="Times New Roman" panose="02020603050405020304" pitchFamily="18" charset="0"/>
              </a:rPr>
              <a:t>Причем для более четкого отражения экономической сущности данной корректировки исследователь объединяет оба качества в единый термин </a:t>
            </a:r>
            <a:r>
              <a:rPr lang="ru-RU" sz="2200" b="1" dirty="0">
                <a:solidFill>
                  <a:srgbClr val="FF0000"/>
                </a:solidFill>
                <a:latin typeface="Times New Roman" panose="02020603050405020304" pitchFamily="18" charset="0"/>
              </a:rPr>
              <a:t>«годность к продаже (ликвидность)» (</a:t>
            </a:r>
            <a:r>
              <a:rPr lang="ru-RU" sz="2200" b="1" dirty="0" err="1">
                <a:solidFill>
                  <a:srgbClr val="FF0000"/>
                </a:solidFill>
                <a:latin typeface="Times New Roman" panose="02020603050405020304" pitchFamily="18" charset="0"/>
              </a:rPr>
              <a:t>Discount</a:t>
            </a:r>
            <a:r>
              <a:rPr lang="ru-RU" sz="2200" b="1" dirty="0">
                <a:solidFill>
                  <a:srgbClr val="FF0000"/>
                </a:solidFill>
                <a:latin typeface="Times New Roman" panose="02020603050405020304" pitchFamily="18" charset="0"/>
              </a:rPr>
              <a:t> </a:t>
            </a:r>
            <a:r>
              <a:rPr lang="ru-RU" sz="2200" b="1" dirty="0" err="1">
                <a:solidFill>
                  <a:srgbClr val="FF0000"/>
                </a:solidFill>
                <a:latin typeface="Times New Roman" panose="02020603050405020304" pitchFamily="18" charset="0"/>
              </a:rPr>
              <a:t>for</a:t>
            </a:r>
            <a:r>
              <a:rPr lang="ru-RU" sz="2200" b="1" dirty="0">
                <a:solidFill>
                  <a:srgbClr val="FF0000"/>
                </a:solidFill>
                <a:latin typeface="Times New Roman" panose="02020603050405020304" pitchFamily="18" charset="0"/>
              </a:rPr>
              <a:t> </a:t>
            </a:r>
            <a:r>
              <a:rPr lang="ru-RU" sz="2200" b="1" dirty="0" err="1">
                <a:solidFill>
                  <a:srgbClr val="FF0000"/>
                </a:solidFill>
                <a:latin typeface="Times New Roman" panose="02020603050405020304" pitchFamily="18" charset="0"/>
              </a:rPr>
              <a:t>lack</a:t>
            </a:r>
            <a:r>
              <a:rPr lang="ru-RU" sz="2200" b="1" dirty="0">
                <a:solidFill>
                  <a:srgbClr val="FF0000"/>
                </a:solidFill>
                <a:latin typeface="Times New Roman" panose="02020603050405020304" pitchFamily="18" charset="0"/>
              </a:rPr>
              <a:t> </a:t>
            </a:r>
            <a:r>
              <a:rPr lang="ru-RU" sz="2200" b="1" dirty="0" err="1">
                <a:solidFill>
                  <a:srgbClr val="FF0000"/>
                </a:solidFill>
                <a:latin typeface="Times New Roman" panose="02020603050405020304" pitchFamily="18" charset="0"/>
              </a:rPr>
              <a:t>of</a:t>
            </a:r>
            <a:r>
              <a:rPr lang="ru-RU" sz="2200" b="1" dirty="0">
                <a:solidFill>
                  <a:srgbClr val="FF0000"/>
                </a:solidFill>
                <a:latin typeface="Times New Roman" panose="02020603050405020304" pitchFamily="18" charset="0"/>
              </a:rPr>
              <a:t> </a:t>
            </a:r>
            <a:r>
              <a:rPr lang="ru-RU" sz="2200" b="1" dirty="0" err="1">
                <a:solidFill>
                  <a:srgbClr val="FF0000"/>
                </a:solidFill>
                <a:latin typeface="Times New Roman" panose="02020603050405020304" pitchFamily="18" charset="0"/>
              </a:rPr>
              <a:t>marketability</a:t>
            </a:r>
            <a:r>
              <a:rPr lang="ru-RU" sz="2200" b="1" dirty="0">
                <a:solidFill>
                  <a:srgbClr val="FF0000"/>
                </a:solidFill>
                <a:latin typeface="Times New Roman" panose="02020603050405020304" pitchFamily="18" charset="0"/>
              </a:rPr>
              <a:t> (</a:t>
            </a:r>
            <a:r>
              <a:rPr lang="ru-RU" sz="2200" b="1" dirty="0" err="1">
                <a:solidFill>
                  <a:srgbClr val="FF0000"/>
                </a:solidFill>
                <a:latin typeface="Times New Roman" panose="02020603050405020304" pitchFamily="18" charset="0"/>
              </a:rPr>
              <a:t>illiquidity</a:t>
            </a:r>
            <a:r>
              <a:rPr lang="ru-RU" sz="2200" b="1" dirty="0">
                <a:solidFill>
                  <a:srgbClr val="FF0000"/>
                </a:solidFill>
                <a:latin typeface="Times New Roman" panose="02020603050405020304" pitchFamily="18" charset="0"/>
              </a:rPr>
              <a:t>)).</a:t>
            </a:r>
          </a:p>
          <a:p>
            <a:pPr algn="just">
              <a:lnSpc>
                <a:spcPct val="107000"/>
              </a:lnSpc>
              <a:spcAft>
                <a:spcPts val="800"/>
              </a:spcAft>
            </a:pPr>
            <a:endParaRPr lang="ru-RU" sz="2200" b="1" dirty="0">
              <a:solidFill>
                <a:srgbClr val="FF0000"/>
              </a:solidFill>
              <a:latin typeface="Times New Roman" panose="02020603050405020304" pitchFamily="18" charset="0"/>
            </a:endParaRPr>
          </a:p>
        </p:txBody>
      </p:sp>
      <p:sp>
        <p:nvSpPr>
          <p:cNvPr id="7" name="Прямоугольник 6">
            <a:extLst>
              <a:ext uri="{FF2B5EF4-FFF2-40B4-BE49-F238E27FC236}">
                <a16:creationId xmlns:a16="http://schemas.microsoft.com/office/drawing/2014/main" id="{61B08539-C00B-551B-C7A3-C4254624BE35}"/>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Tree>
    <p:extLst>
      <p:ext uri="{BB962C8B-B14F-4D97-AF65-F5344CB8AC3E}">
        <p14:creationId xmlns:p14="http://schemas.microsoft.com/office/powerpoint/2010/main" val="3947176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3F0AE-3BE3-9BC0-C75A-A2040AAF4B50}"/>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908F4B27-B025-EEDA-EC14-03426CD505B1}"/>
              </a:ext>
            </a:extLst>
          </p:cNvPr>
          <p:cNvSpPr>
            <a:spLocks noGrp="1"/>
          </p:cNvSpPr>
          <p:nvPr>
            <p:ph type="sldNum" sz="quarter" idx="12"/>
          </p:nvPr>
        </p:nvSpPr>
        <p:spPr/>
        <p:txBody>
          <a:bodyPr/>
          <a:lstStyle/>
          <a:p>
            <a:fld id="{733D5BDD-76E6-446A-A396-EB63A9568313}" type="slidenum">
              <a:rPr lang="ru-RU" smtClean="0"/>
              <a:pPr/>
              <a:t>21</a:t>
            </a:fld>
            <a:endParaRPr lang="ru-RU" dirty="0"/>
          </a:p>
        </p:txBody>
      </p:sp>
      <p:grpSp>
        <p:nvGrpSpPr>
          <p:cNvPr id="3" name="Группа 2">
            <a:extLst>
              <a:ext uri="{FF2B5EF4-FFF2-40B4-BE49-F238E27FC236}">
                <a16:creationId xmlns:a16="http://schemas.microsoft.com/office/drawing/2014/main" id="{506213FD-3BD7-C4AA-2F52-81E02613EDB9}"/>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773C551C-E218-3C42-80AC-1350A16BBC6D}"/>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52986607-65D5-D4A0-B0BF-BE7D6CAFC409}"/>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DFE67C83-8D12-E999-DD6D-67A71F883642}"/>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1" name="Рисунок 20">
            <a:extLst>
              <a:ext uri="{FF2B5EF4-FFF2-40B4-BE49-F238E27FC236}">
                <a16:creationId xmlns:a16="http://schemas.microsoft.com/office/drawing/2014/main" id="{D3F9B6C1-4BA0-284F-7E5E-46F640921758}"/>
              </a:ext>
            </a:extLst>
          </p:cNvPr>
          <p:cNvPicPr>
            <a:picLocks noChangeAspect="1"/>
          </p:cNvPicPr>
          <p:nvPr/>
        </p:nvPicPr>
        <p:blipFill>
          <a:blip r:embed="rId2"/>
          <a:stretch>
            <a:fillRect/>
          </a:stretch>
        </p:blipFill>
        <p:spPr>
          <a:xfrm>
            <a:off x="1419473" y="874096"/>
            <a:ext cx="9400497" cy="5581545"/>
          </a:xfrm>
          <a:prstGeom prst="rect">
            <a:avLst/>
          </a:prstGeom>
        </p:spPr>
      </p:pic>
      <p:sp>
        <p:nvSpPr>
          <p:cNvPr id="22" name="Прямоугольник 21">
            <a:extLst>
              <a:ext uri="{FF2B5EF4-FFF2-40B4-BE49-F238E27FC236}">
                <a16:creationId xmlns:a16="http://schemas.microsoft.com/office/drawing/2014/main" id="{5D5CAC52-D768-CF6A-C243-37B58013577E}"/>
              </a:ext>
            </a:extLst>
          </p:cNvPr>
          <p:cNvSpPr/>
          <p:nvPr/>
        </p:nvSpPr>
        <p:spPr>
          <a:xfrm>
            <a:off x="1010303" y="40851"/>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Ликвидность пакетов акций</a:t>
            </a:r>
          </a:p>
        </p:txBody>
      </p:sp>
    </p:spTree>
    <p:extLst>
      <p:ext uri="{BB962C8B-B14F-4D97-AF65-F5344CB8AC3E}">
        <p14:creationId xmlns:p14="http://schemas.microsoft.com/office/powerpoint/2010/main" val="3646682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5D3F2-0475-BC4C-EA14-605BEF9B1C06}"/>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6D222090-4C20-1C4A-FBF3-4D76ACFB1FC4}"/>
              </a:ext>
            </a:extLst>
          </p:cNvPr>
          <p:cNvSpPr>
            <a:spLocks noGrp="1"/>
          </p:cNvSpPr>
          <p:nvPr>
            <p:ph type="sldNum" sz="quarter" idx="12"/>
          </p:nvPr>
        </p:nvSpPr>
        <p:spPr/>
        <p:txBody>
          <a:bodyPr/>
          <a:lstStyle/>
          <a:p>
            <a:fld id="{733D5BDD-76E6-446A-A396-EB63A9568313}" type="slidenum">
              <a:rPr lang="ru-RU" smtClean="0"/>
              <a:pPr/>
              <a:t>22</a:t>
            </a:fld>
            <a:endParaRPr lang="ru-RU" dirty="0"/>
          </a:p>
        </p:txBody>
      </p:sp>
      <p:grpSp>
        <p:nvGrpSpPr>
          <p:cNvPr id="3" name="Группа 2">
            <a:extLst>
              <a:ext uri="{FF2B5EF4-FFF2-40B4-BE49-F238E27FC236}">
                <a16:creationId xmlns:a16="http://schemas.microsoft.com/office/drawing/2014/main" id="{4A396B81-A1ED-506D-93E4-D9B715F23B34}"/>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DC97C23D-4EC7-8B85-BB1E-FAEC31C2AA7E}"/>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1532933B-6846-844A-95B0-66528C9A33F0}"/>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A0445A17-4EC8-5BBD-2585-B6338E3AF62F}"/>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6F18AB01-C0F6-B7CD-0882-9FC3EE753267}"/>
              </a:ext>
            </a:extLst>
          </p:cNvPr>
          <p:cNvSpPr/>
          <p:nvPr/>
        </p:nvSpPr>
        <p:spPr>
          <a:xfrm>
            <a:off x="2813842" y="1764621"/>
            <a:ext cx="7012159" cy="461217"/>
          </a:xfrm>
          <a:prstGeom prst="rect">
            <a:avLst/>
          </a:prstGeom>
          <a:solidFill>
            <a:schemeClr val="accent4">
              <a:lumMod val="20000"/>
              <a:lumOff val="80000"/>
            </a:schemeClr>
          </a:solidFill>
        </p:spPr>
        <p:txBody>
          <a:bodyPr wrap="square">
            <a:spAutoFit/>
          </a:bodyPr>
          <a:lstStyle/>
          <a:p>
            <a:pPr algn="ctr" defTabSz="0">
              <a:lnSpc>
                <a:spcPct val="120000"/>
              </a:lnSpc>
            </a:pPr>
            <a:r>
              <a:rPr lang="ru-RU" sz="2200" b="1" dirty="0">
                <a:solidFill>
                  <a:schemeClr val="tx1"/>
                </a:solidFill>
                <a:latin typeface="Arial" panose="020B0604020202020204" pitchFamily="34" charset="0"/>
                <a:cs typeface="Arial" panose="020B0604020202020204" pitchFamily="34" charset="0"/>
              </a:rPr>
              <a:t>Скидки на ликвидность</a:t>
            </a:r>
          </a:p>
        </p:txBody>
      </p:sp>
      <p:sp>
        <p:nvSpPr>
          <p:cNvPr id="10" name="Прямоугольник 9">
            <a:extLst>
              <a:ext uri="{FF2B5EF4-FFF2-40B4-BE49-F238E27FC236}">
                <a16:creationId xmlns:a16="http://schemas.microsoft.com/office/drawing/2014/main" id="{DB4CE5F2-1B24-5265-9B8B-0E68B4F45F20}"/>
              </a:ext>
            </a:extLst>
          </p:cNvPr>
          <p:cNvSpPr/>
          <p:nvPr/>
        </p:nvSpPr>
        <p:spPr>
          <a:xfrm>
            <a:off x="1519751" y="3577870"/>
            <a:ext cx="3712364" cy="867482"/>
          </a:xfrm>
          <a:prstGeom prst="rect">
            <a:avLst/>
          </a:prstGeom>
          <a:solidFill>
            <a:schemeClr val="bg2"/>
          </a:solidFill>
        </p:spPr>
        <p:txBody>
          <a:bodyPr wrap="square">
            <a:spAutoFit/>
          </a:bodyPr>
          <a:lstStyle/>
          <a:p>
            <a:pPr algn="ctr" defTabSz="0">
              <a:lnSpc>
                <a:spcPct val="120000"/>
              </a:lnSpc>
            </a:pPr>
            <a:r>
              <a:rPr lang="ru-RU" sz="2200" b="1" dirty="0">
                <a:solidFill>
                  <a:schemeClr val="tx1"/>
                </a:solidFill>
                <a:latin typeface="Arial" panose="020B0604020202020204" pitchFamily="34" charset="0"/>
                <a:cs typeface="Arial" panose="020B0604020202020204" pitchFamily="34" charset="0"/>
              </a:rPr>
              <a:t>Контрольны</a:t>
            </a:r>
            <a:r>
              <a:rPr lang="ru-RU" sz="2200" b="1" dirty="0">
                <a:latin typeface="Arial" panose="020B0604020202020204" pitchFamily="34" charset="0"/>
                <a:cs typeface="Arial" panose="020B0604020202020204" pitchFamily="34" charset="0"/>
              </a:rPr>
              <a:t>е (мажоритарные) доли</a:t>
            </a:r>
            <a:endParaRPr lang="ru-RU" sz="2200" b="1" dirty="0">
              <a:solidFill>
                <a:schemeClr val="tx1"/>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E76B4C2F-35BD-3BBA-EC55-6CE8E60C2562}"/>
              </a:ext>
            </a:extLst>
          </p:cNvPr>
          <p:cNvSpPr/>
          <p:nvPr/>
        </p:nvSpPr>
        <p:spPr>
          <a:xfrm>
            <a:off x="7569610" y="3577870"/>
            <a:ext cx="3712364" cy="867482"/>
          </a:xfrm>
          <a:prstGeom prst="rect">
            <a:avLst/>
          </a:prstGeom>
          <a:solidFill>
            <a:schemeClr val="bg2"/>
          </a:solidFill>
        </p:spPr>
        <p:txBody>
          <a:bodyPr wrap="square">
            <a:spAutoFit/>
          </a:bodyPr>
          <a:lstStyle/>
          <a:p>
            <a:pPr algn="ctr" defTabSz="0">
              <a:lnSpc>
                <a:spcPct val="120000"/>
              </a:lnSpc>
            </a:pPr>
            <a:r>
              <a:rPr lang="ru-RU" sz="2200" b="1" dirty="0">
                <a:solidFill>
                  <a:schemeClr val="tx1"/>
                </a:solidFill>
                <a:latin typeface="Arial" panose="020B0604020202020204" pitchFamily="34" charset="0"/>
                <a:cs typeface="Arial" panose="020B0604020202020204" pitchFamily="34" charset="0"/>
              </a:rPr>
              <a:t>Неконтрольные (миноритарные) доли</a:t>
            </a:r>
          </a:p>
        </p:txBody>
      </p:sp>
      <p:cxnSp>
        <p:nvCxnSpPr>
          <p:cNvPr id="13" name="Прямая со стрелкой 12">
            <a:extLst>
              <a:ext uri="{FF2B5EF4-FFF2-40B4-BE49-F238E27FC236}">
                <a16:creationId xmlns:a16="http://schemas.microsoft.com/office/drawing/2014/main" id="{C218CAF3-2DDB-21F1-2FD3-D92CBDC4C8A7}"/>
              </a:ext>
            </a:extLst>
          </p:cNvPr>
          <p:cNvCxnSpPr>
            <a:stCxn id="7" idx="2"/>
            <a:endCxn id="10" idx="0"/>
          </p:cNvCxnSpPr>
          <p:nvPr/>
        </p:nvCxnSpPr>
        <p:spPr>
          <a:xfrm flipH="1">
            <a:off x="3375933" y="2225838"/>
            <a:ext cx="2943989" cy="1352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a:extLst>
              <a:ext uri="{FF2B5EF4-FFF2-40B4-BE49-F238E27FC236}">
                <a16:creationId xmlns:a16="http://schemas.microsoft.com/office/drawing/2014/main" id="{E06582A1-FCF8-7A74-991E-7E5F8F7CF954}"/>
              </a:ext>
            </a:extLst>
          </p:cNvPr>
          <p:cNvCxnSpPr>
            <a:cxnSpLocks/>
            <a:stCxn id="7" idx="2"/>
            <a:endCxn id="11" idx="0"/>
          </p:cNvCxnSpPr>
          <p:nvPr/>
        </p:nvCxnSpPr>
        <p:spPr>
          <a:xfrm>
            <a:off x="6319922" y="2225838"/>
            <a:ext cx="3105870" cy="1352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Прямоугольник 8">
            <a:extLst>
              <a:ext uri="{FF2B5EF4-FFF2-40B4-BE49-F238E27FC236}">
                <a16:creationId xmlns:a16="http://schemas.microsoft.com/office/drawing/2014/main" id="{66162868-8007-2B16-94BA-C3CFF8A21794}"/>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Tree>
    <p:extLst>
      <p:ext uri="{BB962C8B-B14F-4D97-AF65-F5344CB8AC3E}">
        <p14:creationId xmlns:p14="http://schemas.microsoft.com/office/powerpoint/2010/main" val="622680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562BE-211F-7222-7FEE-E5A7895915E9}"/>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6AA51626-C142-BD78-4B80-5A610DB86437}"/>
              </a:ext>
            </a:extLst>
          </p:cNvPr>
          <p:cNvSpPr>
            <a:spLocks noGrp="1"/>
          </p:cNvSpPr>
          <p:nvPr>
            <p:ph type="sldNum" sz="quarter" idx="12"/>
          </p:nvPr>
        </p:nvSpPr>
        <p:spPr/>
        <p:txBody>
          <a:bodyPr/>
          <a:lstStyle/>
          <a:p>
            <a:fld id="{733D5BDD-76E6-446A-A396-EB63A9568313}" type="slidenum">
              <a:rPr lang="ru-RU" smtClean="0"/>
              <a:pPr/>
              <a:t>23</a:t>
            </a:fld>
            <a:endParaRPr lang="ru-RU" dirty="0"/>
          </a:p>
        </p:txBody>
      </p:sp>
      <p:grpSp>
        <p:nvGrpSpPr>
          <p:cNvPr id="3" name="Группа 2">
            <a:extLst>
              <a:ext uri="{FF2B5EF4-FFF2-40B4-BE49-F238E27FC236}">
                <a16:creationId xmlns:a16="http://schemas.microsoft.com/office/drawing/2014/main" id="{0B9887CB-678A-F1EF-0FF0-9667D6EC5E04}"/>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5D27E5E7-D272-C777-241F-8352C8B946C9}"/>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0C987ABA-D94E-676C-BB74-B92AF43BE97E}"/>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BF56EC65-ED42-EFC8-2DA7-F89DBC7ACC5D}"/>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122" name="Picture 2" descr="https://avatars.mds.yandex.net/i?id=85e704bfee2baa5718d747b0f9f8744ce0c37e08-9865886-images-thumbs&amp;n=13">
            <a:extLst>
              <a:ext uri="{FF2B5EF4-FFF2-40B4-BE49-F238E27FC236}">
                <a16:creationId xmlns:a16="http://schemas.microsoft.com/office/drawing/2014/main" id="{412AC234-1D27-F6E9-9594-FA110A85A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8838" y="0"/>
            <a:ext cx="1863162" cy="149053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808E217F-7B1E-A9B2-FE5A-0D7D1DA6D034}"/>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9" name="Прямоугольник 8">
            <a:extLst>
              <a:ext uri="{FF2B5EF4-FFF2-40B4-BE49-F238E27FC236}">
                <a16:creationId xmlns:a16="http://schemas.microsoft.com/office/drawing/2014/main" id="{D72A987B-D703-E1F2-B36B-E2B15C806A2F}"/>
              </a:ext>
            </a:extLst>
          </p:cNvPr>
          <p:cNvSpPr/>
          <p:nvPr/>
        </p:nvSpPr>
        <p:spPr>
          <a:xfrm>
            <a:off x="2713565" y="1647652"/>
            <a:ext cx="7012159" cy="867482"/>
          </a:xfrm>
          <a:prstGeom prst="rect">
            <a:avLst/>
          </a:prstGeom>
          <a:solidFill>
            <a:schemeClr val="accent4">
              <a:lumMod val="20000"/>
              <a:lumOff val="80000"/>
            </a:schemeClr>
          </a:solidFill>
        </p:spPr>
        <p:txBody>
          <a:bodyPr wrap="square">
            <a:spAutoFit/>
          </a:bodyPr>
          <a:lstStyle/>
          <a:p>
            <a:pPr algn="ctr" defTabSz="0">
              <a:lnSpc>
                <a:spcPct val="120000"/>
              </a:lnSpc>
            </a:pPr>
            <a:r>
              <a:rPr lang="ru-RU" sz="2200" b="1" dirty="0">
                <a:solidFill>
                  <a:schemeClr val="tx1"/>
                </a:solidFill>
                <a:latin typeface="Arial" panose="020B0604020202020204" pitchFamily="34" charset="0"/>
                <a:cs typeface="Arial" panose="020B0604020202020204" pitchFamily="34" charset="0"/>
              </a:rPr>
              <a:t>Применяете ли скидки на ликвидность для 100% пакетов акций или долей</a:t>
            </a:r>
            <a:r>
              <a:rPr lang="en-US" sz="2200" b="1" dirty="0">
                <a:solidFill>
                  <a:schemeClr val="tx1"/>
                </a:solidFill>
                <a:latin typeface="Arial" panose="020B0604020202020204" pitchFamily="34" charset="0"/>
                <a:cs typeface="Arial" panose="020B0604020202020204" pitchFamily="34" charset="0"/>
              </a:rPr>
              <a:t>?</a:t>
            </a:r>
            <a:endParaRPr lang="ru-RU" sz="2200" b="1" dirty="0">
              <a:solidFill>
                <a:schemeClr val="tx1"/>
              </a:solidFill>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07714F59-D594-FDF2-0F81-72914D078128}"/>
              </a:ext>
            </a:extLst>
          </p:cNvPr>
          <p:cNvSpPr/>
          <p:nvPr/>
        </p:nvSpPr>
        <p:spPr>
          <a:xfrm>
            <a:off x="2286993" y="2909840"/>
            <a:ext cx="8370762" cy="461217"/>
          </a:xfrm>
          <a:prstGeom prst="rect">
            <a:avLst/>
          </a:prstGeom>
          <a:solidFill>
            <a:schemeClr val="accent2">
              <a:lumMod val="20000"/>
              <a:lumOff val="80000"/>
            </a:schemeClr>
          </a:solidFill>
        </p:spPr>
        <p:txBody>
          <a:bodyPr wrap="square">
            <a:spAutoFit/>
          </a:bodyPr>
          <a:lstStyle/>
          <a:p>
            <a:pPr defTabSz="0">
              <a:lnSpc>
                <a:spcPct val="120000"/>
              </a:lnSpc>
            </a:pPr>
            <a:r>
              <a:rPr lang="en-US" sz="2200" b="1" dirty="0">
                <a:solidFill>
                  <a:schemeClr val="tx1"/>
                </a:solidFill>
                <a:latin typeface="Arial" panose="020B0604020202020204" pitchFamily="34" charset="0"/>
                <a:cs typeface="Arial" panose="020B0604020202020204" pitchFamily="34" charset="0"/>
              </a:rPr>
              <a:t>1 – </a:t>
            </a:r>
            <a:r>
              <a:rPr lang="ru-RU" sz="2200" b="1" dirty="0">
                <a:solidFill>
                  <a:schemeClr val="tx1"/>
                </a:solidFill>
                <a:latin typeface="Arial" panose="020B0604020202020204" pitchFamily="34" charset="0"/>
                <a:cs typeface="Arial" panose="020B0604020202020204" pitchFamily="34" charset="0"/>
              </a:rPr>
              <a:t>Всегда применяем</a:t>
            </a:r>
          </a:p>
        </p:txBody>
      </p:sp>
      <p:sp>
        <p:nvSpPr>
          <p:cNvPr id="11" name="Прямоугольник 10">
            <a:extLst>
              <a:ext uri="{FF2B5EF4-FFF2-40B4-BE49-F238E27FC236}">
                <a16:creationId xmlns:a16="http://schemas.microsoft.com/office/drawing/2014/main" id="{342E6525-9665-F736-A779-8A3AFAC18270}"/>
              </a:ext>
            </a:extLst>
          </p:cNvPr>
          <p:cNvSpPr/>
          <p:nvPr/>
        </p:nvSpPr>
        <p:spPr>
          <a:xfrm>
            <a:off x="2286993" y="3696934"/>
            <a:ext cx="8370761" cy="461217"/>
          </a:xfrm>
          <a:prstGeom prst="rect">
            <a:avLst/>
          </a:prstGeom>
          <a:solidFill>
            <a:schemeClr val="accent2">
              <a:lumMod val="20000"/>
              <a:lumOff val="80000"/>
            </a:schemeClr>
          </a:solidFill>
        </p:spPr>
        <p:txBody>
          <a:bodyPr wrap="square">
            <a:spAutoFit/>
          </a:bodyPr>
          <a:lstStyle/>
          <a:p>
            <a:pPr defTabSz="0">
              <a:lnSpc>
                <a:spcPct val="120000"/>
              </a:lnSpc>
            </a:pPr>
            <a:r>
              <a:rPr lang="ru-RU" sz="2200" b="1" dirty="0">
                <a:latin typeface="Arial" panose="020B0604020202020204" pitchFamily="34" charset="0"/>
                <a:cs typeface="Arial" panose="020B0604020202020204" pitchFamily="34" charset="0"/>
              </a:rPr>
              <a:t>2</a:t>
            </a:r>
            <a:r>
              <a:rPr lang="en-US" sz="2200" b="1" dirty="0">
                <a:solidFill>
                  <a:schemeClr val="tx1"/>
                </a:solidFill>
                <a:latin typeface="Arial" panose="020B0604020202020204" pitchFamily="34" charset="0"/>
                <a:cs typeface="Arial" panose="020B0604020202020204" pitchFamily="34" charset="0"/>
              </a:rPr>
              <a:t> – </a:t>
            </a:r>
            <a:r>
              <a:rPr lang="ru-RU" sz="2200" b="1" dirty="0">
                <a:latin typeface="Arial" panose="020B0604020202020204" pitchFamily="34" charset="0"/>
                <a:cs typeface="Arial" panose="020B0604020202020204" pitchFamily="34" charset="0"/>
              </a:rPr>
              <a:t>Никогда не применяем</a:t>
            </a:r>
            <a:endParaRPr lang="ru-RU" sz="2200" b="1" dirty="0">
              <a:solidFill>
                <a:schemeClr val="tx1"/>
              </a:solidFill>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B9A12B39-C5BD-FE82-DF10-95813C439200}"/>
              </a:ext>
            </a:extLst>
          </p:cNvPr>
          <p:cNvSpPr/>
          <p:nvPr/>
        </p:nvSpPr>
        <p:spPr>
          <a:xfrm>
            <a:off x="2277012" y="4382683"/>
            <a:ext cx="8370759" cy="461217"/>
          </a:xfrm>
          <a:prstGeom prst="rect">
            <a:avLst/>
          </a:prstGeom>
          <a:solidFill>
            <a:schemeClr val="accent2">
              <a:lumMod val="20000"/>
              <a:lumOff val="80000"/>
            </a:schemeClr>
          </a:solidFill>
        </p:spPr>
        <p:txBody>
          <a:bodyPr wrap="square">
            <a:spAutoFit/>
          </a:bodyPr>
          <a:lstStyle/>
          <a:p>
            <a:pPr defTabSz="0">
              <a:lnSpc>
                <a:spcPct val="120000"/>
              </a:lnSpc>
            </a:pPr>
            <a:r>
              <a:rPr lang="ru-RU" sz="2200" b="1" dirty="0">
                <a:solidFill>
                  <a:schemeClr val="tx1"/>
                </a:solidFill>
                <a:latin typeface="Arial" panose="020B0604020202020204" pitchFamily="34" charset="0"/>
                <a:cs typeface="Arial" panose="020B0604020202020204" pitchFamily="34" charset="0"/>
              </a:rPr>
              <a:t>3</a:t>
            </a:r>
            <a:r>
              <a:rPr lang="en-US" sz="2200" b="1" dirty="0">
                <a:solidFill>
                  <a:schemeClr val="tx1"/>
                </a:solidFill>
                <a:latin typeface="Arial" panose="020B0604020202020204" pitchFamily="34" charset="0"/>
                <a:cs typeface="Arial" panose="020B0604020202020204" pitchFamily="34" charset="0"/>
              </a:rPr>
              <a:t> – </a:t>
            </a:r>
            <a:r>
              <a:rPr lang="ru-RU" sz="2200" b="1" dirty="0">
                <a:latin typeface="Arial" panose="020B0604020202020204" pitchFamily="34" charset="0"/>
                <a:cs typeface="Arial" panose="020B0604020202020204" pitchFamily="34" charset="0"/>
              </a:rPr>
              <a:t>Принимаем решение в каждом конкретном случае</a:t>
            </a:r>
            <a:endParaRPr lang="ru-RU" sz="2200" b="1" dirty="0">
              <a:solidFill>
                <a:schemeClr val="tx1"/>
              </a:solidFill>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4ED0462A-7C96-2459-5263-3AB5142095A5}"/>
              </a:ext>
            </a:extLst>
          </p:cNvPr>
          <p:cNvSpPr/>
          <p:nvPr/>
        </p:nvSpPr>
        <p:spPr>
          <a:xfrm>
            <a:off x="2286993" y="5087711"/>
            <a:ext cx="8370753" cy="461217"/>
          </a:xfrm>
          <a:prstGeom prst="rect">
            <a:avLst/>
          </a:prstGeom>
          <a:solidFill>
            <a:schemeClr val="accent2">
              <a:lumMod val="20000"/>
              <a:lumOff val="80000"/>
            </a:schemeClr>
          </a:solidFill>
        </p:spPr>
        <p:txBody>
          <a:bodyPr wrap="square">
            <a:spAutoFit/>
          </a:bodyPr>
          <a:lstStyle/>
          <a:p>
            <a:pPr defTabSz="0">
              <a:lnSpc>
                <a:spcPct val="120000"/>
              </a:lnSpc>
            </a:pPr>
            <a:r>
              <a:rPr lang="ru-RU" sz="2200" b="1" dirty="0">
                <a:latin typeface="Arial" panose="020B0604020202020204" pitchFamily="34" charset="0"/>
                <a:cs typeface="Arial" panose="020B0604020202020204" pitchFamily="34" charset="0"/>
              </a:rPr>
              <a:t>4</a:t>
            </a:r>
            <a:r>
              <a:rPr lang="en-US" sz="2200" b="1" dirty="0">
                <a:solidFill>
                  <a:schemeClr val="tx1"/>
                </a:solidFill>
                <a:latin typeface="Arial" panose="020B0604020202020204" pitchFamily="34" charset="0"/>
                <a:cs typeface="Arial" panose="020B0604020202020204" pitchFamily="34" charset="0"/>
              </a:rPr>
              <a:t> – </a:t>
            </a:r>
            <a:r>
              <a:rPr lang="ru-RU" sz="2200" b="1" dirty="0">
                <a:latin typeface="Arial" panose="020B0604020202020204" pitchFamily="34" charset="0"/>
                <a:cs typeface="Arial" panose="020B0604020202020204" pitchFamily="34" charset="0"/>
              </a:rPr>
              <a:t>Свой</a:t>
            </a:r>
            <a:r>
              <a:rPr lang="ru-RU" sz="2200" b="1" dirty="0">
                <a:solidFill>
                  <a:schemeClr val="tx1"/>
                </a:solidFill>
                <a:latin typeface="Arial" panose="020B0604020202020204" pitchFamily="34" charset="0"/>
                <a:cs typeface="Arial" panose="020B0604020202020204" pitchFamily="34" charset="0"/>
              </a:rPr>
              <a:t> вариант</a:t>
            </a:r>
          </a:p>
        </p:txBody>
      </p:sp>
    </p:spTree>
    <p:extLst>
      <p:ext uri="{BB962C8B-B14F-4D97-AF65-F5344CB8AC3E}">
        <p14:creationId xmlns:p14="http://schemas.microsoft.com/office/powerpoint/2010/main" val="3043243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7E161-6078-8320-8B34-A23E1B1D4E4C}"/>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C19FA5D6-0439-7777-79F4-92670F434AAF}"/>
              </a:ext>
            </a:extLst>
          </p:cNvPr>
          <p:cNvSpPr>
            <a:spLocks noGrp="1"/>
          </p:cNvSpPr>
          <p:nvPr>
            <p:ph type="sldNum" sz="quarter" idx="12"/>
          </p:nvPr>
        </p:nvSpPr>
        <p:spPr/>
        <p:txBody>
          <a:bodyPr/>
          <a:lstStyle/>
          <a:p>
            <a:fld id="{733D5BDD-76E6-446A-A396-EB63A9568313}" type="slidenum">
              <a:rPr lang="ru-RU" smtClean="0"/>
              <a:pPr/>
              <a:t>24</a:t>
            </a:fld>
            <a:endParaRPr lang="ru-RU" dirty="0"/>
          </a:p>
        </p:txBody>
      </p:sp>
      <p:grpSp>
        <p:nvGrpSpPr>
          <p:cNvPr id="3" name="Группа 2">
            <a:extLst>
              <a:ext uri="{FF2B5EF4-FFF2-40B4-BE49-F238E27FC236}">
                <a16:creationId xmlns:a16="http://schemas.microsoft.com/office/drawing/2014/main" id="{F513DD78-C4DB-6006-0B79-8D92D131878F}"/>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747B8329-E3FB-922C-3DA5-E2BEF1738903}"/>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AB7C195C-46B0-F979-55EE-6E56092DAA8C}"/>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B276041F-E578-1560-EBEA-5E61F9E97CFF}"/>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Прямоугольник 8">
            <a:extLst>
              <a:ext uri="{FF2B5EF4-FFF2-40B4-BE49-F238E27FC236}">
                <a16:creationId xmlns:a16="http://schemas.microsoft.com/office/drawing/2014/main" id="{B15AE64A-073E-5871-A2BE-4E057E7401C4}"/>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8" name="Rectangle 20">
            <a:extLst>
              <a:ext uri="{FF2B5EF4-FFF2-40B4-BE49-F238E27FC236}">
                <a16:creationId xmlns:a16="http://schemas.microsoft.com/office/drawing/2014/main" id="{71B4E302-F858-680B-E56E-1591E9F6F2DE}"/>
              </a:ext>
            </a:extLst>
          </p:cNvPr>
          <p:cNvSpPr>
            <a:spLocks noChangeArrowheads="1"/>
          </p:cNvSpPr>
          <p:nvPr/>
        </p:nvSpPr>
        <p:spPr bwMode="auto">
          <a:xfrm>
            <a:off x="1511158" y="949268"/>
            <a:ext cx="162765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7" name="Rectangle 78">
            <a:extLst>
              <a:ext uri="{FF2B5EF4-FFF2-40B4-BE49-F238E27FC236}">
                <a16:creationId xmlns:a16="http://schemas.microsoft.com/office/drawing/2014/main" id="{F4479002-6AD8-EAF1-3204-0E7A04C67792}"/>
              </a:ext>
            </a:extLst>
          </p:cNvPr>
          <p:cNvSpPr>
            <a:spLocks noChangeArrowheads="1"/>
          </p:cNvSpPr>
          <p:nvPr/>
        </p:nvSpPr>
        <p:spPr bwMode="auto">
          <a:xfrm>
            <a:off x="3173580" y="19608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1" name="Рисунок 20">
            <a:extLst>
              <a:ext uri="{FF2B5EF4-FFF2-40B4-BE49-F238E27FC236}">
                <a16:creationId xmlns:a16="http://schemas.microsoft.com/office/drawing/2014/main" id="{762A16EA-6270-4655-5A25-ECEC80B0A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276" y="1086932"/>
            <a:ext cx="10623789" cy="5435787"/>
          </a:xfrm>
          <a:prstGeom prst="rect">
            <a:avLst/>
          </a:prstGeom>
        </p:spPr>
      </p:pic>
    </p:spTree>
    <p:extLst>
      <p:ext uri="{BB962C8B-B14F-4D97-AF65-F5344CB8AC3E}">
        <p14:creationId xmlns:p14="http://schemas.microsoft.com/office/powerpoint/2010/main" val="1102634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E3B2F-966D-47D8-6652-205746F24115}"/>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3DD354AA-1FF7-3B2E-8097-4C3DD7954671}"/>
              </a:ext>
            </a:extLst>
          </p:cNvPr>
          <p:cNvSpPr>
            <a:spLocks noGrp="1"/>
          </p:cNvSpPr>
          <p:nvPr>
            <p:ph type="sldNum" sz="quarter" idx="12"/>
          </p:nvPr>
        </p:nvSpPr>
        <p:spPr/>
        <p:txBody>
          <a:bodyPr/>
          <a:lstStyle/>
          <a:p>
            <a:fld id="{733D5BDD-76E6-446A-A396-EB63A9568313}" type="slidenum">
              <a:rPr lang="ru-RU" smtClean="0"/>
              <a:pPr/>
              <a:t>25</a:t>
            </a:fld>
            <a:endParaRPr lang="ru-RU" dirty="0"/>
          </a:p>
        </p:txBody>
      </p:sp>
      <p:grpSp>
        <p:nvGrpSpPr>
          <p:cNvPr id="3" name="Группа 2">
            <a:extLst>
              <a:ext uri="{FF2B5EF4-FFF2-40B4-BE49-F238E27FC236}">
                <a16:creationId xmlns:a16="http://schemas.microsoft.com/office/drawing/2014/main" id="{7509AE7C-0662-1B8D-69A0-EFFFEAC12C7D}"/>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998D03CF-D452-8F81-A2EB-08D096B0B507}"/>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9DA2A700-6EFE-D7ED-C97E-A2460738FDC7}"/>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8AA0E6A5-EE96-BF4D-1841-07C7C04F937B}"/>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BA4566F3-BEAE-9968-0FFA-62E5873E4F6A}"/>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14" name="Rectangle 4">
            <a:extLst>
              <a:ext uri="{FF2B5EF4-FFF2-40B4-BE49-F238E27FC236}">
                <a16:creationId xmlns:a16="http://schemas.microsoft.com/office/drawing/2014/main" id="{1B664B27-2ACB-E481-5A4A-95D4CC1B0D12}"/>
              </a:ext>
            </a:extLst>
          </p:cNvPr>
          <p:cNvSpPr>
            <a:spLocks noChangeArrowheads="1"/>
          </p:cNvSpPr>
          <p:nvPr/>
        </p:nvSpPr>
        <p:spPr bwMode="auto">
          <a:xfrm>
            <a:off x="3084513" y="2239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graphicFrame>
        <p:nvGraphicFramePr>
          <p:cNvPr id="17" name="Таблица 16">
            <a:extLst>
              <a:ext uri="{FF2B5EF4-FFF2-40B4-BE49-F238E27FC236}">
                <a16:creationId xmlns:a16="http://schemas.microsoft.com/office/drawing/2014/main" id="{F4A4F8D3-DD90-A8B2-2530-8543E3CCB4F4}"/>
              </a:ext>
            </a:extLst>
          </p:cNvPr>
          <p:cNvGraphicFramePr>
            <a:graphicFrameLocks noGrp="1"/>
          </p:cNvGraphicFramePr>
          <p:nvPr>
            <p:extLst>
              <p:ext uri="{D42A27DB-BD31-4B8C-83A1-F6EECF244321}">
                <p14:modId xmlns:p14="http://schemas.microsoft.com/office/powerpoint/2010/main" val="2044558457"/>
              </p:ext>
            </p:extLst>
          </p:nvPr>
        </p:nvGraphicFramePr>
        <p:xfrm>
          <a:off x="1110581" y="1408555"/>
          <a:ext cx="10335644" cy="5178810"/>
        </p:xfrm>
        <a:graphic>
          <a:graphicData uri="http://schemas.openxmlformats.org/drawingml/2006/table">
            <a:tbl>
              <a:tblPr firstRow="1" firstCol="1" bandRow="1" bandCol="1">
                <a:tableStyleId>{5C22544A-7EE6-4342-B048-85BDC9FD1C3A}</a:tableStyleId>
              </a:tblPr>
              <a:tblGrid>
                <a:gridCol w="3552859">
                  <a:extLst>
                    <a:ext uri="{9D8B030D-6E8A-4147-A177-3AD203B41FA5}">
                      <a16:colId xmlns:a16="http://schemas.microsoft.com/office/drawing/2014/main" val="1692451954"/>
                    </a:ext>
                  </a:extLst>
                </a:gridCol>
                <a:gridCol w="6782785">
                  <a:extLst>
                    <a:ext uri="{9D8B030D-6E8A-4147-A177-3AD203B41FA5}">
                      <a16:colId xmlns:a16="http://schemas.microsoft.com/office/drawing/2014/main" val="4245623225"/>
                    </a:ext>
                  </a:extLst>
                </a:gridCol>
              </a:tblGrid>
              <a:tr h="0">
                <a:tc>
                  <a:txBody>
                    <a:bodyPr/>
                    <a:lstStyle/>
                    <a:p>
                      <a:pPr algn="ctr">
                        <a:lnSpc>
                          <a:spcPct val="107000"/>
                        </a:lnSpc>
                        <a:spcAft>
                          <a:spcPts val="800"/>
                        </a:spcAft>
                        <a:buNone/>
                      </a:pPr>
                      <a:r>
                        <a:rPr lang="ru-RU" sz="1800">
                          <a:solidFill>
                            <a:schemeClr val="tx1"/>
                          </a:solidFill>
                          <a:effectLst/>
                        </a:rPr>
                        <a:t>Критерий</a:t>
                      </a:r>
                      <a:endParaRPr lang="ru-RU"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buNone/>
                      </a:pPr>
                      <a:r>
                        <a:rPr lang="ru-RU" sz="1800">
                          <a:solidFill>
                            <a:schemeClr val="tx1"/>
                          </a:solidFill>
                          <a:effectLst/>
                        </a:rPr>
                        <a:t>Описание</a:t>
                      </a:r>
                      <a:endParaRPr lang="ru-RU"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5483659"/>
                  </a:ext>
                </a:extLst>
              </a:tr>
              <a:tr h="0">
                <a:tc rowSpan="3">
                  <a:txBody>
                    <a:bodyPr/>
                    <a:lstStyle/>
                    <a:p>
                      <a:pPr>
                        <a:lnSpc>
                          <a:spcPct val="107000"/>
                        </a:lnSpc>
                        <a:spcAft>
                          <a:spcPts val="800"/>
                        </a:spcAft>
                        <a:buNone/>
                      </a:pPr>
                      <a:r>
                        <a:rPr lang="ru-RU" sz="1800" dirty="0">
                          <a:solidFill>
                            <a:schemeClr val="tx1"/>
                          </a:solidFill>
                          <a:effectLst/>
                        </a:rPr>
                        <a:t>Отраслевая и региональная принадлежность</a:t>
                      </a:r>
                      <a:endParaRPr lang="ru-RU"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buNone/>
                      </a:pPr>
                      <a:r>
                        <a:rPr lang="ru-RU" sz="1800">
                          <a:solidFill>
                            <a:schemeClr val="tx1"/>
                          </a:solidFill>
                          <a:effectLst/>
                        </a:rPr>
                        <a:t>Аналоги должны принадлежать к той же отрасли, что и оцениваемая компания. Различия в динамике рынка, рисках и финансовых показателях между отраслями могут исказить результаты</a:t>
                      </a:r>
                      <a:endParaRPr lang="ru-RU"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8814938"/>
                  </a:ext>
                </a:extLst>
              </a:tr>
              <a:tr h="0">
                <a:tc vMerge="1">
                  <a:txBody>
                    <a:bodyPr/>
                    <a:lstStyle/>
                    <a:p>
                      <a:endParaRPr lang="ru-RU"/>
                    </a:p>
                  </a:txBody>
                  <a:tcPr/>
                </a:tc>
                <a:tc>
                  <a:txBody>
                    <a:bodyPr/>
                    <a:lstStyle/>
                    <a:p>
                      <a:pPr>
                        <a:lnSpc>
                          <a:spcPct val="107000"/>
                        </a:lnSpc>
                        <a:spcAft>
                          <a:spcPts val="800"/>
                        </a:spcAft>
                        <a:buNone/>
                      </a:pPr>
                      <a:r>
                        <a:rPr lang="ru-RU" sz="1800">
                          <a:solidFill>
                            <a:schemeClr val="tx1"/>
                          </a:solidFill>
                          <a:effectLst/>
                        </a:rPr>
                        <a:t>Исключаются сделки из регулируемых секторов</a:t>
                      </a:r>
                      <a:endParaRPr lang="ru-RU"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4876616"/>
                  </a:ext>
                </a:extLst>
              </a:tr>
              <a:tr h="0">
                <a:tc vMerge="1">
                  <a:txBody>
                    <a:bodyPr/>
                    <a:lstStyle/>
                    <a:p>
                      <a:endParaRPr lang="ru-RU"/>
                    </a:p>
                  </a:txBody>
                  <a:tcPr/>
                </a:tc>
                <a:tc>
                  <a:txBody>
                    <a:bodyPr/>
                    <a:lstStyle/>
                    <a:p>
                      <a:pPr>
                        <a:lnSpc>
                          <a:spcPct val="107000"/>
                        </a:lnSpc>
                        <a:spcAft>
                          <a:spcPts val="800"/>
                        </a:spcAft>
                        <a:buNone/>
                      </a:pPr>
                      <a:r>
                        <a:rPr lang="ru-RU" sz="1800">
                          <a:solidFill>
                            <a:schemeClr val="tx1"/>
                          </a:solidFill>
                          <a:effectLst/>
                        </a:rPr>
                        <a:t>Учитываются сделки на региональном рынке оцениваемой компании, поскольку, например, в Европе скидки для частных компаний могут отличаться от азиатских рынков</a:t>
                      </a:r>
                      <a:endParaRPr lang="ru-RU"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5107524"/>
                  </a:ext>
                </a:extLst>
              </a:tr>
              <a:tr h="0">
                <a:tc>
                  <a:txBody>
                    <a:bodyPr/>
                    <a:lstStyle/>
                    <a:p>
                      <a:pPr>
                        <a:lnSpc>
                          <a:spcPct val="107000"/>
                        </a:lnSpc>
                        <a:spcAft>
                          <a:spcPts val="800"/>
                        </a:spcAft>
                        <a:buNone/>
                      </a:pPr>
                      <a:r>
                        <a:rPr lang="ru-RU" sz="1800">
                          <a:solidFill>
                            <a:schemeClr val="tx1"/>
                          </a:solidFill>
                          <a:effectLst/>
                        </a:rPr>
                        <a:t>Размер компании</a:t>
                      </a:r>
                      <a:endParaRPr lang="ru-RU"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buNone/>
                      </a:pPr>
                      <a:r>
                        <a:rPr lang="ru-RU" sz="1800">
                          <a:solidFill>
                            <a:schemeClr val="tx1"/>
                          </a:solidFill>
                          <a:effectLst/>
                        </a:rPr>
                        <a:t>Сопоставляются компании схожего размера (выручка, активы, EBITDA).</a:t>
                      </a:r>
                      <a:endParaRPr lang="ru-RU"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7410061"/>
                  </a:ext>
                </a:extLst>
              </a:tr>
              <a:tr h="0">
                <a:tc>
                  <a:txBody>
                    <a:bodyPr/>
                    <a:lstStyle/>
                    <a:p>
                      <a:pPr>
                        <a:lnSpc>
                          <a:spcPct val="107000"/>
                        </a:lnSpc>
                        <a:spcAft>
                          <a:spcPts val="800"/>
                        </a:spcAft>
                        <a:buNone/>
                      </a:pPr>
                      <a:r>
                        <a:rPr lang="ru-RU" sz="1800">
                          <a:solidFill>
                            <a:schemeClr val="tx1"/>
                          </a:solidFill>
                          <a:effectLst/>
                        </a:rPr>
                        <a:t>Временные рамки</a:t>
                      </a:r>
                      <a:endParaRPr lang="ru-RU"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buNone/>
                      </a:pPr>
                      <a:r>
                        <a:rPr lang="ru-RU" sz="1800">
                          <a:solidFill>
                            <a:schemeClr val="tx1"/>
                          </a:solidFill>
                          <a:effectLst/>
                        </a:rPr>
                        <a:t>Используются данные за последние 3 (три) года, чтобы минимизировать влияние рыночных колебаний.</a:t>
                      </a:r>
                      <a:endParaRPr lang="ru-RU"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382263"/>
                  </a:ext>
                </a:extLst>
              </a:tr>
              <a:tr h="0">
                <a:tc>
                  <a:txBody>
                    <a:bodyPr/>
                    <a:lstStyle/>
                    <a:p>
                      <a:pPr>
                        <a:lnSpc>
                          <a:spcPct val="107000"/>
                        </a:lnSpc>
                        <a:spcAft>
                          <a:spcPts val="800"/>
                        </a:spcAft>
                        <a:buNone/>
                      </a:pPr>
                      <a:r>
                        <a:rPr lang="ru-RU" sz="1800">
                          <a:solidFill>
                            <a:schemeClr val="tx1"/>
                          </a:solidFill>
                          <a:effectLst/>
                        </a:rPr>
                        <a:t>Учет характеристик покупателя</a:t>
                      </a:r>
                      <a:endParaRPr lang="ru-RU"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buNone/>
                      </a:pPr>
                      <a:r>
                        <a:rPr lang="ru-RU" sz="1800">
                          <a:solidFill>
                            <a:schemeClr val="tx1"/>
                          </a:solidFill>
                          <a:effectLst/>
                        </a:rPr>
                        <a:t>При отборе аналогов важно учитывать тип покупателя и его мотивацию. </a:t>
                      </a:r>
                      <a:endParaRPr lang="ru-RU"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3979283"/>
                  </a:ext>
                </a:extLst>
              </a:tr>
              <a:tr h="0">
                <a:tc>
                  <a:txBody>
                    <a:bodyPr/>
                    <a:lstStyle/>
                    <a:p>
                      <a:pPr>
                        <a:lnSpc>
                          <a:spcPct val="107000"/>
                        </a:lnSpc>
                        <a:spcAft>
                          <a:spcPts val="800"/>
                        </a:spcAft>
                        <a:buNone/>
                      </a:pPr>
                      <a:r>
                        <a:rPr lang="ru-RU" sz="1800">
                          <a:solidFill>
                            <a:schemeClr val="tx1"/>
                          </a:solidFill>
                          <a:effectLst/>
                        </a:rPr>
                        <a:t>Проверка качества данных</a:t>
                      </a:r>
                      <a:endParaRPr lang="ru-RU"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buNone/>
                      </a:pPr>
                      <a:r>
                        <a:rPr lang="ru-RU" sz="1800" dirty="0">
                          <a:solidFill>
                            <a:schemeClr val="tx1"/>
                          </a:solidFill>
                          <a:effectLst/>
                        </a:rPr>
                        <a:t>Исключаются сделки с нетипичными условиями: осуществленные в условиях финансового кризиса, непрозрачные или конфликтные сделки (например, при оценке для судебных споров)</a:t>
                      </a:r>
                      <a:endParaRPr lang="ru-RU"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0225368"/>
                  </a:ext>
                </a:extLst>
              </a:tr>
            </a:tbl>
          </a:graphicData>
        </a:graphic>
      </p:graphicFrame>
      <p:sp>
        <p:nvSpPr>
          <p:cNvPr id="19" name="TextBox 18">
            <a:extLst>
              <a:ext uri="{FF2B5EF4-FFF2-40B4-BE49-F238E27FC236}">
                <a16:creationId xmlns:a16="http://schemas.microsoft.com/office/drawing/2014/main" id="{4F4A41D3-EBDB-3CF5-70DC-A7AEE1019730}"/>
              </a:ext>
            </a:extLst>
          </p:cNvPr>
          <p:cNvSpPr txBox="1"/>
          <p:nvPr/>
        </p:nvSpPr>
        <p:spPr>
          <a:xfrm>
            <a:off x="1317345" y="649984"/>
            <a:ext cx="9864352" cy="707886"/>
          </a:xfrm>
          <a:prstGeom prst="rect">
            <a:avLst/>
          </a:prstGeom>
          <a:solidFill>
            <a:schemeClr val="accent4">
              <a:lumMod val="20000"/>
              <a:lumOff val="80000"/>
            </a:schemeClr>
          </a:solidFill>
        </p:spPr>
        <p:txBody>
          <a:bodyPr wrap="square">
            <a:spAutoFit/>
          </a:bodyPr>
          <a:lstStyle/>
          <a:p>
            <a:pPr algn="ctr"/>
            <a:r>
              <a:rPr lang="ru-RU" sz="2000" dirty="0"/>
              <a:t>«</a:t>
            </a:r>
            <a:r>
              <a:rPr lang="ru-RU" sz="2000" dirty="0" err="1"/>
              <a:t>Acquisition</a:t>
            </a:r>
            <a:r>
              <a:rPr lang="ru-RU" sz="2000" dirty="0"/>
              <a:t> подходы» к оценке DLOM предполагают сравнение цен на приобретение для публичных и частных компаний, важным является выбор аналогов!</a:t>
            </a:r>
          </a:p>
        </p:txBody>
      </p:sp>
    </p:spTree>
    <p:extLst>
      <p:ext uri="{BB962C8B-B14F-4D97-AF65-F5344CB8AC3E}">
        <p14:creationId xmlns:p14="http://schemas.microsoft.com/office/powerpoint/2010/main" val="2461584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5B472-6D8E-2067-656A-ED479C848FC6}"/>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694F096A-7BBC-BF43-0AEF-80FD14A71647}"/>
              </a:ext>
            </a:extLst>
          </p:cNvPr>
          <p:cNvSpPr>
            <a:spLocks noGrp="1"/>
          </p:cNvSpPr>
          <p:nvPr>
            <p:ph type="sldNum" sz="quarter" idx="12"/>
          </p:nvPr>
        </p:nvSpPr>
        <p:spPr/>
        <p:txBody>
          <a:bodyPr/>
          <a:lstStyle/>
          <a:p>
            <a:fld id="{733D5BDD-76E6-446A-A396-EB63A9568313}" type="slidenum">
              <a:rPr lang="ru-RU" smtClean="0"/>
              <a:pPr/>
              <a:t>26</a:t>
            </a:fld>
            <a:endParaRPr lang="ru-RU" dirty="0"/>
          </a:p>
        </p:txBody>
      </p:sp>
      <p:grpSp>
        <p:nvGrpSpPr>
          <p:cNvPr id="3" name="Группа 2">
            <a:extLst>
              <a:ext uri="{FF2B5EF4-FFF2-40B4-BE49-F238E27FC236}">
                <a16:creationId xmlns:a16="http://schemas.microsoft.com/office/drawing/2014/main" id="{8BF02670-4E1E-E7DC-D814-F1457D192FC9}"/>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4F25A58F-92F5-13AD-C994-D1AE458B52A9}"/>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F35E414C-B9DB-FE2E-F767-5AB906352F42}"/>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399F00FF-7D00-49F1-783B-172A0B1C9E40}"/>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C9724D27-795A-98F9-6A1E-068F1F146A47}"/>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14" name="Rectangle 4">
            <a:extLst>
              <a:ext uri="{FF2B5EF4-FFF2-40B4-BE49-F238E27FC236}">
                <a16:creationId xmlns:a16="http://schemas.microsoft.com/office/drawing/2014/main" id="{CC7A8C40-3131-B406-D469-5BC49ED9C737}"/>
              </a:ext>
            </a:extLst>
          </p:cNvPr>
          <p:cNvSpPr>
            <a:spLocks noChangeArrowheads="1"/>
          </p:cNvSpPr>
          <p:nvPr/>
        </p:nvSpPr>
        <p:spPr bwMode="auto">
          <a:xfrm>
            <a:off x="3084513" y="2239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pic>
        <p:nvPicPr>
          <p:cNvPr id="9" name="Рисунок 8">
            <a:extLst>
              <a:ext uri="{FF2B5EF4-FFF2-40B4-BE49-F238E27FC236}">
                <a16:creationId xmlns:a16="http://schemas.microsoft.com/office/drawing/2014/main" id="{0E4AC400-C26A-4EBD-946F-1CD9D38588D1}"/>
              </a:ext>
            </a:extLst>
          </p:cNvPr>
          <p:cNvPicPr>
            <a:picLocks noChangeAspect="1"/>
          </p:cNvPicPr>
          <p:nvPr/>
        </p:nvPicPr>
        <p:blipFill>
          <a:blip r:embed="rId2"/>
          <a:stretch>
            <a:fillRect/>
          </a:stretch>
        </p:blipFill>
        <p:spPr>
          <a:xfrm>
            <a:off x="1110581" y="622049"/>
            <a:ext cx="4099095" cy="5699837"/>
          </a:xfrm>
          <a:prstGeom prst="rect">
            <a:avLst/>
          </a:prstGeom>
        </p:spPr>
      </p:pic>
      <p:sp>
        <p:nvSpPr>
          <p:cNvPr id="11" name="TextBox 10">
            <a:extLst>
              <a:ext uri="{FF2B5EF4-FFF2-40B4-BE49-F238E27FC236}">
                <a16:creationId xmlns:a16="http://schemas.microsoft.com/office/drawing/2014/main" id="{4ABB0D16-D0C5-0C08-60BD-524230949F1B}"/>
              </a:ext>
            </a:extLst>
          </p:cNvPr>
          <p:cNvSpPr txBox="1"/>
          <p:nvPr/>
        </p:nvSpPr>
        <p:spPr>
          <a:xfrm>
            <a:off x="5416439" y="6321886"/>
            <a:ext cx="6817360" cy="369332"/>
          </a:xfrm>
          <a:prstGeom prst="rect">
            <a:avLst/>
          </a:prstGeom>
          <a:solidFill>
            <a:schemeClr val="accent4">
              <a:lumMod val="20000"/>
              <a:lumOff val="80000"/>
            </a:schemeClr>
          </a:solidFill>
        </p:spPr>
        <p:txBody>
          <a:bodyPr wrap="square">
            <a:spAutoFit/>
          </a:bodyPr>
          <a:lstStyle/>
          <a:p>
            <a:r>
              <a:rPr lang="en-US" dirty="0"/>
              <a:t>https://ach.gov.ru/statements/byulleten-schetnoy-palaty-5-282-2021-g</a:t>
            </a:r>
            <a:endParaRPr lang="ru-RU" dirty="0"/>
          </a:p>
        </p:txBody>
      </p:sp>
      <p:pic>
        <p:nvPicPr>
          <p:cNvPr id="13" name="Рисунок 12">
            <a:extLst>
              <a:ext uri="{FF2B5EF4-FFF2-40B4-BE49-F238E27FC236}">
                <a16:creationId xmlns:a16="http://schemas.microsoft.com/office/drawing/2014/main" id="{7CE21346-AFFB-A811-F8AC-C255F27C65BB}"/>
              </a:ext>
            </a:extLst>
          </p:cNvPr>
          <p:cNvPicPr>
            <a:picLocks noChangeAspect="1"/>
          </p:cNvPicPr>
          <p:nvPr/>
        </p:nvPicPr>
        <p:blipFill>
          <a:blip r:embed="rId3"/>
          <a:stretch>
            <a:fillRect/>
          </a:stretch>
        </p:blipFill>
        <p:spPr>
          <a:xfrm>
            <a:off x="5309953" y="1073627"/>
            <a:ext cx="6783921" cy="4594860"/>
          </a:xfrm>
          <a:prstGeom prst="rect">
            <a:avLst/>
          </a:prstGeom>
        </p:spPr>
      </p:pic>
    </p:spTree>
    <p:extLst>
      <p:ext uri="{BB962C8B-B14F-4D97-AF65-F5344CB8AC3E}">
        <p14:creationId xmlns:p14="http://schemas.microsoft.com/office/powerpoint/2010/main" val="1676499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C9D88-57F8-050B-C9FE-8AEB9D095E70}"/>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0DC08C87-F39B-FEB8-694F-5F141A14BE08}"/>
              </a:ext>
            </a:extLst>
          </p:cNvPr>
          <p:cNvSpPr>
            <a:spLocks noGrp="1"/>
          </p:cNvSpPr>
          <p:nvPr>
            <p:ph type="sldNum" sz="quarter" idx="12"/>
          </p:nvPr>
        </p:nvSpPr>
        <p:spPr/>
        <p:txBody>
          <a:bodyPr/>
          <a:lstStyle/>
          <a:p>
            <a:fld id="{733D5BDD-76E6-446A-A396-EB63A9568313}" type="slidenum">
              <a:rPr lang="ru-RU" smtClean="0"/>
              <a:pPr/>
              <a:t>27</a:t>
            </a:fld>
            <a:endParaRPr lang="ru-RU" dirty="0"/>
          </a:p>
        </p:txBody>
      </p:sp>
      <p:grpSp>
        <p:nvGrpSpPr>
          <p:cNvPr id="3" name="Группа 2">
            <a:extLst>
              <a:ext uri="{FF2B5EF4-FFF2-40B4-BE49-F238E27FC236}">
                <a16:creationId xmlns:a16="http://schemas.microsoft.com/office/drawing/2014/main" id="{8642BC48-9173-0A92-FFEE-3496B326CDB0}"/>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144953EB-B3E2-BAF8-DC78-A5D9CAF6347B}"/>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4AF3D0EB-2ACB-3B6C-BC88-D9BA028439CC}"/>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5411F2D5-3DEE-6160-FB9B-E2D19E251DAF}"/>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322DB510-194D-79FC-CCB2-6915FFC0D8BC}"/>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graphicFrame>
        <p:nvGraphicFramePr>
          <p:cNvPr id="13" name="Таблица 12">
            <a:extLst>
              <a:ext uri="{FF2B5EF4-FFF2-40B4-BE49-F238E27FC236}">
                <a16:creationId xmlns:a16="http://schemas.microsoft.com/office/drawing/2014/main" id="{E9D54931-8AEB-F6BF-6018-139B4C2505F4}"/>
              </a:ext>
            </a:extLst>
          </p:cNvPr>
          <p:cNvGraphicFramePr>
            <a:graphicFrameLocks noGrp="1"/>
          </p:cNvGraphicFramePr>
          <p:nvPr>
            <p:extLst>
              <p:ext uri="{D42A27DB-BD31-4B8C-83A1-F6EECF244321}">
                <p14:modId xmlns:p14="http://schemas.microsoft.com/office/powerpoint/2010/main" val="3351887997"/>
              </p:ext>
            </p:extLst>
          </p:nvPr>
        </p:nvGraphicFramePr>
        <p:xfrm>
          <a:off x="1112431" y="711073"/>
          <a:ext cx="10541086" cy="5444618"/>
        </p:xfrm>
        <a:graphic>
          <a:graphicData uri="http://schemas.openxmlformats.org/drawingml/2006/table">
            <a:tbl>
              <a:tblPr firstRow="1" firstCol="1" bandRow="1" bandCol="1">
                <a:tableStyleId>{5C22544A-7EE6-4342-B048-85BDC9FD1C3A}</a:tableStyleId>
              </a:tblPr>
              <a:tblGrid>
                <a:gridCol w="2117526">
                  <a:extLst>
                    <a:ext uri="{9D8B030D-6E8A-4147-A177-3AD203B41FA5}">
                      <a16:colId xmlns:a16="http://schemas.microsoft.com/office/drawing/2014/main" val="813126396"/>
                    </a:ext>
                  </a:extLst>
                </a:gridCol>
                <a:gridCol w="3661068">
                  <a:extLst>
                    <a:ext uri="{9D8B030D-6E8A-4147-A177-3AD203B41FA5}">
                      <a16:colId xmlns:a16="http://schemas.microsoft.com/office/drawing/2014/main" val="2277878651"/>
                    </a:ext>
                  </a:extLst>
                </a:gridCol>
                <a:gridCol w="4762492">
                  <a:extLst>
                    <a:ext uri="{9D8B030D-6E8A-4147-A177-3AD203B41FA5}">
                      <a16:colId xmlns:a16="http://schemas.microsoft.com/office/drawing/2014/main" val="2494298749"/>
                    </a:ext>
                  </a:extLst>
                </a:gridCol>
              </a:tblGrid>
              <a:tr h="177653">
                <a:tc>
                  <a:txBody>
                    <a:bodyPr/>
                    <a:lstStyle/>
                    <a:p>
                      <a:pPr algn="ctr">
                        <a:lnSpc>
                          <a:spcPct val="107000"/>
                        </a:lnSpc>
                        <a:spcAft>
                          <a:spcPts val="800"/>
                        </a:spcAft>
                        <a:buNone/>
                      </a:pPr>
                      <a:r>
                        <a:rPr lang="ru-RU" sz="1600">
                          <a:solidFill>
                            <a:schemeClr val="tx1"/>
                          </a:solidFill>
                          <a:effectLst/>
                        </a:rPr>
                        <a:t>Факторы «скидки на ликвидность»</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buNone/>
                      </a:pPr>
                      <a:r>
                        <a:rPr lang="ru-RU" sz="1600">
                          <a:solidFill>
                            <a:schemeClr val="tx1"/>
                          </a:solidFill>
                          <a:effectLst/>
                        </a:rPr>
                        <a:t>Предпосылки и свойства «рыночной стоимости»</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buNone/>
                      </a:pPr>
                      <a:r>
                        <a:rPr lang="ru-RU" sz="1600">
                          <a:solidFill>
                            <a:schemeClr val="tx1"/>
                          </a:solidFill>
                          <a:effectLst/>
                        </a:rPr>
                        <a:t>Комментарий</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3647326"/>
                  </a:ext>
                </a:extLst>
              </a:tr>
              <a:tr h="906721">
                <a:tc>
                  <a:txBody>
                    <a:bodyPr/>
                    <a:lstStyle/>
                    <a:p>
                      <a:pPr>
                        <a:lnSpc>
                          <a:spcPct val="107000"/>
                        </a:lnSpc>
                        <a:spcAft>
                          <a:spcPts val="800"/>
                        </a:spcAft>
                        <a:buNone/>
                      </a:pPr>
                      <a:r>
                        <a:rPr lang="ru-RU" sz="1600">
                          <a:solidFill>
                            <a:schemeClr val="tx1"/>
                          </a:solidFill>
                          <a:effectLst/>
                        </a:rPr>
                        <a:t>Невозможность найти покупателя и продать в сроки, сопоставимые с продажей котируемых акций или ликвидной недвижимости</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buNone/>
                      </a:pPr>
                      <a:r>
                        <a:rPr lang="ru-RU" sz="1600" dirty="0">
                          <a:solidFill>
                            <a:schemeClr val="tx1"/>
                          </a:solidFill>
                          <a:effectLst/>
                        </a:rPr>
                        <a:t>«Рыночная стоимость основана на предпосылках о сделке, совершаемой с объектом на рынке между гипотетическими участниками без влияния факторов вынужденной продажи после выставления объекта в течение рыночного срока экспозиции типичными для подобных объектов способами»</a:t>
                      </a:r>
                      <a:endParaRPr lang="ru-RU"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buNone/>
                      </a:pPr>
                      <a:r>
                        <a:rPr lang="ru-RU" sz="1600">
                          <a:solidFill>
                            <a:schemeClr val="tx1"/>
                          </a:solidFill>
                          <a:effectLst/>
                        </a:rPr>
                        <a:t>У каждого актива есть свой срок экспозиции, обусловленный свойствами как актива, так и рынка. Если возникает потребность реализовать пакет акций (долю) в бизнесе некотируемой компании в сроки, сопоставимые с продажей котируемых акций, который объективно короче, то следует учесть нетипичный сокращенный срок экспозиции, что не является рыночной предпосылкой стоимости.</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170583"/>
                  </a:ext>
                </a:extLst>
              </a:tr>
              <a:tr h="1088988">
                <a:tc>
                  <a:txBody>
                    <a:bodyPr/>
                    <a:lstStyle/>
                    <a:p>
                      <a:pPr>
                        <a:lnSpc>
                          <a:spcPct val="107000"/>
                        </a:lnSpc>
                        <a:spcAft>
                          <a:spcPts val="800"/>
                        </a:spcAft>
                        <a:buNone/>
                      </a:pPr>
                      <a:r>
                        <a:rPr lang="ru-RU" sz="1600">
                          <a:solidFill>
                            <a:schemeClr val="tx1"/>
                          </a:solidFill>
                          <a:effectLst/>
                        </a:rPr>
                        <a:t>Продажа компании может занять продолжительное время</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buNone/>
                      </a:pPr>
                      <a:r>
                        <a:rPr lang="ru-RU" sz="1600">
                          <a:solidFill>
                            <a:schemeClr val="tx1"/>
                          </a:solidFill>
                          <a:effectLst/>
                        </a:rPr>
                        <a:t>В составе предпосылок стоимости фигурирует «дата оценки» и стоимость рекомендована для совершения сделки в общем случае в течение 6 месяцев а даты подготовки отчета об оценке. </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buNone/>
                      </a:pPr>
                      <a:r>
                        <a:rPr lang="ru-RU" sz="1600" dirty="0">
                          <a:solidFill>
                            <a:schemeClr val="tx1"/>
                          </a:solidFill>
                          <a:effectLst/>
                        </a:rPr>
                        <a:t>При продолжительном сроке продажи компания также осуществляет деятельность (в предпосылке оценки «как действующая») и ее стоимость будет пересматриваться при изменении даты оценки в течение срока экспозиции, характерном для данного объекта оценки. Аналогичная ситуация возникает и на рынке недвижимости на неактивных сегментах рынка, однако каких-либо корректировок результатов оценки на ликвидность в теории оценки недвижимости не предусматривается. </a:t>
                      </a:r>
                      <a:endParaRPr lang="ru-RU"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7090675"/>
                  </a:ext>
                </a:extLst>
              </a:tr>
            </a:tbl>
          </a:graphicData>
        </a:graphic>
      </p:graphicFrame>
    </p:spTree>
    <p:extLst>
      <p:ext uri="{BB962C8B-B14F-4D97-AF65-F5344CB8AC3E}">
        <p14:creationId xmlns:p14="http://schemas.microsoft.com/office/powerpoint/2010/main" val="2078664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76F7-06E5-B040-C954-59DB7F6D733B}"/>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8447AB1D-B2E7-CBA3-032A-17D94EF46831}"/>
              </a:ext>
            </a:extLst>
          </p:cNvPr>
          <p:cNvSpPr>
            <a:spLocks noGrp="1"/>
          </p:cNvSpPr>
          <p:nvPr>
            <p:ph type="sldNum" sz="quarter" idx="12"/>
          </p:nvPr>
        </p:nvSpPr>
        <p:spPr/>
        <p:txBody>
          <a:bodyPr/>
          <a:lstStyle/>
          <a:p>
            <a:fld id="{733D5BDD-76E6-446A-A396-EB63A9568313}" type="slidenum">
              <a:rPr lang="ru-RU" smtClean="0"/>
              <a:pPr/>
              <a:t>28</a:t>
            </a:fld>
            <a:endParaRPr lang="ru-RU" dirty="0"/>
          </a:p>
        </p:txBody>
      </p:sp>
      <p:grpSp>
        <p:nvGrpSpPr>
          <p:cNvPr id="3" name="Группа 2">
            <a:extLst>
              <a:ext uri="{FF2B5EF4-FFF2-40B4-BE49-F238E27FC236}">
                <a16:creationId xmlns:a16="http://schemas.microsoft.com/office/drawing/2014/main" id="{AF316113-B801-9080-DB34-3B8A46F7575D}"/>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EE99BA15-2EEF-AFC1-ADB7-8FE770DD06BF}"/>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25C21DDB-10EA-E1A7-C981-B6260E9982AF}"/>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D84F3A7C-72D5-C30A-BE4E-DDB60B222CB7}"/>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529B949F-8335-2D40-5060-240527651318}"/>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graphicFrame>
        <p:nvGraphicFramePr>
          <p:cNvPr id="13" name="Таблица 12">
            <a:extLst>
              <a:ext uri="{FF2B5EF4-FFF2-40B4-BE49-F238E27FC236}">
                <a16:creationId xmlns:a16="http://schemas.microsoft.com/office/drawing/2014/main" id="{EE0419AB-CC92-8054-029C-8B37E6A8C057}"/>
              </a:ext>
            </a:extLst>
          </p:cNvPr>
          <p:cNvGraphicFramePr>
            <a:graphicFrameLocks noGrp="1"/>
          </p:cNvGraphicFramePr>
          <p:nvPr>
            <p:extLst>
              <p:ext uri="{D42A27DB-BD31-4B8C-83A1-F6EECF244321}">
                <p14:modId xmlns:p14="http://schemas.microsoft.com/office/powerpoint/2010/main" val="1387942748"/>
              </p:ext>
            </p:extLst>
          </p:nvPr>
        </p:nvGraphicFramePr>
        <p:xfrm>
          <a:off x="1112431" y="711073"/>
          <a:ext cx="10541086" cy="5705539"/>
        </p:xfrm>
        <a:graphic>
          <a:graphicData uri="http://schemas.openxmlformats.org/drawingml/2006/table">
            <a:tbl>
              <a:tblPr firstRow="1" firstCol="1" bandRow="1" bandCol="1">
                <a:tableStyleId>{5C22544A-7EE6-4342-B048-85BDC9FD1C3A}</a:tableStyleId>
              </a:tblPr>
              <a:tblGrid>
                <a:gridCol w="2117526">
                  <a:extLst>
                    <a:ext uri="{9D8B030D-6E8A-4147-A177-3AD203B41FA5}">
                      <a16:colId xmlns:a16="http://schemas.microsoft.com/office/drawing/2014/main" val="813126396"/>
                    </a:ext>
                  </a:extLst>
                </a:gridCol>
                <a:gridCol w="3661068">
                  <a:extLst>
                    <a:ext uri="{9D8B030D-6E8A-4147-A177-3AD203B41FA5}">
                      <a16:colId xmlns:a16="http://schemas.microsoft.com/office/drawing/2014/main" val="2277878651"/>
                    </a:ext>
                  </a:extLst>
                </a:gridCol>
                <a:gridCol w="4762492">
                  <a:extLst>
                    <a:ext uri="{9D8B030D-6E8A-4147-A177-3AD203B41FA5}">
                      <a16:colId xmlns:a16="http://schemas.microsoft.com/office/drawing/2014/main" val="2494298749"/>
                    </a:ext>
                  </a:extLst>
                </a:gridCol>
              </a:tblGrid>
              <a:tr h="177653">
                <a:tc>
                  <a:txBody>
                    <a:bodyPr/>
                    <a:lstStyle/>
                    <a:p>
                      <a:pPr algn="ctr">
                        <a:lnSpc>
                          <a:spcPct val="107000"/>
                        </a:lnSpc>
                        <a:spcAft>
                          <a:spcPts val="800"/>
                        </a:spcAft>
                        <a:buNone/>
                      </a:pPr>
                      <a:r>
                        <a:rPr lang="ru-RU" sz="1600">
                          <a:solidFill>
                            <a:schemeClr val="tx1"/>
                          </a:solidFill>
                          <a:effectLst/>
                        </a:rPr>
                        <a:t>Факторы «скидки на ликвидность»</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buNone/>
                      </a:pPr>
                      <a:r>
                        <a:rPr lang="ru-RU" sz="1600">
                          <a:solidFill>
                            <a:schemeClr val="tx1"/>
                          </a:solidFill>
                          <a:effectLst/>
                        </a:rPr>
                        <a:t>Предпосылки и свойства «рыночной стоимости»</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buNone/>
                      </a:pPr>
                      <a:r>
                        <a:rPr lang="ru-RU" sz="1600">
                          <a:solidFill>
                            <a:schemeClr val="tx1"/>
                          </a:solidFill>
                          <a:effectLst/>
                        </a:rPr>
                        <a:t>Комментарий</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3647326"/>
                  </a:ext>
                </a:extLst>
              </a:tr>
              <a:tr h="1544655">
                <a:tc>
                  <a:txBody>
                    <a:bodyPr/>
                    <a:lstStyle/>
                    <a:p>
                      <a:pPr>
                        <a:lnSpc>
                          <a:spcPct val="107000"/>
                        </a:lnSpc>
                        <a:spcAft>
                          <a:spcPts val="800"/>
                        </a:spcAft>
                        <a:buNone/>
                      </a:pPr>
                      <a:r>
                        <a:rPr lang="ru-RU" sz="1600">
                          <a:solidFill>
                            <a:schemeClr val="tx1"/>
                          </a:solidFill>
                          <a:effectLst/>
                        </a:rPr>
                        <a:t>Компания может быть не готова к продаже и потребуются затраты на данную подготовку</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buNone/>
                      </a:pPr>
                      <a:r>
                        <a:rPr lang="ru-RU" sz="1600">
                          <a:solidFill>
                            <a:schemeClr val="tx1"/>
                          </a:solidFill>
                          <a:effectLst/>
                        </a:rPr>
                        <a:t>Рыночная стоимость предполагает, что «стороны сделки действуют разумно, располагая всей необходимой информацией», «одна из сторон сделки не обязана отчуждать объект оценки, а другая сторона не обязана принимать исполнение»</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buNone/>
                      </a:pPr>
                      <a:r>
                        <a:rPr lang="ru-RU" sz="1600" dirty="0">
                          <a:solidFill>
                            <a:schemeClr val="tx1"/>
                          </a:solidFill>
                          <a:effectLst/>
                        </a:rPr>
                        <a:t>При оценке некотируемой компании для целей продажи и продавец и покупатель осведомлен о ее состоянии и располагает всей необходимой информацией. Требования конкретного покупателя к изменению качественных характеристик компании, требующих от продавца затрат, не накладывает обязательств на продавца по их осуществлению, так как другой покупатель не будет предъявлять подобных требований или предложит иные запросы. К числу требований конкретного покупателя можно отнести и выход на публичное размещение (</a:t>
                      </a:r>
                      <a:r>
                        <a:rPr lang="en-US" sz="1600" dirty="0">
                          <a:solidFill>
                            <a:schemeClr val="tx1"/>
                          </a:solidFill>
                          <a:effectLst/>
                        </a:rPr>
                        <a:t>IPO</a:t>
                      </a:r>
                      <a:r>
                        <a:rPr lang="ru-RU" sz="1600" dirty="0">
                          <a:solidFill>
                            <a:schemeClr val="tx1"/>
                          </a:solidFill>
                          <a:effectLst/>
                        </a:rPr>
                        <a:t>), которое субъективно и, порой, нецелесообразно в отношении компаний, причем не только из сегмента малого и среднего бизнеса. </a:t>
                      </a:r>
                      <a:endParaRPr lang="ru-RU"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1588100"/>
                  </a:ext>
                </a:extLst>
              </a:tr>
              <a:tr h="633321">
                <a:tc>
                  <a:txBody>
                    <a:bodyPr/>
                    <a:lstStyle/>
                    <a:p>
                      <a:pPr>
                        <a:lnSpc>
                          <a:spcPct val="107000"/>
                        </a:lnSpc>
                        <a:spcAft>
                          <a:spcPts val="800"/>
                        </a:spcAft>
                        <a:buNone/>
                      </a:pPr>
                      <a:r>
                        <a:rPr lang="ru-RU" sz="1600">
                          <a:solidFill>
                            <a:schemeClr val="tx1"/>
                          </a:solidFill>
                          <a:effectLst/>
                        </a:rPr>
                        <a:t>Продажа бизнеса связана с маркетинговыми издержками и расходами</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buNone/>
                      </a:pPr>
                      <a:r>
                        <a:rPr lang="ru-RU" sz="1600">
                          <a:solidFill>
                            <a:schemeClr val="tx1"/>
                          </a:solidFill>
                          <a:effectLst/>
                        </a:rPr>
                        <a:t>В определении «рыночной стоимости» согласно отечественному законодательству в области оценочной деятельности нет указания о включении транзакционных или маркетинговых расходов</a:t>
                      </a:r>
                      <a:endParaRPr lang="ru-RU" sz="16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buNone/>
                      </a:pPr>
                      <a:r>
                        <a:rPr lang="ru-RU" sz="1600" dirty="0">
                          <a:solidFill>
                            <a:schemeClr val="tx1"/>
                          </a:solidFill>
                          <a:effectLst/>
                        </a:rPr>
                        <a:t>Маркетинговые расходы (например, затраты на рекламу, услуги риелторов, комиссии) являются затратами продавца и не влияют на рыночную стоимость объекта </a:t>
                      </a:r>
                      <a:endParaRPr lang="ru-RU"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937" marR="99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895694"/>
                  </a:ext>
                </a:extLst>
              </a:tr>
            </a:tbl>
          </a:graphicData>
        </a:graphic>
      </p:graphicFrame>
    </p:spTree>
    <p:extLst>
      <p:ext uri="{BB962C8B-B14F-4D97-AF65-F5344CB8AC3E}">
        <p14:creationId xmlns:p14="http://schemas.microsoft.com/office/powerpoint/2010/main" val="522009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8F59F-A539-91A4-1C25-ED5E6DEB627B}"/>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4620D33-9ED8-D02D-32BE-EE0388894E41}"/>
              </a:ext>
            </a:extLst>
          </p:cNvPr>
          <p:cNvSpPr>
            <a:spLocks noGrp="1"/>
          </p:cNvSpPr>
          <p:nvPr>
            <p:ph type="sldNum" sz="quarter" idx="12"/>
          </p:nvPr>
        </p:nvSpPr>
        <p:spPr/>
        <p:txBody>
          <a:bodyPr/>
          <a:lstStyle/>
          <a:p>
            <a:fld id="{733D5BDD-76E6-446A-A396-EB63A9568313}" type="slidenum">
              <a:rPr lang="ru-RU" smtClean="0"/>
              <a:pPr/>
              <a:t>29</a:t>
            </a:fld>
            <a:endParaRPr lang="ru-RU" dirty="0"/>
          </a:p>
        </p:txBody>
      </p:sp>
      <p:grpSp>
        <p:nvGrpSpPr>
          <p:cNvPr id="3" name="Группа 2">
            <a:extLst>
              <a:ext uri="{FF2B5EF4-FFF2-40B4-BE49-F238E27FC236}">
                <a16:creationId xmlns:a16="http://schemas.microsoft.com/office/drawing/2014/main" id="{A9DAB386-652A-193F-6705-DAC88CE4724F}"/>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4FF15E50-3FD3-11E3-B4CD-2A554292971C}"/>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0E485969-3A33-9680-EC27-CC0D957DD58D}"/>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A13016FF-8B8F-8FEC-3E5C-317456716216}"/>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E1DAAC53-5818-298C-ABDB-F949B48E09EF}"/>
              </a:ext>
            </a:extLst>
          </p:cNvPr>
          <p:cNvSpPr/>
          <p:nvPr/>
        </p:nvSpPr>
        <p:spPr>
          <a:xfrm>
            <a:off x="1317344" y="1041252"/>
            <a:ext cx="10141231" cy="5439951"/>
          </a:xfrm>
          <a:prstGeom prst="rect">
            <a:avLst/>
          </a:prstGeom>
        </p:spPr>
        <p:txBody>
          <a:bodyPr wrap="square">
            <a:spAutoFit/>
          </a:bodyPr>
          <a:lstStyle/>
          <a:p>
            <a:pPr marL="571500" indent="-342900" algn="just">
              <a:lnSpc>
                <a:spcPct val="107000"/>
              </a:lnSpc>
              <a:spcAft>
                <a:spcPts val="800"/>
              </a:spcAft>
              <a:buAutoNum type="arabicPeriod"/>
            </a:pPr>
            <a:r>
              <a:rPr lang="ru-RU" sz="2200" dirty="0">
                <a:solidFill>
                  <a:srgbClr val="000000"/>
                </a:solidFill>
                <a:effectLst/>
                <a:latin typeface="Times New Roman" panose="02020603050405020304" pitchFamily="18" charset="0"/>
                <a:ea typeface="Times New Roman" panose="02020603050405020304" pitchFamily="18" charset="0"/>
              </a:rPr>
              <a:t>Ограничение рынка потенциальных покупателей.</a:t>
            </a:r>
          </a:p>
          <a:p>
            <a:pPr marL="228600" algn="just">
              <a:lnSpc>
                <a:spcPct val="107000"/>
              </a:lnSpc>
              <a:spcAft>
                <a:spcPts val="800"/>
              </a:spcAft>
            </a:pPr>
            <a:r>
              <a:rPr lang="ru-RU" sz="2200" dirty="0">
                <a:solidFill>
                  <a:srgbClr val="000000"/>
                </a:solidFill>
                <a:effectLst/>
                <a:latin typeface="Times New Roman" panose="02020603050405020304" pitchFamily="18" charset="0"/>
                <a:ea typeface="Times New Roman" panose="02020603050405020304" pitchFamily="18" charset="0"/>
              </a:rPr>
              <a:t>В данном случае речь может идти о законодательных ограничениях в отношении круга покупателей оцениваемой доли в бизнесе. </a:t>
            </a:r>
            <a:endParaRPr lang="ru-RU" sz="2200" dirty="0">
              <a:effectLst/>
              <a:latin typeface="Times New Roman" panose="02020603050405020304" pitchFamily="18" charset="0"/>
              <a:ea typeface="Times New Roman" panose="02020603050405020304" pitchFamily="18" charset="0"/>
            </a:endParaRPr>
          </a:p>
          <a:p>
            <a:pPr marL="228600" algn="just">
              <a:lnSpc>
                <a:spcPct val="107000"/>
              </a:lnSpc>
              <a:spcAft>
                <a:spcPts val="800"/>
              </a:spcAft>
            </a:pPr>
            <a:endParaRPr lang="ru-RU" sz="2200" dirty="0">
              <a:solidFill>
                <a:srgbClr val="000000"/>
              </a:solidFill>
              <a:latin typeface="Times New Roman" panose="02020603050405020304" pitchFamily="18" charset="0"/>
              <a:ea typeface="Times New Roman" panose="02020603050405020304" pitchFamily="18" charset="0"/>
            </a:endParaRPr>
          </a:p>
          <a:p>
            <a:pPr marL="228600" algn="just">
              <a:spcAft>
                <a:spcPts val="800"/>
              </a:spcAft>
            </a:pPr>
            <a:r>
              <a:rPr lang="ru-RU" sz="2200" dirty="0">
                <a:solidFill>
                  <a:srgbClr val="000000"/>
                </a:solidFill>
                <a:latin typeface="Times New Roman" panose="02020603050405020304" pitchFamily="18" charset="0"/>
              </a:rPr>
              <a:t>Объективно скидка за отсутствие ликвидности </a:t>
            </a:r>
            <a:r>
              <a:rPr lang="ru-RU" sz="2200" dirty="0">
                <a:solidFill>
                  <a:srgbClr val="FF0000"/>
                </a:solidFill>
                <a:latin typeface="Times New Roman" panose="02020603050405020304" pitchFamily="18" charset="0"/>
              </a:rPr>
              <a:t>будет отличаться для различных обстоятельств и мотивов участников сделки. </a:t>
            </a:r>
          </a:p>
          <a:p>
            <a:pPr marL="228600" algn="just">
              <a:spcAft>
                <a:spcPts val="800"/>
              </a:spcAft>
            </a:pPr>
            <a:r>
              <a:rPr lang="ru-RU" sz="2200" dirty="0">
                <a:solidFill>
                  <a:srgbClr val="000000"/>
                </a:solidFill>
                <a:latin typeface="Times New Roman" panose="02020603050405020304" pitchFamily="18" charset="0"/>
              </a:rPr>
              <a:t>В частности, владельцы бизнеса, располагающие крупными финансовыми возможностями и имеющие небольшую потребность в его продаже, вряд ли будут делать скидки к цене предложения. </a:t>
            </a:r>
          </a:p>
          <a:p>
            <a:pPr marL="228600" algn="just">
              <a:spcAft>
                <a:spcPts val="800"/>
              </a:spcAft>
            </a:pPr>
            <a:r>
              <a:rPr lang="ru-RU" sz="2200" dirty="0">
                <a:solidFill>
                  <a:srgbClr val="000000"/>
                </a:solidFill>
                <a:latin typeface="Times New Roman" panose="02020603050405020304" pitchFamily="18" charset="0"/>
              </a:rPr>
              <a:t>В тоже время, владельцы с меньшим запасом прочности и заинтересованные в продаже активов, могут снижать цену. Также в отношении мотивации к сделке потенциальных инвесторов можно рассмотреть целый ряд обстоятельств, влияющих как в пользу применения скидок, так и наоборот, готовности заплатить полную стоимость.  (</a:t>
            </a:r>
            <a:r>
              <a:rPr lang="ru-RU" sz="2200" dirty="0" err="1">
                <a:solidFill>
                  <a:srgbClr val="000000"/>
                </a:solidFill>
                <a:latin typeface="Times New Roman" panose="02020603050405020304" pitchFamily="18" charset="0"/>
              </a:rPr>
              <a:t>А.Дамодаран</a:t>
            </a:r>
            <a:r>
              <a:rPr lang="ru-RU" sz="2200" dirty="0">
                <a:solidFill>
                  <a:srgbClr val="000000"/>
                </a:solidFill>
                <a:latin typeface="Times New Roman" panose="02020603050405020304" pitchFamily="18" charset="0"/>
              </a:rPr>
              <a:t>)</a:t>
            </a:r>
          </a:p>
        </p:txBody>
      </p:sp>
      <p:sp>
        <p:nvSpPr>
          <p:cNvPr id="7" name="Прямоугольник 6">
            <a:extLst>
              <a:ext uri="{FF2B5EF4-FFF2-40B4-BE49-F238E27FC236}">
                <a16:creationId xmlns:a16="http://schemas.microsoft.com/office/drawing/2014/main" id="{12D7BF16-95AF-7819-D887-78D99AACC1FC}"/>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Tree>
    <p:extLst>
      <p:ext uri="{BB962C8B-B14F-4D97-AF65-F5344CB8AC3E}">
        <p14:creationId xmlns:p14="http://schemas.microsoft.com/office/powerpoint/2010/main" val="3554911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26CEE-8800-56E6-F615-0532936F4B2E}"/>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4CBA364A-A4C5-F5D4-C3B2-D55313B42869}"/>
              </a:ext>
            </a:extLst>
          </p:cNvPr>
          <p:cNvSpPr>
            <a:spLocks noGrp="1"/>
          </p:cNvSpPr>
          <p:nvPr>
            <p:ph type="sldNum" sz="quarter" idx="12"/>
          </p:nvPr>
        </p:nvSpPr>
        <p:spPr/>
        <p:txBody>
          <a:bodyPr/>
          <a:lstStyle/>
          <a:p>
            <a:fld id="{733D5BDD-76E6-446A-A396-EB63A9568313}" type="slidenum">
              <a:rPr lang="ru-RU" smtClean="0"/>
              <a:pPr/>
              <a:t>3</a:t>
            </a:fld>
            <a:endParaRPr lang="ru-RU" dirty="0"/>
          </a:p>
        </p:txBody>
      </p:sp>
      <p:grpSp>
        <p:nvGrpSpPr>
          <p:cNvPr id="3" name="Группа 2">
            <a:extLst>
              <a:ext uri="{FF2B5EF4-FFF2-40B4-BE49-F238E27FC236}">
                <a16:creationId xmlns:a16="http://schemas.microsoft.com/office/drawing/2014/main" id="{2F7A7183-5B3A-DCF9-25CA-61C99993B1D0}"/>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783045D7-F94C-6715-4E6B-5A9D631130A7}"/>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C6FDB88A-8FEE-62B7-B364-C5C2B2289552}"/>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D6F11C7D-9813-51DC-18E7-6D9157010C7E}"/>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68B97C31-0DF4-A941-9440-C3278254A4FD}"/>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Премия за контроль</a:t>
            </a:r>
          </a:p>
        </p:txBody>
      </p:sp>
      <p:pic>
        <p:nvPicPr>
          <p:cNvPr id="9" name="Рисунок 8" descr="Изображение выглядит как текст, снимок экрана, плакат, графический дизайн&#10;&#10;Содержимое, созданное искусственным интеллектом, может быть неверным.">
            <a:extLst>
              <a:ext uri="{FF2B5EF4-FFF2-40B4-BE49-F238E27FC236}">
                <a16:creationId xmlns:a16="http://schemas.microsoft.com/office/drawing/2014/main" id="{7F0DC269-6028-8910-8E6B-DBD1526C3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273" y="3308414"/>
            <a:ext cx="1788032" cy="2333299"/>
          </a:xfrm>
          <a:prstGeom prst="rect">
            <a:avLst/>
          </a:prstGeom>
        </p:spPr>
      </p:pic>
      <p:pic>
        <p:nvPicPr>
          <p:cNvPr id="14" name="Рисунок 13" descr="Изображение выглядит как текст, визитная карточка, снимок экрана, Шрифт&#10;&#10;Содержимое, созданное искусственным интеллектом, может быть неверным.">
            <a:extLst>
              <a:ext uri="{FF2B5EF4-FFF2-40B4-BE49-F238E27FC236}">
                <a16:creationId xmlns:a16="http://schemas.microsoft.com/office/drawing/2014/main" id="{C835F840-3344-2032-895E-CEADB97CF902}"/>
              </a:ext>
            </a:extLst>
          </p:cNvPr>
          <p:cNvPicPr>
            <a:picLocks noChangeAspect="1"/>
          </p:cNvPicPr>
          <p:nvPr/>
        </p:nvPicPr>
        <p:blipFill>
          <a:blip r:embed="rId3">
            <a:extLst>
              <a:ext uri="{28A0092B-C50C-407E-A947-70E740481C1C}">
                <a14:useLocalDpi xmlns:a14="http://schemas.microsoft.com/office/drawing/2010/main" val="0"/>
              </a:ext>
            </a:extLst>
          </a:blip>
          <a:srcRect t="9439"/>
          <a:stretch>
            <a:fillRect/>
          </a:stretch>
        </p:blipFill>
        <p:spPr>
          <a:xfrm>
            <a:off x="8627597" y="966548"/>
            <a:ext cx="3455280" cy="4412480"/>
          </a:xfrm>
          <a:prstGeom prst="rect">
            <a:avLst/>
          </a:prstGeom>
        </p:spPr>
      </p:pic>
      <p:sp>
        <p:nvSpPr>
          <p:cNvPr id="16" name="TextBox 15">
            <a:extLst>
              <a:ext uri="{FF2B5EF4-FFF2-40B4-BE49-F238E27FC236}">
                <a16:creationId xmlns:a16="http://schemas.microsoft.com/office/drawing/2014/main" id="{7280B349-705E-E50F-2E3B-E2269840E557}"/>
              </a:ext>
            </a:extLst>
          </p:cNvPr>
          <p:cNvSpPr txBox="1"/>
          <p:nvPr/>
        </p:nvSpPr>
        <p:spPr>
          <a:xfrm>
            <a:off x="1304157" y="5988734"/>
            <a:ext cx="9274943" cy="369332"/>
          </a:xfrm>
          <a:prstGeom prst="rect">
            <a:avLst/>
          </a:prstGeom>
          <a:noFill/>
        </p:spPr>
        <p:txBody>
          <a:bodyPr wrap="square">
            <a:spAutoFit/>
          </a:bodyPr>
          <a:lstStyle/>
          <a:p>
            <a:r>
              <a:rPr lang="ru-RU" dirty="0">
                <a:solidFill>
                  <a:srgbClr val="0070C0"/>
                </a:solidFill>
              </a:rPr>
              <a:t>https://</a:t>
            </a:r>
            <a:r>
              <a:rPr lang="ru-RU" dirty="0" err="1">
                <a:solidFill>
                  <a:srgbClr val="0070C0"/>
                </a:solidFill>
              </a:rPr>
              <a:t>www.bvresources.com</a:t>
            </a:r>
            <a:r>
              <a:rPr lang="ru-RU" dirty="0">
                <a:solidFill>
                  <a:srgbClr val="0070C0"/>
                </a:solidFill>
              </a:rPr>
              <a:t>/</a:t>
            </a:r>
            <a:r>
              <a:rPr lang="ru-RU" dirty="0" err="1">
                <a:solidFill>
                  <a:srgbClr val="0070C0"/>
                </a:solidFill>
              </a:rPr>
              <a:t>products</a:t>
            </a:r>
            <a:r>
              <a:rPr lang="ru-RU" dirty="0">
                <a:solidFill>
                  <a:srgbClr val="0070C0"/>
                </a:solidFill>
              </a:rPr>
              <a:t>/</a:t>
            </a:r>
            <a:r>
              <a:rPr lang="ru-RU" dirty="0" err="1">
                <a:solidFill>
                  <a:srgbClr val="0070C0"/>
                </a:solidFill>
              </a:rPr>
              <a:t>factset-bvr-control-premium-study</a:t>
            </a:r>
            <a:r>
              <a:rPr lang="ru-RU" dirty="0">
                <a:solidFill>
                  <a:srgbClr val="0070C0"/>
                </a:solidFill>
              </a:rPr>
              <a:t>/</a:t>
            </a:r>
          </a:p>
        </p:txBody>
      </p:sp>
      <p:pic>
        <p:nvPicPr>
          <p:cNvPr id="18" name="Рисунок 17" descr="Изображение выглядит как текст, снимок экрана, графический дизайн, Шрифт&#10;&#10;Содержимое, созданное искусственным интеллектом, может быть неверным.">
            <a:extLst>
              <a:ext uri="{FF2B5EF4-FFF2-40B4-BE49-F238E27FC236}">
                <a16:creationId xmlns:a16="http://schemas.microsoft.com/office/drawing/2014/main" id="{012AEF29-0242-97D6-3605-1437C50BF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4908" y="1039333"/>
            <a:ext cx="3545070" cy="4732554"/>
          </a:xfrm>
          <a:prstGeom prst="rect">
            <a:avLst/>
          </a:prstGeom>
        </p:spPr>
      </p:pic>
      <p:pic>
        <p:nvPicPr>
          <p:cNvPr id="20" name="Рисунок 19" descr="Изображение выглядит как текст, снимок экрана, Шрифт, визитная карточка&#10;&#10;Содержимое, созданное искусственным интеллектом, может быть неверным.">
            <a:extLst>
              <a:ext uri="{FF2B5EF4-FFF2-40B4-BE49-F238E27FC236}">
                <a16:creationId xmlns:a16="http://schemas.microsoft.com/office/drawing/2014/main" id="{78DACA7F-8C19-FF78-F563-1A145105A4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4157" y="793751"/>
            <a:ext cx="1788032" cy="2292349"/>
          </a:xfrm>
          <a:prstGeom prst="rect">
            <a:avLst/>
          </a:prstGeom>
        </p:spPr>
      </p:pic>
      <p:sp>
        <p:nvSpPr>
          <p:cNvPr id="22" name="TextBox 21">
            <a:extLst>
              <a:ext uri="{FF2B5EF4-FFF2-40B4-BE49-F238E27FC236}">
                <a16:creationId xmlns:a16="http://schemas.microsoft.com/office/drawing/2014/main" id="{FFDED62E-220E-7B0D-5D33-5401BE2F38F2}"/>
              </a:ext>
            </a:extLst>
          </p:cNvPr>
          <p:cNvSpPr txBox="1"/>
          <p:nvPr/>
        </p:nvSpPr>
        <p:spPr>
          <a:xfrm>
            <a:off x="5448300" y="6381593"/>
            <a:ext cx="6096000" cy="369332"/>
          </a:xfrm>
          <a:prstGeom prst="rect">
            <a:avLst/>
          </a:prstGeom>
          <a:noFill/>
        </p:spPr>
        <p:txBody>
          <a:bodyPr wrap="square">
            <a:spAutoFit/>
          </a:bodyPr>
          <a:lstStyle/>
          <a:p>
            <a:r>
              <a:rPr lang="ru-RU" dirty="0">
                <a:solidFill>
                  <a:srgbClr val="0070C0"/>
                </a:solidFill>
              </a:rPr>
              <a:t>https://</a:t>
            </a:r>
            <a:r>
              <a:rPr lang="ru-RU" dirty="0" err="1">
                <a:solidFill>
                  <a:srgbClr val="0070C0"/>
                </a:solidFill>
              </a:rPr>
              <a:t>www.bvresources.com</a:t>
            </a:r>
            <a:r>
              <a:rPr lang="ru-RU" dirty="0">
                <a:solidFill>
                  <a:srgbClr val="0070C0"/>
                </a:solidFill>
              </a:rPr>
              <a:t>/</a:t>
            </a:r>
            <a:r>
              <a:rPr lang="ru-RU" dirty="0" err="1">
                <a:solidFill>
                  <a:srgbClr val="0070C0"/>
                </a:solidFill>
              </a:rPr>
              <a:t>products</a:t>
            </a:r>
            <a:r>
              <a:rPr lang="ru-RU" dirty="0">
                <a:solidFill>
                  <a:srgbClr val="0070C0"/>
                </a:solidFill>
              </a:rPr>
              <a:t>/factset-review-2025</a:t>
            </a:r>
          </a:p>
        </p:txBody>
      </p:sp>
    </p:spTree>
    <p:extLst>
      <p:ext uri="{BB962C8B-B14F-4D97-AF65-F5344CB8AC3E}">
        <p14:creationId xmlns:p14="http://schemas.microsoft.com/office/powerpoint/2010/main" val="4277876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8F59F-A539-91A4-1C25-ED5E6DEB627B}"/>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4620D33-9ED8-D02D-32BE-EE0388894E41}"/>
              </a:ext>
            </a:extLst>
          </p:cNvPr>
          <p:cNvSpPr>
            <a:spLocks noGrp="1"/>
          </p:cNvSpPr>
          <p:nvPr>
            <p:ph type="sldNum" sz="quarter" idx="12"/>
          </p:nvPr>
        </p:nvSpPr>
        <p:spPr/>
        <p:txBody>
          <a:bodyPr/>
          <a:lstStyle/>
          <a:p>
            <a:fld id="{733D5BDD-76E6-446A-A396-EB63A9568313}" type="slidenum">
              <a:rPr lang="ru-RU" smtClean="0"/>
              <a:pPr/>
              <a:t>30</a:t>
            </a:fld>
            <a:endParaRPr lang="ru-RU" dirty="0"/>
          </a:p>
        </p:txBody>
      </p:sp>
      <p:grpSp>
        <p:nvGrpSpPr>
          <p:cNvPr id="3" name="Группа 2">
            <a:extLst>
              <a:ext uri="{FF2B5EF4-FFF2-40B4-BE49-F238E27FC236}">
                <a16:creationId xmlns:a16="http://schemas.microsoft.com/office/drawing/2014/main" id="{A9DAB386-652A-193F-6705-DAC88CE4724F}"/>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4FF15E50-3FD3-11E3-B4CD-2A554292971C}"/>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0E485969-3A33-9680-EC27-CC0D957DD58D}"/>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A13016FF-8B8F-8FEC-3E5C-317456716216}"/>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E1DAAC53-5818-298C-ABDB-F949B48E09EF}"/>
              </a:ext>
            </a:extLst>
          </p:cNvPr>
          <p:cNvSpPr/>
          <p:nvPr/>
        </p:nvSpPr>
        <p:spPr>
          <a:xfrm>
            <a:off x="1317344" y="1041252"/>
            <a:ext cx="10141231" cy="2936060"/>
          </a:xfrm>
          <a:prstGeom prst="rect">
            <a:avLst/>
          </a:prstGeom>
        </p:spPr>
        <p:txBody>
          <a:bodyPr wrap="square">
            <a:spAutoFit/>
          </a:bodyPr>
          <a:lstStyle/>
          <a:p>
            <a:pPr marL="228600" algn="just">
              <a:lnSpc>
                <a:spcPct val="107000"/>
              </a:lnSpc>
              <a:spcAft>
                <a:spcPts val="800"/>
              </a:spcAft>
            </a:pPr>
            <a:r>
              <a:rPr lang="ru-RU" sz="2200" dirty="0">
                <a:solidFill>
                  <a:srgbClr val="000000"/>
                </a:solidFill>
                <a:latin typeface="Times New Roman" panose="02020603050405020304" pitchFamily="18" charset="0"/>
              </a:rPr>
              <a:t>2. Юридические ограничения в отношении оцениваемой доли.</a:t>
            </a:r>
          </a:p>
          <a:p>
            <a:pPr marL="342900" lvl="0" indent="-342900" algn="just">
              <a:lnSpc>
                <a:spcPct val="107000"/>
              </a:lnSpc>
              <a:spcAft>
                <a:spcPts val="800"/>
              </a:spcAft>
              <a:buFont typeface="Symbol" panose="05050102010706020507" pitchFamily="18" charset="2"/>
              <a:buChar char=""/>
              <a:tabLst>
                <a:tab pos="359410" algn="l"/>
              </a:tabLst>
            </a:pPr>
            <a:r>
              <a:rPr lang="ru-RU" sz="2200" dirty="0">
                <a:solidFill>
                  <a:srgbClr val="000000"/>
                </a:solidFill>
                <a:effectLst/>
                <a:latin typeface="Times New Roman" panose="02020603050405020304" pitchFamily="18" charset="0"/>
                <a:ea typeface="Times New Roman" panose="02020603050405020304" pitchFamily="18" charset="0"/>
              </a:rPr>
              <a:t>влияние на сроки экспозиции оцениваемой доли (они достаточно продолжительные и могут быть гораздо выше, чем время, требуемое для снятия ограничений);</a:t>
            </a:r>
            <a:endParaRPr lang="ru-RU" sz="2200" dirty="0">
              <a:effectLst/>
              <a:latin typeface="Times New Roman" panose="02020603050405020304" pitchFamily="18" charset="0"/>
              <a:ea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359410" algn="l"/>
              </a:tabLst>
            </a:pPr>
            <a:r>
              <a:rPr lang="ru-RU" sz="2200" dirty="0">
                <a:solidFill>
                  <a:srgbClr val="000000"/>
                </a:solidFill>
                <a:effectLst/>
                <a:latin typeface="Times New Roman" panose="02020603050405020304" pitchFamily="18" charset="0"/>
                <a:ea typeface="Times New Roman" panose="02020603050405020304" pitchFamily="18" charset="0"/>
              </a:rPr>
              <a:t>затраты на снятие ограничений, выраженное в абсолютных суммах;</a:t>
            </a:r>
            <a:endParaRPr lang="ru-RU" sz="2200" dirty="0">
              <a:effectLst/>
              <a:latin typeface="Times New Roman" panose="02020603050405020304" pitchFamily="18" charset="0"/>
              <a:ea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359410" algn="l"/>
              </a:tabLst>
            </a:pPr>
            <a:r>
              <a:rPr lang="ru-RU" sz="2200" dirty="0">
                <a:solidFill>
                  <a:srgbClr val="000000"/>
                </a:solidFill>
                <a:effectLst/>
                <a:latin typeface="Times New Roman" panose="02020603050405020304" pitchFamily="18" charset="0"/>
                <a:ea typeface="Times New Roman" panose="02020603050405020304" pitchFamily="18" charset="0"/>
              </a:rPr>
              <a:t>структуру предполагаемой сделки (например, одновременно с оплатой доли могут быть сняты имеющиеся обременения и ограничения).</a:t>
            </a:r>
            <a:endParaRPr lang="ru-RU" sz="2200" dirty="0">
              <a:solidFill>
                <a:srgbClr val="000000"/>
              </a:solidFill>
              <a:latin typeface="Times New Roman" panose="02020603050405020304" pitchFamily="18" charset="0"/>
            </a:endParaRPr>
          </a:p>
        </p:txBody>
      </p:sp>
      <p:sp>
        <p:nvSpPr>
          <p:cNvPr id="7" name="Прямоугольник 6">
            <a:extLst>
              <a:ext uri="{FF2B5EF4-FFF2-40B4-BE49-F238E27FC236}">
                <a16:creationId xmlns:a16="http://schemas.microsoft.com/office/drawing/2014/main" id="{12D7BF16-95AF-7819-D887-78D99AACC1FC}"/>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Tree>
    <p:extLst>
      <p:ext uri="{BB962C8B-B14F-4D97-AF65-F5344CB8AC3E}">
        <p14:creationId xmlns:p14="http://schemas.microsoft.com/office/powerpoint/2010/main" val="2281686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9ACE8-B821-A507-83E8-921AA6B12DBC}"/>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C691805B-6900-0BE3-F652-187CC38662CF}"/>
              </a:ext>
            </a:extLst>
          </p:cNvPr>
          <p:cNvSpPr>
            <a:spLocks noGrp="1"/>
          </p:cNvSpPr>
          <p:nvPr>
            <p:ph type="sldNum" sz="quarter" idx="12"/>
          </p:nvPr>
        </p:nvSpPr>
        <p:spPr/>
        <p:txBody>
          <a:bodyPr/>
          <a:lstStyle/>
          <a:p>
            <a:fld id="{733D5BDD-76E6-446A-A396-EB63A9568313}" type="slidenum">
              <a:rPr lang="ru-RU" smtClean="0"/>
              <a:pPr/>
              <a:t>31</a:t>
            </a:fld>
            <a:endParaRPr lang="ru-RU" dirty="0"/>
          </a:p>
        </p:txBody>
      </p:sp>
      <p:grpSp>
        <p:nvGrpSpPr>
          <p:cNvPr id="3" name="Группа 2">
            <a:extLst>
              <a:ext uri="{FF2B5EF4-FFF2-40B4-BE49-F238E27FC236}">
                <a16:creationId xmlns:a16="http://schemas.microsoft.com/office/drawing/2014/main" id="{98BEF59C-8C6E-DE05-A638-677C54F0C460}"/>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BEFE6E38-E24C-E0FE-FD52-12B5164F60C0}"/>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C7974007-6003-33D0-B52B-0572B279D4D6}"/>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4FD19E85-0585-80A3-9C4C-DD3E39EB8783}"/>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F72634A9-BBC5-CA96-188B-7683DA249420}"/>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8" name="TextBox 7">
            <a:extLst>
              <a:ext uri="{FF2B5EF4-FFF2-40B4-BE49-F238E27FC236}">
                <a16:creationId xmlns:a16="http://schemas.microsoft.com/office/drawing/2014/main" id="{18367765-4771-6ABC-4A1E-2C157E03E2D9}"/>
              </a:ext>
            </a:extLst>
          </p:cNvPr>
          <p:cNvSpPr txBox="1"/>
          <p:nvPr/>
        </p:nvSpPr>
        <p:spPr>
          <a:xfrm>
            <a:off x="1317344" y="863200"/>
            <a:ext cx="9968986" cy="4493538"/>
          </a:xfrm>
          <a:prstGeom prst="rect">
            <a:avLst/>
          </a:prstGeom>
          <a:noFill/>
        </p:spPr>
        <p:txBody>
          <a:bodyPr wrap="square">
            <a:spAutoFit/>
          </a:bodyPr>
          <a:lstStyle/>
          <a:p>
            <a:r>
              <a:rPr lang="ru-RU" sz="2200" dirty="0"/>
              <a:t>Наиболее известные и часто применяемые в зарубежных исследованиях факторы, влияющие на величину DLOM, основаны на предложениях судьи Дэвида </a:t>
            </a:r>
            <a:r>
              <a:rPr lang="ru-RU" sz="2200" dirty="0" err="1"/>
              <a:t>Ларо</a:t>
            </a:r>
            <a:r>
              <a:rPr lang="ru-RU" sz="2200" dirty="0"/>
              <a:t> в деле Налогового суда США 1995 года, в рамках которого двумя экспертами были обоснованы существенно отличающиеся по значениям скидки: 70-75% и 30%. </a:t>
            </a:r>
            <a:endParaRPr lang="en-US" sz="2200" dirty="0"/>
          </a:p>
          <a:p>
            <a:endParaRPr lang="en-US" sz="2200" dirty="0"/>
          </a:p>
          <a:p>
            <a:r>
              <a:rPr lang="ru-RU" sz="2200" dirty="0"/>
              <a:t>Данные предложения широко известны в настоящее время как </a:t>
            </a:r>
          </a:p>
          <a:p>
            <a:r>
              <a:rPr lang="ru-RU" sz="2200" b="1" dirty="0">
                <a:solidFill>
                  <a:srgbClr val="FF0000"/>
                </a:solidFill>
              </a:rPr>
              <a:t>«факторы </a:t>
            </a:r>
            <a:r>
              <a:rPr lang="ru-RU" sz="2200" b="1" dirty="0" err="1">
                <a:solidFill>
                  <a:srgbClr val="FF0000"/>
                </a:solidFill>
              </a:rPr>
              <a:t>Мандельбаума</a:t>
            </a:r>
            <a:r>
              <a:rPr lang="ru-RU" sz="2200" b="1" dirty="0">
                <a:solidFill>
                  <a:srgbClr val="FF0000"/>
                </a:solidFill>
              </a:rPr>
              <a:t>»</a:t>
            </a:r>
            <a:r>
              <a:rPr lang="ru-RU" sz="2200" dirty="0">
                <a:solidFill>
                  <a:srgbClr val="FF0000"/>
                </a:solidFill>
              </a:rPr>
              <a:t>. </a:t>
            </a:r>
            <a:endParaRPr lang="en-US" sz="2200" dirty="0">
              <a:solidFill>
                <a:srgbClr val="FF0000"/>
              </a:solidFill>
            </a:endParaRPr>
          </a:p>
          <a:p>
            <a:endParaRPr lang="en-US" sz="2200" dirty="0"/>
          </a:p>
          <a:p>
            <a:r>
              <a:rPr lang="ru-RU" sz="2200" dirty="0"/>
              <a:t>Пристальное внимание методологов и практикующих оценщиков именно к приведенной судебной практике обусловлено прецедентным правом в США и частым рассмотрением отчетов об оценке как документов доказательственного значения в рамках судебных разбирательств и споров.</a:t>
            </a:r>
          </a:p>
        </p:txBody>
      </p:sp>
      <p:sp>
        <p:nvSpPr>
          <p:cNvPr id="9" name="TextBox 8">
            <a:extLst>
              <a:ext uri="{FF2B5EF4-FFF2-40B4-BE49-F238E27FC236}">
                <a16:creationId xmlns:a16="http://schemas.microsoft.com/office/drawing/2014/main" id="{057560F1-2243-53E4-3B1F-96E0B026CE10}"/>
              </a:ext>
            </a:extLst>
          </p:cNvPr>
          <p:cNvSpPr txBox="1"/>
          <p:nvPr/>
        </p:nvSpPr>
        <p:spPr>
          <a:xfrm>
            <a:off x="4870192" y="5736168"/>
            <a:ext cx="6620520" cy="369332"/>
          </a:xfrm>
          <a:prstGeom prst="rect">
            <a:avLst/>
          </a:prstGeom>
          <a:solidFill>
            <a:schemeClr val="accent4">
              <a:lumMod val="20000"/>
              <a:lumOff val="80000"/>
            </a:schemeClr>
          </a:solidFill>
        </p:spPr>
        <p:txBody>
          <a:bodyPr wrap="square">
            <a:spAutoFit/>
          </a:bodyPr>
          <a:lstStyle/>
          <a:p>
            <a:r>
              <a:rPr lang="en-US" sz="1800" dirty="0">
                <a:solidFill>
                  <a:srgbClr val="000000"/>
                </a:solidFill>
                <a:effectLst/>
                <a:latin typeface="Times New Roman" panose="02020603050405020304" pitchFamily="18" charset="0"/>
                <a:ea typeface="Calibri" panose="020F0502020204030204" pitchFamily="34" charset="0"/>
              </a:rPr>
              <a:t>Mandelbaum v. Commissioner, T.C. Memo 1995-255 (June 13, 1995)</a:t>
            </a:r>
            <a:endParaRPr lang="ru-RU" dirty="0"/>
          </a:p>
        </p:txBody>
      </p:sp>
    </p:spTree>
    <p:extLst>
      <p:ext uri="{BB962C8B-B14F-4D97-AF65-F5344CB8AC3E}">
        <p14:creationId xmlns:p14="http://schemas.microsoft.com/office/powerpoint/2010/main" val="1411635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DFCC8-51BA-ADD4-416F-57E9B7EB0CBF}"/>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A6FF27AD-F945-AED9-6E93-EC9E1D5626F6}"/>
              </a:ext>
            </a:extLst>
          </p:cNvPr>
          <p:cNvSpPr>
            <a:spLocks noGrp="1"/>
          </p:cNvSpPr>
          <p:nvPr>
            <p:ph type="sldNum" sz="quarter" idx="12"/>
          </p:nvPr>
        </p:nvSpPr>
        <p:spPr/>
        <p:txBody>
          <a:bodyPr/>
          <a:lstStyle/>
          <a:p>
            <a:fld id="{733D5BDD-76E6-446A-A396-EB63A9568313}" type="slidenum">
              <a:rPr lang="ru-RU" smtClean="0"/>
              <a:pPr/>
              <a:t>32</a:t>
            </a:fld>
            <a:endParaRPr lang="ru-RU" dirty="0"/>
          </a:p>
        </p:txBody>
      </p:sp>
      <p:grpSp>
        <p:nvGrpSpPr>
          <p:cNvPr id="3" name="Группа 2">
            <a:extLst>
              <a:ext uri="{FF2B5EF4-FFF2-40B4-BE49-F238E27FC236}">
                <a16:creationId xmlns:a16="http://schemas.microsoft.com/office/drawing/2014/main" id="{E78002F3-8959-AEBD-78AB-F5F7407288FB}"/>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71138809-7810-041C-A597-14A4A2EB574D}"/>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3FD841E3-B45C-0687-E33A-C188BBA38DFF}"/>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4FC7E124-E285-EA5A-5AF8-BCEF1F768056}"/>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5AB30C46-B062-227A-1FC6-4ACE6B3BC601}"/>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graphicFrame>
        <p:nvGraphicFramePr>
          <p:cNvPr id="10" name="Таблица 9">
            <a:extLst>
              <a:ext uri="{FF2B5EF4-FFF2-40B4-BE49-F238E27FC236}">
                <a16:creationId xmlns:a16="http://schemas.microsoft.com/office/drawing/2014/main" id="{28734FFD-232B-BD79-B934-B356E079F993}"/>
              </a:ext>
            </a:extLst>
          </p:cNvPr>
          <p:cNvGraphicFramePr>
            <a:graphicFrameLocks noGrp="1"/>
          </p:cNvGraphicFramePr>
          <p:nvPr>
            <p:extLst>
              <p:ext uri="{D42A27DB-BD31-4B8C-83A1-F6EECF244321}">
                <p14:modId xmlns:p14="http://schemas.microsoft.com/office/powerpoint/2010/main" val="63387415"/>
              </p:ext>
            </p:extLst>
          </p:nvPr>
        </p:nvGraphicFramePr>
        <p:xfrm>
          <a:off x="1212710" y="974149"/>
          <a:ext cx="10071625" cy="5791838"/>
        </p:xfrm>
        <a:graphic>
          <a:graphicData uri="http://schemas.openxmlformats.org/drawingml/2006/table">
            <a:tbl>
              <a:tblPr firstRow="1" firstCol="1" bandRow="1">
                <a:tableStyleId>{5C22544A-7EE6-4342-B048-85BDC9FD1C3A}</a:tableStyleId>
              </a:tblPr>
              <a:tblGrid>
                <a:gridCol w="3003819">
                  <a:extLst>
                    <a:ext uri="{9D8B030D-6E8A-4147-A177-3AD203B41FA5}">
                      <a16:colId xmlns:a16="http://schemas.microsoft.com/office/drawing/2014/main" val="2249727090"/>
                    </a:ext>
                  </a:extLst>
                </a:gridCol>
                <a:gridCol w="7067806">
                  <a:extLst>
                    <a:ext uri="{9D8B030D-6E8A-4147-A177-3AD203B41FA5}">
                      <a16:colId xmlns:a16="http://schemas.microsoft.com/office/drawing/2014/main" val="926501520"/>
                    </a:ext>
                  </a:extLst>
                </a:gridCol>
              </a:tblGrid>
              <a:tr h="139350">
                <a:tc>
                  <a:txBody>
                    <a:bodyPr/>
                    <a:lstStyle/>
                    <a:p>
                      <a:pPr algn="ctr">
                        <a:lnSpc>
                          <a:spcPct val="107000"/>
                        </a:lnSpc>
                        <a:spcAft>
                          <a:spcPts val="800"/>
                        </a:spcAft>
                      </a:pPr>
                      <a:r>
                        <a:rPr lang="ru-RU" sz="1800" dirty="0">
                          <a:solidFill>
                            <a:schemeClr val="tx1"/>
                          </a:solidFill>
                          <a:effectLst/>
                        </a:rPr>
                        <a:t>Фактор</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1800">
                          <a:solidFill>
                            <a:schemeClr val="tx1"/>
                          </a:solidFill>
                          <a:effectLst/>
                        </a:rPr>
                        <a:t>Пояснения</a:t>
                      </a:r>
                      <a:endParaRPr lang="ru-RU"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9122414"/>
                  </a:ext>
                </a:extLst>
              </a:tr>
              <a:tr h="556181">
                <a:tc>
                  <a:txBody>
                    <a:bodyPr/>
                    <a:lstStyle/>
                    <a:p>
                      <a:pPr>
                        <a:lnSpc>
                          <a:spcPct val="107000"/>
                        </a:lnSpc>
                        <a:spcAft>
                          <a:spcPts val="800"/>
                        </a:spcAft>
                      </a:pPr>
                      <a:r>
                        <a:rPr lang="ru-RU" sz="1800">
                          <a:solidFill>
                            <a:schemeClr val="tx1"/>
                          </a:solidFill>
                          <a:effectLst/>
                        </a:rPr>
                        <a:t>Частные и публичные продажи акций</a:t>
                      </a:r>
                      <a:endParaRPr lang="ru-RU"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ru-RU" sz="1800" dirty="0">
                          <a:solidFill>
                            <a:schemeClr val="tx1"/>
                          </a:solidFill>
                          <a:effectLst/>
                        </a:rPr>
                        <a:t>Анализируются скидки (дисконты) цены предложений публичных (котируемых) и не публичных (некотируемых) акций, а также скидки (дисконты) при первичном размещения акций компании на фондовом рынке - </a:t>
                      </a:r>
                      <a:r>
                        <a:rPr lang="ru-RU" sz="1800" dirty="0" err="1">
                          <a:solidFill>
                            <a:schemeClr val="tx1"/>
                          </a:solidFill>
                          <a:effectLst/>
                        </a:rPr>
                        <a:t>Initial</a:t>
                      </a:r>
                      <a:r>
                        <a:rPr lang="ru-RU" sz="1800" dirty="0">
                          <a:solidFill>
                            <a:schemeClr val="tx1"/>
                          </a:solidFill>
                          <a:effectLst/>
                        </a:rPr>
                        <a:t> Public </a:t>
                      </a:r>
                      <a:r>
                        <a:rPr lang="ru-RU" sz="1800" dirty="0" err="1">
                          <a:solidFill>
                            <a:schemeClr val="tx1"/>
                          </a:solidFill>
                          <a:effectLst/>
                        </a:rPr>
                        <a:t>Offering</a:t>
                      </a:r>
                      <a:r>
                        <a:rPr lang="ru-RU" sz="1800" dirty="0">
                          <a:solidFill>
                            <a:schemeClr val="tx1"/>
                          </a:solidFill>
                          <a:effectLst/>
                        </a:rPr>
                        <a:t> (IPO)</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654367"/>
                  </a:ext>
                </a:extLst>
              </a:tr>
              <a:tr h="415412">
                <a:tc>
                  <a:txBody>
                    <a:bodyPr/>
                    <a:lstStyle/>
                    <a:p>
                      <a:pPr>
                        <a:lnSpc>
                          <a:spcPct val="107000"/>
                        </a:lnSpc>
                        <a:spcAft>
                          <a:spcPts val="800"/>
                        </a:spcAft>
                      </a:pPr>
                      <a:r>
                        <a:rPr lang="ru-RU" sz="1800">
                          <a:solidFill>
                            <a:schemeClr val="tx1"/>
                          </a:solidFill>
                          <a:effectLst/>
                        </a:rPr>
                        <a:t>Анализ финансовой отчетности</a:t>
                      </a:r>
                      <a:endParaRPr lang="ru-RU"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ru-RU" sz="1800" dirty="0">
                          <a:solidFill>
                            <a:schemeClr val="tx1"/>
                          </a:solidFill>
                          <a:effectLst/>
                        </a:rPr>
                        <a:t>Изучается обоснованность стоимости (капитализации) компании, финансовых показателей, прогнозной выручки и доходности, а также деловая репутация компании</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500346"/>
                  </a:ext>
                </a:extLst>
              </a:tr>
              <a:tr h="837720">
                <a:tc>
                  <a:txBody>
                    <a:bodyPr/>
                    <a:lstStyle/>
                    <a:p>
                      <a:pPr>
                        <a:lnSpc>
                          <a:spcPct val="107000"/>
                        </a:lnSpc>
                        <a:spcAft>
                          <a:spcPts val="800"/>
                        </a:spcAft>
                      </a:pPr>
                      <a:r>
                        <a:rPr lang="ru-RU" sz="1800">
                          <a:solidFill>
                            <a:schemeClr val="tx1"/>
                          </a:solidFill>
                          <a:effectLst/>
                        </a:rPr>
                        <a:t>Дивидендная политика компании</a:t>
                      </a:r>
                      <a:endParaRPr lang="ru-RU"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ru-RU" sz="1800" dirty="0">
                          <a:solidFill>
                            <a:schemeClr val="tx1"/>
                          </a:solidFill>
                          <a:effectLst/>
                        </a:rPr>
                        <a:t>Следует учесть, важность дивидендной политики предприятия для инвесторов, однако требуют изучения ситуации, когда компания не выплачивает дивиденды или обеспечивает низкий уровень их выплат, но при этом аккумулирует нераспределенную прибыль для обеспечения долгосрочного роста стоимости акций и будущих доходов. </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0521382"/>
                  </a:ext>
                </a:extLst>
              </a:tr>
              <a:tr h="556181">
                <a:tc>
                  <a:txBody>
                    <a:bodyPr/>
                    <a:lstStyle/>
                    <a:p>
                      <a:pPr>
                        <a:lnSpc>
                          <a:spcPct val="107000"/>
                        </a:lnSpc>
                        <a:spcAft>
                          <a:spcPts val="800"/>
                        </a:spcAft>
                      </a:pPr>
                      <a:r>
                        <a:rPr lang="ru-RU" sz="1800">
                          <a:solidFill>
                            <a:schemeClr val="tx1"/>
                          </a:solidFill>
                          <a:effectLst/>
                        </a:rPr>
                        <a:t>Характер компании, ее история, положение в отрасли и экономические перспективы</a:t>
                      </a:r>
                      <a:endParaRPr lang="ru-RU"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ru-RU" sz="1800" dirty="0">
                          <a:solidFill>
                            <a:schemeClr val="tx1"/>
                          </a:solidFill>
                          <a:effectLst/>
                        </a:rPr>
                        <a:t>Анализируются данные факторы с точки зрения инвестиционной привлекательности</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5625824"/>
                  </a:ext>
                </a:extLst>
              </a:tr>
              <a:tr h="285103">
                <a:tc>
                  <a:txBody>
                    <a:bodyPr/>
                    <a:lstStyle/>
                    <a:p>
                      <a:pPr>
                        <a:lnSpc>
                          <a:spcPct val="107000"/>
                        </a:lnSpc>
                        <a:spcAft>
                          <a:spcPts val="800"/>
                        </a:spcAft>
                      </a:pPr>
                      <a:r>
                        <a:rPr lang="ru-RU" sz="1800">
                          <a:solidFill>
                            <a:schemeClr val="tx1"/>
                          </a:solidFill>
                          <a:effectLst/>
                        </a:rPr>
                        <a:t>Руководство компанией</a:t>
                      </a:r>
                      <a:endParaRPr lang="ru-RU"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ru-RU" sz="1800" dirty="0">
                          <a:solidFill>
                            <a:schemeClr val="tx1"/>
                          </a:solidFill>
                          <a:effectLst/>
                        </a:rPr>
                        <a:t>Исследуются репутационные и профессиональные качества руководителей предприятия, а также их известность в отрасли</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447846"/>
                  </a:ext>
                </a:extLst>
              </a:tr>
            </a:tbl>
          </a:graphicData>
        </a:graphic>
      </p:graphicFrame>
      <p:sp>
        <p:nvSpPr>
          <p:cNvPr id="11" name="TextBox 10">
            <a:extLst>
              <a:ext uri="{FF2B5EF4-FFF2-40B4-BE49-F238E27FC236}">
                <a16:creationId xmlns:a16="http://schemas.microsoft.com/office/drawing/2014/main" id="{93FC5AA8-D43F-7E2A-2B89-5EA694E09D37}"/>
              </a:ext>
            </a:extLst>
          </p:cNvPr>
          <p:cNvSpPr txBox="1"/>
          <p:nvPr/>
        </p:nvSpPr>
        <p:spPr>
          <a:xfrm>
            <a:off x="3411774" y="486444"/>
            <a:ext cx="6094520" cy="430887"/>
          </a:xfrm>
          <a:prstGeom prst="rect">
            <a:avLst/>
          </a:prstGeom>
          <a:noFill/>
        </p:spPr>
        <p:txBody>
          <a:bodyPr wrap="square">
            <a:spAutoFit/>
          </a:bodyPr>
          <a:lstStyle/>
          <a:p>
            <a:r>
              <a:rPr lang="ru-RU" sz="22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Исследование «факторов </a:t>
            </a:r>
            <a:r>
              <a:rPr lang="ru-RU" sz="2200" dirty="0" err="1">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Мандельбаума</a:t>
            </a:r>
            <a:r>
              <a:rPr lang="ru-RU" sz="22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a:t>
            </a:r>
            <a:endParaRPr lang="ru-RU" sz="2200" dirty="0"/>
          </a:p>
        </p:txBody>
      </p:sp>
    </p:spTree>
    <p:extLst>
      <p:ext uri="{BB962C8B-B14F-4D97-AF65-F5344CB8AC3E}">
        <p14:creationId xmlns:p14="http://schemas.microsoft.com/office/powerpoint/2010/main" val="2978977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324EC-45F2-CECA-4518-3B38BDCDED9B}"/>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88B9ADB-7A24-C2F5-F546-892573DFF619}"/>
              </a:ext>
            </a:extLst>
          </p:cNvPr>
          <p:cNvSpPr>
            <a:spLocks noGrp="1"/>
          </p:cNvSpPr>
          <p:nvPr>
            <p:ph type="sldNum" sz="quarter" idx="12"/>
          </p:nvPr>
        </p:nvSpPr>
        <p:spPr/>
        <p:txBody>
          <a:bodyPr/>
          <a:lstStyle/>
          <a:p>
            <a:fld id="{733D5BDD-76E6-446A-A396-EB63A9568313}" type="slidenum">
              <a:rPr lang="ru-RU" smtClean="0"/>
              <a:pPr/>
              <a:t>33</a:t>
            </a:fld>
            <a:endParaRPr lang="ru-RU" dirty="0"/>
          </a:p>
        </p:txBody>
      </p:sp>
      <p:grpSp>
        <p:nvGrpSpPr>
          <p:cNvPr id="3" name="Группа 2">
            <a:extLst>
              <a:ext uri="{FF2B5EF4-FFF2-40B4-BE49-F238E27FC236}">
                <a16:creationId xmlns:a16="http://schemas.microsoft.com/office/drawing/2014/main" id="{F2408F72-EBE1-3E59-363A-17BEEF62D904}"/>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9B7C0A80-38D9-7EB8-17C9-BCFA3886532D}"/>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B326DD6A-D77A-21B7-59C4-30B867A8A4D2}"/>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B355DE56-6252-B9D2-7B14-55C7467D0996}"/>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1F03B54B-8E62-7205-C65B-0730E977A451}"/>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graphicFrame>
        <p:nvGraphicFramePr>
          <p:cNvPr id="8" name="Таблица 7">
            <a:extLst>
              <a:ext uri="{FF2B5EF4-FFF2-40B4-BE49-F238E27FC236}">
                <a16:creationId xmlns:a16="http://schemas.microsoft.com/office/drawing/2014/main" id="{74058621-858B-13DE-A440-CF8EEFBD19AE}"/>
              </a:ext>
            </a:extLst>
          </p:cNvPr>
          <p:cNvGraphicFramePr>
            <a:graphicFrameLocks noGrp="1"/>
          </p:cNvGraphicFramePr>
          <p:nvPr>
            <p:extLst>
              <p:ext uri="{D42A27DB-BD31-4B8C-83A1-F6EECF244321}">
                <p14:modId xmlns:p14="http://schemas.microsoft.com/office/powerpoint/2010/main" val="319841797"/>
              </p:ext>
            </p:extLst>
          </p:nvPr>
        </p:nvGraphicFramePr>
        <p:xfrm>
          <a:off x="1317344" y="601146"/>
          <a:ext cx="10460203" cy="6085335"/>
        </p:xfrm>
        <a:graphic>
          <a:graphicData uri="http://schemas.openxmlformats.org/drawingml/2006/table">
            <a:tbl>
              <a:tblPr firstRow="1" firstCol="1" bandRow="1">
                <a:tableStyleId>{5C22544A-7EE6-4342-B048-85BDC9FD1C3A}</a:tableStyleId>
              </a:tblPr>
              <a:tblGrid>
                <a:gridCol w="3119710">
                  <a:extLst>
                    <a:ext uri="{9D8B030D-6E8A-4147-A177-3AD203B41FA5}">
                      <a16:colId xmlns:a16="http://schemas.microsoft.com/office/drawing/2014/main" val="2249727090"/>
                    </a:ext>
                  </a:extLst>
                </a:gridCol>
                <a:gridCol w="7340493">
                  <a:extLst>
                    <a:ext uri="{9D8B030D-6E8A-4147-A177-3AD203B41FA5}">
                      <a16:colId xmlns:a16="http://schemas.microsoft.com/office/drawing/2014/main" val="926501520"/>
                    </a:ext>
                  </a:extLst>
                </a:gridCol>
              </a:tblGrid>
              <a:tr h="139350">
                <a:tc>
                  <a:txBody>
                    <a:bodyPr/>
                    <a:lstStyle/>
                    <a:p>
                      <a:pPr algn="ctr">
                        <a:lnSpc>
                          <a:spcPct val="107000"/>
                        </a:lnSpc>
                        <a:spcAft>
                          <a:spcPts val="800"/>
                        </a:spcAft>
                      </a:pPr>
                      <a:r>
                        <a:rPr lang="ru-RU" sz="1800" dirty="0">
                          <a:solidFill>
                            <a:schemeClr val="tx1"/>
                          </a:solidFill>
                          <a:effectLst/>
                        </a:rPr>
                        <a:t>Фактор</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ru-RU" sz="1800">
                          <a:solidFill>
                            <a:schemeClr val="tx1"/>
                          </a:solidFill>
                          <a:effectLst/>
                        </a:rPr>
                        <a:t>Пояснения</a:t>
                      </a:r>
                      <a:endParaRPr lang="ru-RU"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9122414"/>
                  </a:ext>
                </a:extLst>
              </a:tr>
              <a:tr h="696950">
                <a:tc>
                  <a:txBody>
                    <a:bodyPr/>
                    <a:lstStyle/>
                    <a:p>
                      <a:pPr>
                        <a:lnSpc>
                          <a:spcPct val="107000"/>
                        </a:lnSpc>
                        <a:spcAft>
                          <a:spcPts val="800"/>
                        </a:spcAft>
                      </a:pPr>
                      <a:r>
                        <a:rPr lang="ru-RU" sz="1800" dirty="0">
                          <a:solidFill>
                            <a:schemeClr val="tx1"/>
                          </a:solidFill>
                          <a:effectLst/>
                        </a:rPr>
                        <a:t>Объем контроля в переданных акциях</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ru-RU" sz="1800" dirty="0">
                          <a:solidFill>
                            <a:schemeClr val="tx1"/>
                          </a:solidFill>
                          <a:effectLst/>
                        </a:rPr>
                        <a:t>Миноритарный пакет акций, не предоставляющий покупателю возможности влияния на принятие решений в компании, является менее ценным, чем контрольные пакеты. Поэтому инвестиционная привлекательность мажоритарных (контрольных) пакетов акций выше, чем у миноритарных.</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7960543"/>
                  </a:ext>
                </a:extLst>
              </a:tr>
              <a:tr h="415412">
                <a:tc>
                  <a:txBody>
                    <a:bodyPr/>
                    <a:lstStyle/>
                    <a:p>
                      <a:pPr>
                        <a:lnSpc>
                          <a:spcPct val="107000"/>
                        </a:lnSpc>
                        <a:spcAft>
                          <a:spcPts val="800"/>
                        </a:spcAft>
                      </a:pPr>
                      <a:r>
                        <a:rPr lang="ru-RU" sz="1800">
                          <a:solidFill>
                            <a:schemeClr val="tx1"/>
                          </a:solidFill>
                          <a:effectLst/>
                        </a:rPr>
                        <a:t>Ограничения на возможность передачи акций</a:t>
                      </a:r>
                      <a:endParaRPr lang="ru-RU"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ru-RU" sz="1800" dirty="0">
                          <a:solidFill>
                            <a:schemeClr val="tx1"/>
                          </a:solidFill>
                          <a:effectLst/>
                        </a:rPr>
                        <a:t>Требуют изучения юридически обязывающие корпоративные соглашения, ограничивающие права на передачу акций или устанавливающие их стоимость (формулу стоимости)</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7996008"/>
                  </a:ext>
                </a:extLst>
              </a:tr>
              <a:tr h="556181">
                <a:tc>
                  <a:txBody>
                    <a:bodyPr/>
                    <a:lstStyle/>
                    <a:p>
                      <a:pPr>
                        <a:lnSpc>
                          <a:spcPct val="107000"/>
                        </a:lnSpc>
                        <a:spcAft>
                          <a:spcPts val="800"/>
                        </a:spcAft>
                      </a:pPr>
                      <a:r>
                        <a:rPr lang="ru-RU" sz="1800">
                          <a:solidFill>
                            <a:schemeClr val="tx1"/>
                          </a:solidFill>
                          <a:effectLst/>
                        </a:rPr>
                        <a:t>Период инвестирования (удержания) акций</a:t>
                      </a:r>
                      <a:endParaRPr lang="ru-RU"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ru-RU" sz="1800" dirty="0">
                          <a:solidFill>
                            <a:schemeClr val="tx1"/>
                          </a:solidFill>
                          <a:effectLst/>
                        </a:rPr>
                        <a:t>Анализируется период, в течение которого инвестор должен сохранять своих вложения в данные акций для получения достаточной прибыли. Чем дольше данный период, тем ниже инвестиционная привлекательность предприятия.</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4170467"/>
                  </a:ext>
                </a:extLst>
              </a:tr>
              <a:tr h="556181">
                <a:tc>
                  <a:txBody>
                    <a:bodyPr/>
                    <a:lstStyle/>
                    <a:p>
                      <a:pPr>
                        <a:lnSpc>
                          <a:spcPct val="107000"/>
                        </a:lnSpc>
                        <a:spcAft>
                          <a:spcPts val="800"/>
                        </a:spcAft>
                      </a:pPr>
                      <a:r>
                        <a:rPr lang="ru-RU" sz="1800">
                          <a:solidFill>
                            <a:schemeClr val="tx1"/>
                          </a:solidFill>
                          <a:effectLst/>
                        </a:rPr>
                        <a:t>Политика выкупа компании</a:t>
                      </a:r>
                      <a:endParaRPr lang="ru-RU"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ru-RU" sz="1800" dirty="0">
                          <a:solidFill>
                            <a:schemeClr val="tx1"/>
                          </a:solidFill>
                          <a:effectLst/>
                        </a:rPr>
                        <a:t>Изучается история и политика выкупа акций компанией у своих акционеров. При сбалансированной и выгодной для акционеров практике выкупа акций – инвестиционная привлекательность предприятия увеличивается.</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1010716"/>
                  </a:ext>
                </a:extLst>
              </a:tr>
              <a:tr h="556181">
                <a:tc>
                  <a:txBody>
                    <a:bodyPr/>
                    <a:lstStyle/>
                    <a:p>
                      <a:pPr>
                        <a:lnSpc>
                          <a:spcPct val="107000"/>
                        </a:lnSpc>
                        <a:spcAft>
                          <a:spcPts val="800"/>
                        </a:spcAft>
                      </a:pPr>
                      <a:r>
                        <a:rPr lang="ru-RU" sz="1800">
                          <a:solidFill>
                            <a:schemeClr val="tx1"/>
                          </a:solidFill>
                          <a:effectLst/>
                        </a:rPr>
                        <a:t>Расходы, связанные с проведением публичного предложения</a:t>
                      </a:r>
                      <a:endParaRPr lang="ru-RU"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ru-RU" sz="1800" dirty="0">
                          <a:solidFill>
                            <a:schemeClr val="tx1"/>
                          </a:solidFill>
                          <a:effectLst/>
                        </a:rPr>
                        <a:t>Инвесторы учитывают затраты, связанные с публичным размещением не котируемых акций (</a:t>
                      </a:r>
                      <a:r>
                        <a:rPr lang="en-US" sz="1800" dirty="0">
                          <a:solidFill>
                            <a:schemeClr val="tx1"/>
                          </a:solidFill>
                          <a:effectLst/>
                        </a:rPr>
                        <a:t>IPO</a:t>
                      </a:r>
                      <a:r>
                        <a:rPr lang="ru-RU" sz="1800" dirty="0">
                          <a:solidFill>
                            <a:schemeClr val="tx1"/>
                          </a:solidFill>
                          <a:effectLst/>
                        </a:rPr>
                        <a:t>), при этом учитывается как возложение расходов полностью на покупателя, так и их минимизация за счет оплаты расходов за счет предприятия.</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641" marR="3864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6234650"/>
                  </a:ext>
                </a:extLst>
              </a:tr>
            </a:tbl>
          </a:graphicData>
        </a:graphic>
      </p:graphicFrame>
    </p:spTree>
    <p:extLst>
      <p:ext uri="{BB962C8B-B14F-4D97-AF65-F5344CB8AC3E}">
        <p14:creationId xmlns:p14="http://schemas.microsoft.com/office/powerpoint/2010/main" val="2219344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BEBC6-878B-6446-5C02-C5E3B4597A91}"/>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20A50954-1499-69D3-61ED-E7895E56FF08}"/>
              </a:ext>
            </a:extLst>
          </p:cNvPr>
          <p:cNvSpPr>
            <a:spLocks noGrp="1"/>
          </p:cNvSpPr>
          <p:nvPr>
            <p:ph type="sldNum" sz="quarter" idx="12"/>
          </p:nvPr>
        </p:nvSpPr>
        <p:spPr/>
        <p:txBody>
          <a:bodyPr/>
          <a:lstStyle/>
          <a:p>
            <a:fld id="{733D5BDD-76E6-446A-A396-EB63A9568313}" type="slidenum">
              <a:rPr lang="ru-RU" smtClean="0"/>
              <a:pPr/>
              <a:t>34</a:t>
            </a:fld>
            <a:endParaRPr lang="ru-RU" dirty="0"/>
          </a:p>
        </p:txBody>
      </p:sp>
      <p:grpSp>
        <p:nvGrpSpPr>
          <p:cNvPr id="3" name="Группа 2">
            <a:extLst>
              <a:ext uri="{FF2B5EF4-FFF2-40B4-BE49-F238E27FC236}">
                <a16:creationId xmlns:a16="http://schemas.microsoft.com/office/drawing/2014/main" id="{5D832009-CBBF-E387-B7F7-57FFCB02E63D}"/>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7BF7FAA2-03EC-E0B3-8C33-2BFCA2D0C1C9}"/>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CC11F2C4-4D72-DABD-9FB2-686BA3569914}"/>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26D859C9-B267-5B23-003D-4355D8A78068}"/>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42808F7F-1653-FD19-271A-E718F4FF90B0}"/>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9" name="TextBox 8">
            <a:extLst>
              <a:ext uri="{FF2B5EF4-FFF2-40B4-BE49-F238E27FC236}">
                <a16:creationId xmlns:a16="http://schemas.microsoft.com/office/drawing/2014/main" id="{2EEDA841-D8BE-3AA5-A681-00CA20476872}"/>
              </a:ext>
            </a:extLst>
          </p:cNvPr>
          <p:cNvSpPr txBox="1"/>
          <p:nvPr/>
        </p:nvSpPr>
        <p:spPr>
          <a:xfrm>
            <a:off x="1212709" y="1169062"/>
            <a:ext cx="10390403" cy="4832092"/>
          </a:xfrm>
          <a:prstGeom prst="rect">
            <a:avLst/>
          </a:prstGeom>
          <a:noFill/>
        </p:spPr>
        <p:txBody>
          <a:bodyPr wrap="square">
            <a:spAutoFit/>
          </a:bodyPr>
          <a:lstStyle/>
          <a:p>
            <a:r>
              <a:rPr lang="ru-RU" sz="2200" dirty="0"/>
              <a:t>В книге А. </a:t>
            </a:r>
            <a:r>
              <a:rPr lang="ru-RU" sz="2200" dirty="0" err="1"/>
              <a:t>Дамодарана</a:t>
            </a:r>
            <a:r>
              <a:rPr lang="ru-RU" sz="2200" dirty="0"/>
              <a:t> предлагается рассмотреть такие факторы ликвидности акций не котируемого предприятия, как:</a:t>
            </a:r>
          </a:p>
          <a:p>
            <a:r>
              <a:rPr lang="ru-RU" sz="2200" dirty="0"/>
              <a:t>-	ликвидность активов, находящихся в собственности компании;</a:t>
            </a:r>
          </a:p>
          <a:p>
            <a:r>
              <a:rPr lang="ru-RU" sz="2200" dirty="0"/>
              <a:t>-	финансовое состояние предприятия;</a:t>
            </a:r>
          </a:p>
          <a:p>
            <a:r>
              <a:rPr lang="ru-RU" sz="2200" dirty="0"/>
              <a:t>-	возможность выхода на IPO;</a:t>
            </a:r>
          </a:p>
          <a:p>
            <a:r>
              <a:rPr lang="ru-RU" sz="2200" dirty="0"/>
              <a:t>-	размер компании. </a:t>
            </a:r>
          </a:p>
          <a:p>
            <a:endParaRPr lang="en-US" sz="2200" dirty="0"/>
          </a:p>
          <a:p>
            <a:r>
              <a:rPr lang="ru-RU" sz="2200" dirty="0"/>
              <a:t>Сходные факторы рассматриваются в публикациях и других методологов в области оценочной деятельности.</a:t>
            </a:r>
            <a:endParaRPr lang="en-US" sz="2200" dirty="0"/>
          </a:p>
          <a:p>
            <a:endParaRPr lang="ru-RU" sz="2200" dirty="0"/>
          </a:p>
          <a:p>
            <a:r>
              <a:rPr lang="ru-RU" sz="2200" dirty="0" err="1"/>
              <a:t>Тругман</a:t>
            </a:r>
            <a:r>
              <a:rPr lang="ru-RU" sz="2200" dirty="0"/>
              <a:t> Г.Р. предлагает дополнительный фактор – оптимистичности настроений на рынке инвестиций. Следует отметить, что одним из показателей данных настроений инвесторов на бирже является Индекс страха и жадности» (</a:t>
            </a:r>
            <a:r>
              <a:rPr lang="ru-RU" sz="2200" dirty="0" err="1"/>
              <a:t>Fear</a:t>
            </a:r>
            <a:r>
              <a:rPr lang="ru-RU" sz="2200" dirty="0"/>
              <a:t> &amp; </a:t>
            </a:r>
            <a:r>
              <a:rPr lang="ru-RU" sz="2200" dirty="0" err="1"/>
              <a:t>Greed</a:t>
            </a:r>
            <a:r>
              <a:rPr lang="ru-RU" sz="2200" dirty="0"/>
              <a:t> Index) , что может быть включено в периметр внимания.</a:t>
            </a:r>
          </a:p>
        </p:txBody>
      </p:sp>
    </p:spTree>
    <p:extLst>
      <p:ext uri="{BB962C8B-B14F-4D97-AF65-F5344CB8AC3E}">
        <p14:creationId xmlns:p14="http://schemas.microsoft.com/office/powerpoint/2010/main" val="4033488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2C85E-3C40-B689-F7C0-5D7AA51AD5E3}"/>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A565E2E0-67C2-113D-D671-CDE34B61DFF5}"/>
              </a:ext>
            </a:extLst>
          </p:cNvPr>
          <p:cNvSpPr>
            <a:spLocks noGrp="1"/>
          </p:cNvSpPr>
          <p:nvPr>
            <p:ph type="sldNum" sz="quarter" idx="12"/>
          </p:nvPr>
        </p:nvSpPr>
        <p:spPr/>
        <p:txBody>
          <a:bodyPr/>
          <a:lstStyle/>
          <a:p>
            <a:fld id="{733D5BDD-76E6-446A-A396-EB63A9568313}" type="slidenum">
              <a:rPr lang="ru-RU" smtClean="0"/>
              <a:pPr/>
              <a:t>35</a:t>
            </a:fld>
            <a:endParaRPr lang="ru-RU" dirty="0"/>
          </a:p>
        </p:txBody>
      </p:sp>
      <p:grpSp>
        <p:nvGrpSpPr>
          <p:cNvPr id="3" name="Группа 2">
            <a:extLst>
              <a:ext uri="{FF2B5EF4-FFF2-40B4-BE49-F238E27FC236}">
                <a16:creationId xmlns:a16="http://schemas.microsoft.com/office/drawing/2014/main" id="{DCF007B7-89F2-F1D8-7491-212AF47E34BB}"/>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F92D968E-1765-E865-BE42-27DE88C3D5E8}"/>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B03DD66F-CB8C-0202-3C6D-6A9CDE18F4FB}"/>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E821CF85-D19F-BDA2-63C3-333B52F9D28E}"/>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28426502-5C75-C186-DF64-9098BD13EA05}"/>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9" name="Прямоугольник 8"/>
          <p:cNvSpPr/>
          <p:nvPr/>
        </p:nvSpPr>
        <p:spPr>
          <a:xfrm>
            <a:off x="9367084" y="3112331"/>
            <a:ext cx="2239524" cy="369332"/>
          </a:xfrm>
          <a:prstGeom prst="rect">
            <a:avLst/>
          </a:prstGeom>
          <a:solidFill>
            <a:schemeClr val="accent4">
              <a:lumMod val="40000"/>
              <a:lumOff val="60000"/>
            </a:schemeClr>
          </a:solidFill>
        </p:spPr>
        <p:txBody>
          <a:bodyPr wrap="none">
            <a:spAutoFit/>
          </a:bodyPr>
          <a:lstStyle/>
          <a:p>
            <a:r>
              <a:rPr lang="en-US"/>
              <a:t>Z. </a:t>
            </a:r>
            <a:r>
              <a:rPr lang="en-US" dirty="0"/>
              <a:t>Christopher Mercer</a:t>
            </a:r>
            <a:endParaRPr lang="ru-RU"/>
          </a:p>
        </p:txBody>
      </p:sp>
      <p:pic>
        <p:nvPicPr>
          <p:cNvPr id="10" name="Рисунок 9" descr="Изображение выглядит как текст, снимок экрана, Шрифт, число&#10;&#10;Автоматически созданное описание">
            <a:extLst>
              <a:ext uri="{FF2B5EF4-FFF2-40B4-BE49-F238E27FC236}">
                <a16:creationId xmlns:a16="http://schemas.microsoft.com/office/drawing/2014/main" id="{0BF0D797-641F-04C5-361B-9E31EA2DAE8B}"/>
              </a:ext>
            </a:extLst>
          </p:cNvPr>
          <p:cNvPicPr>
            <a:picLocks noChangeAspect="1"/>
          </p:cNvPicPr>
          <p:nvPr/>
        </p:nvPicPr>
        <p:blipFill>
          <a:blip r:embed="rId2"/>
          <a:stretch>
            <a:fillRect/>
          </a:stretch>
        </p:blipFill>
        <p:spPr>
          <a:xfrm>
            <a:off x="1212710" y="617993"/>
            <a:ext cx="5848348" cy="5443883"/>
          </a:xfrm>
          <a:prstGeom prst="rect">
            <a:avLst/>
          </a:prstGeom>
        </p:spPr>
      </p:pic>
      <p:sp>
        <p:nvSpPr>
          <p:cNvPr id="12" name="TextBox 11">
            <a:extLst>
              <a:ext uri="{FF2B5EF4-FFF2-40B4-BE49-F238E27FC236}">
                <a16:creationId xmlns:a16="http://schemas.microsoft.com/office/drawing/2014/main" id="{E0F0E15F-94B2-3391-ABF2-D173601B7B81}"/>
              </a:ext>
            </a:extLst>
          </p:cNvPr>
          <p:cNvSpPr txBox="1"/>
          <p:nvPr/>
        </p:nvSpPr>
        <p:spPr>
          <a:xfrm>
            <a:off x="2887578" y="6250242"/>
            <a:ext cx="8831179" cy="369332"/>
          </a:xfrm>
          <a:prstGeom prst="rect">
            <a:avLst/>
          </a:prstGeom>
          <a:noFill/>
        </p:spPr>
        <p:txBody>
          <a:bodyPr wrap="square">
            <a:spAutoFit/>
          </a:bodyPr>
          <a:lstStyle/>
          <a:p>
            <a:r>
              <a:rPr lang="ru-RU" sz="1800" dirty="0">
                <a:solidFill>
                  <a:srgbClr val="0070C0"/>
                </a:solidFill>
                <a:latin typeface="Calibri" panose="020F0502020204030204" pitchFamily="34" charset="0"/>
                <a:cs typeface="Calibri" panose="020F0502020204030204" pitchFamily="34" charset="0"/>
              </a:rPr>
              <a:t>Источник: https://</a:t>
            </a:r>
            <a:r>
              <a:rPr lang="ru-RU" sz="1800" dirty="0" err="1">
                <a:solidFill>
                  <a:srgbClr val="0070C0"/>
                </a:solidFill>
                <a:latin typeface="Calibri" panose="020F0502020204030204" pitchFamily="34" charset="0"/>
                <a:cs typeface="Calibri" panose="020F0502020204030204" pitchFamily="34" charset="0"/>
              </a:rPr>
              <a:t>willamette.com</a:t>
            </a:r>
            <a:r>
              <a:rPr lang="ru-RU" sz="1800" dirty="0">
                <a:solidFill>
                  <a:srgbClr val="0070C0"/>
                </a:solidFill>
                <a:latin typeface="Calibri" panose="020F0502020204030204" pitchFamily="34" charset="0"/>
                <a:cs typeface="Calibri" panose="020F0502020204030204" pitchFamily="34" charset="0"/>
              </a:rPr>
              <a:t>/</a:t>
            </a:r>
            <a:r>
              <a:rPr lang="ru-RU" sz="1800" dirty="0" err="1">
                <a:solidFill>
                  <a:srgbClr val="0070C0"/>
                </a:solidFill>
                <a:latin typeface="Calibri" panose="020F0502020204030204" pitchFamily="34" charset="0"/>
                <a:cs typeface="Calibri" panose="020F0502020204030204" pitchFamily="34" charset="0"/>
              </a:rPr>
              <a:t>insights_journal</a:t>
            </a:r>
            <a:r>
              <a:rPr lang="ru-RU" sz="1800" dirty="0">
                <a:solidFill>
                  <a:srgbClr val="0070C0"/>
                </a:solidFill>
                <a:latin typeface="Calibri" panose="020F0502020204030204" pitchFamily="34" charset="0"/>
                <a:cs typeface="Calibri" panose="020F0502020204030204" pitchFamily="34" charset="0"/>
              </a:rPr>
              <a:t>/16/winter_2016_5.pdf</a:t>
            </a:r>
          </a:p>
        </p:txBody>
      </p:sp>
      <p:pic>
        <p:nvPicPr>
          <p:cNvPr id="13" name="Рисунок 12">
            <a:extLst>
              <a:ext uri="{FF2B5EF4-FFF2-40B4-BE49-F238E27FC236}">
                <a16:creationId xmlns:a16="http://schemas.microsoft.com/office/drawing/2014/main" id="{D6F0DA86-0642-9478-E784-1A03EC536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119" y="4342136"/>
            <a:ext cx="2220822" cy="1282316"/>
          </a:xfrm>
          <a:prstGeom prst="rect">
            <a:avLst/>
          </a:prstGeom>
        </p:spPr>
      </p:pic>
    </p:spTree>
    <p:extLst>
      <p:ext uri="{BB962C8B-B14F-4D97-AF65-F5344CB8AC3E}">
        <p14:creationId xmlns:p14="http://schemas.microsoft.com/office/powerpoint/2010/main" val="2384933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CA783-58AA-7BF9-D4E0-8DBA6EF0D1AE}"/>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F4035583-426C-9AC7-972D-005B852189CC}"/>
              </a:ext>
            </a:extLst>
          </p:cNvPr>
          <p:cNvSpPr>
            <a:spLocks noGrp="1"/>
          </p:cNvSpPr>
          <p:nvPr>
            <p:ph type="sldNum" sz="quarter" idx="12"/>
          </p:nvPr>
        </p:nvSpPr>
        <p:spPr/>
        <p:txBody>
          <a:bodyPr/>
          <a:lstStyle/>
          <a:p>
            <a:fld id="{733D5BDD-76E6-446A-A396-EB63A9568313}" type="slidenum">
              <a:rPr lang="ru-RU" smtClean="0"/>
              <a:pPr/>
              <a:t>36</a:t>
            </a:fld>
            <a:endParaRPr lang="ru-RU" dirty="0"/>
          </a:p>
        </p:txBody>
      </p:sp>
      <p:grpSp>
        <p:nvGrpSpPr>
          <p:cNvPr id="3" name="Группа 2">
            <a:extLst>
              <a:ext uri="{FF2B5EF4-FFF2-40B4-BE49-F238E27FC236}">
                <a16:creationId xmlns:a16="http://schemas.microsoft.com/office/drawing/2014/main" id="{F7347E7E-397A-8A6E-02B4-F9F49241486A}"/>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76B223B6-C870-50A3-3A77-1F25B191DD21}"/>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C2E88CDC-337D-3F97-ADEA-F89003D24C45}"/>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199BEA5A-8313-5BDA-FCB8-C47CE1D6759F}"/>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3A19F45D-CDFD-2866-D6C9-A927E50EE6A3}"/>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pic>
        <p:nvPicPr>
          <p:cNvPr id="10" name="Рисунок 9">
            <a:extLst>
              <a:ext uri="{FF2B5EF4-FFF2-40B4-BE49-F238E27FC236}">
                <a16:creationId xmlns:a16="http://schemas.microsoft.com/office/drawing/2014/main" id="{0B691725-5F52-E3F1-274A-DD1708576EE8}"/>
              </a:ext>
            </a:extLst>
          </p:cNvPr>
          <p:cNvPicPr>
            <a:picLocks noChangeAspect="1"/>
          </p:cNvPicPr>
          <p:nvPr/>
        </p:nvPicPr>
        <p:blipFill>
          <a:blip r:embed="rId2"/>
          <a:stretch>
            <a:fillRect/>
          </a:stretch>
        </p:blipFill>
        <p:spPr>
          <a:xfrm>
            <a:off x="2132399" y="618766"/>
            <a:ext cx="4931974" cy="2404720"/>
          </a:xfrm>
          <a:prstGeom prst="rect">
            <a:avLst/>
          </a:prstGeom>
        </p:spPr>
      </p:pic>
      <p:pic>
        <p:nvPicPr>
          <p:cNvPr id="11" name="Рисунок 10">
            <a:extLst>
              <a:ext uri="{FF2B5EF4-FFF2-40B4-BE49-F238E27FC236}">
                <a16:creationId xmlns:a16="http://schemas.microsoft.com/office/drawing/2014/main" id="{7EAD577D-892B-3BDE-0D48-0F9E9A1C6F29}"/>
              </a:ext>
            </a:extLst>
          </p:cNvPr>
          <p:cNvPicPr>
            <a:picLocks noChangeAspect="1"/>
          </p:cNvPicPr>
          <p:nvPr/>
        </p:nvPicPr>
        <p:blipFill>
          <a:blip r:embed="rId3"/>
          <a:stretch>
            <a:fillRect/>
          </a:stretch>
        </p:blipFill>
        <p:spPr>
          <a:xfrm>
            <a:off x="1212710" y="3212625"/>
            <a:ext cx="7442036" cy="3490432"/>
          </a:xfrm>
          <a:prstGeom prst="rect">
            <a:avLst/>
          </a:prstGeom>
        </p:spPr>
      </p:pic>
      <p:sp>
        <p:nvSpPr>
          <p:cNvPr id="12" name="TextBox 11">
            <a:extLst>
              <a:ext uri="{FF2B5EF4-FFF2-40B4-BE49-F238E27FC236}">
                <a16:creationId xmlns:a16="http://schemas.microsoft.com/office/drawing/2014/main" id="{4ABB0D16-D0C5-0C08-60BD-524230949F1B}"/>
              </a:ext>
            </a:extLst>
          </p:cNvPr>
          <p:cNvSpPr txBox="1"/>
          <p:nvPr/>
        </p:nvSpPr>
        <p:spPr>
          <a:xfrm>
            <a:off x="9178504" y="1451794"/>
            <a:ext cx="2130726" cy="369332"/>
          </a:xfrm>
          <a:prstGeom prst="rect">
            <a:avLst/>
          </a:prstGeom>
          <a:solidFill>
            <a:schemeClr val="accent4">
              <a:lumMod val="20000"/>
              <a:lumOff val="80000"/>
            </a:schemeClr>
          </a:solidFill>
        </p:spPr>
        <p:txBody>
          <a:bodyPr wrap="square">
            <a:spAutoFit/>
          </a:bodyPr>
          <a:lstStyle/>
          <a:p>
            <a:r>
              <a:rPr lang="ru-RU" dirty="0"/>
              <a:t>Зарубежные рынки</a:t>
            </a:r>
          </a:p>
        </p:txBody>
      </p:sp>
      <p:sp>
        <p:nvSpPr>
          <p:cNvPr id="13" name="TextBox 12">
            <a:extLst>
              <a:ext uri="{FF2B5EF4-FFF2-40B4-BE49-F238E27FC236}">
                <a16:creationId xmlns:a16="http://schemas.microsoft.com/office/drawing/2014/main" id="{4ABB0D16-D0C5-0C08-60BD-524230949F1B}"/>
              </a:ext>
            </a:extLst>
          </p:cNvPr>
          <p:cNvSpPr txBox="1"/>
          <p:nvPr/>
        </p:nvSpPr>
        <p:spPr>
          <a:xfrm>
            <a:off x="9178504" y="4588509"/>
            <a:ext cx="2130726" cy="369332"/>
          </a:xfrm>
          <a:prstGeom prst="rect">
            <a:avLst/>
          </a:prstGeom>
          <a:solidFill>
            <a:schemeClr val="accent4">
              <a:lumMod val="20000"/>
              <a:lumOff val="80000"/>
            </a:schemeClr>
          </a:solidFill>
        </p:spPr>
        <p:txBody>
          <a:bodyPr wrap="square">
            <a:spAutoFit/>
          </a:bodyPr>
          <a:lstStyle/>
          <a:p>
            <a:r>
              <a:rPr lang="ru-RU" dirty="0"/>
              <a:t>Рынок РФ</a:t>
            </a:r>
          </a:p>
        </p:txBody>
      </p:sp>
    </p:spTree>
    <p:extLst>
      <p:ext uri="{BB962C8B-B14F-4D97-AF65-F5344CB8AC3E}">
        <p14:creationId xmlns:p14="http://schemas.microsoft.com/office/powerpoint/2010/main" val="2412663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16CF5-2BB1-57F8-BB9C-F73F55077F9C}"/>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F1F1E0DA-5420-0207-C2D3-E15612223BDC}"/>
              </a:ext>
            </a:extLst>
          </p:cNvPr>
          <p:cNvSpPr>
            <a:spLocks noGrp="1"/>
          </p:cNvSpPr>
          <p:nvPr>
            <p:ph type="sldNum" sz="quarter" idx="12"/>
          </p:nvPr>
        </p:nvSpPr>
        <p:spPr/>
        <p:txBody>
          <a:bodyPr/>
          <a:lstStyle/>
          <a:p>
            <a:fld id="{733D5BDD-76E6-446A-A396-EB63A9568313}" type="slidenum">
              <a:rPr lang="ru-RU" smtClean="0"/>
              <a:pPr/>
              <a:t>37</a:t>
            </a:fld>
            <a:endParaRPr lang="ru-RU" dirty="0"/>
          </a:p>
        </p:txBody>
      </p:sp>
      <p:grpSp>
        <p:nvGrpSpPr>
          <p:cNvPr id="3" name="Группа 2">
            <a:extLst>
              <a:ext uri="{FF2B5EF4-FFF2-40B4-BE49-F238E27FC236}">
                <a16:creationId xmlns:a16="http://schemas.microsoft.com/office/drawing/2014/main" id="{3B1969FB-231B-44B3-2617-FAED40781975}"/>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3A7E4347-24EF-27C9-AB5D-5D7E14DDE874}"/>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8265BEB7-26F8-2810-180C-895ED8407F6F}"/>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50814AE8-6880-B1D9-4740-8868516FF41A}"/>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BBCF7251-6A37-A383-8C91-527D213F67F9}"/>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9" name="TextBox 8">
            <a:extLst>
              <a:ext uri="{FF2B5EF4-FFF2-40B4-BE49-F238E27FC236}">
                <a16:creationId xmlns:a16="http://schemas.microsoft.com/office/drawing/2014/main" id="{F13C26F9-409D-1896-F3DA-4DEA6F8061C7}"/>
              </a:ext>
            </a:extLst>
          </p:cNvPr>
          <p:cNvSpPr txBox="1"/>
          <p:nvPr/>
        </p:nvSpPr>
        <p:spPr>
          <a:xfrm>
            <a:off x="1317344" y="1400818"/>
            <a:ext cx="5872208" cy="403269"/>
          </a:xfrm>
          <a:prstGeom prst="rect">
            <a:avLst/>
          </a:prstGeom>
          <a:noFill/>
        </p:spPr>
        <p:txBody>
          <a:bodyPr wrap="square">
            <a:spAutoFit/>
          </a:bodyPr>
          <a:lstStyle/>
          <a:p>
            <a:r>
              <a:rPr lang="ru-RU" sz="1000" kern="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Источник: </a:t>
            </a:r>
            <a:r>
              <a:rPr lang="en" sz="1000" kern="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Dr. Johan Van den </a:t>
            </a:r>
            <a:r>
              <a:rPr lang="en" sz="1000" kern="0" dirty="0" err="1">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Cruijce</a:t>
            </a:r>
            <a:r>
              <a:rPr lang="en" sz="1000" kern="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 Determinants of the Discount</a:t>
            </a:r>
            <a:r>
              <a:rPr lang="ru-RU" sz="1000" kern="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 sz="1000" kern="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for Lack of Marketability // The European Business Valuation Magazine, 2022, V.2, pp. 4-11</a:t>
            </a:r>
          </a:p>
        </p:txBody>
      </p:sp>
      <p:sp>
        <p:nvSpPr>
          <p:cNvPr id="15" name="TextBox 14">
            <a:extLst>
              <a:ext uri="{FF2B5EF4-FFF2-40B4-BE49-F238E27FC236}">
                <a16:creationId xmlns:a16="http://schemas.microsoft.com/office/drawing/2014/main" id="{BDDAD98A-3056-5504-3890-EC4E07EB39ED}"/>
              </a:ext>
            </a:extLst>
          </p:cNvPr>
          <p:cNvSpPr txBox="1"/>
          <p:nvPr/>
        </p:nvSpPr>
        <p:spPr>
          <a:xfrm>
            <a:off x="1317344" y="554163"/>
            <a:ext cx="10365317" cy="723275"/>
          </a:xfrm>
          <a:prstGeom prst="rect">
            <a:avLst/>
          </a:prstGeom>
          <a:noFill/>
        </p:spPr>
        <p:txBody>
          <a:bodyPr wrap="square">
            <a:spAutoFit/>
          </a:bodyPr>
          <a:lstStyle/>
          <a:p>
            <a:pPr marL="0" lvl="0" indent="0" algn="l" rtl="0">
              <a:spcBef>
                <a:spcPts val="0"/>
              </a:spcBef>
              <a:spcAft>
                <a:spcPts val="600"/>
              </a:spcAft>
              <a:buNone/>
            </a:pPr>
            <a:r>
              <a:rPr lang="ru-RU" sz="18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Факторы, влияющие на размер DLOM (2022). </a:t>
            </a:r>
            <a:r>
              <a:rPr lang="ru-RU" sz="1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Анализ судебных решений (в США)</a:t>
            </a:r>
          </a:p>
          <a:p>
            <a:pPr marL="0" lvl="0" indent="0" algn="ctr" rtl="0">
              <a:spcBef>
                <a:spcPts val="0"/>
              </a:spcBef>
              <a:spcAft>
                <a:spcPts val="600"/>
              </a:spcAft>
              <a:buNone/>
            </a:pPr>
            <a:r>
              <a:rPr lang="en-US" sz="18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Y = </a:t>
            </a:r>
            <a:r>
              <a:rPr lang="el-GR" sz="18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α +</a:t>
            </a:r>
            <a:r>
              <a:rPr lang="ru-RU" sz="18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l-GR" sz="18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β1</a:t>
            </a:r>
            <a:r>
              <a:rPr lang="en-US" sz="18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X1 + </a:t>
            </a:r>
            <a:r>
              <a:rPr lang="el-GR" sz="18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β2</a:t>
            </a:r>
            <a:r>
              <a:rPr lang="en-US" sz="18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X2 + … + </a:t>
            </a:r>
            <a:r>
              <a:rPr lang="el-GR" sz="18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β</a:t>
            </a:r>
            <a:r>
              <a:rPr lang="en-US" sz="1800" b="1" kern="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nXn</a:t>
            </a:r>
            <a:r>
              <a:rPr lang="en-US" sz="18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 </a:t>
            </a:r>
            <a:r>
              <a:rPr lang="el-GR" sz="18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ε</a:t>
            </a:r>
            <a:endParaRPr lang="en-US" sz="18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6" name="Рисунок 15" descr="Изображение выглядит как текст, снимок экрана, число, Шрифт&#10;&#10;Автоматически созданное описание">
            <a:extLst>
              <a:ext uri="{FF2B5EF4-FFF2-40B4-BE49-F238E27FC236}">
                <a16:creationId xmlns:a16="http://schemas.microsoft.com/office/drawing/2014/main" id="{41F07921-F772-4CD7-A715-A3FC1849DDA8}"/>
              </a:ext>
            </a:extLst>
          </p:cNvPr>
          <p:cNvPicPr>
            <a:picLocks noChangeAspect="1"/>
          </p:cNvPicPr>
          <p:nvPr/>
        </p:nvPicPr>
        <p:blipFill rotWithShape="1">
          <a:blip r:embed="rId2"/>
          <a:srcRect t="1209" b="-1"/>
          <a:stretch/>
        </p:blipFill>
        <p:spPr>
          <a:xfrm>
            <a:off x="1345653" y="2293451"/>
            <a:ext cx="5564663" cy="2398570"/>
          </a:xfrm>
          <a:prstGeom prst="rect">
            <a:avLst/>
          </a:prstGeom>
          <a:solidFill>
            <a:schemeClr val="lt1">
              <a:alpha val="81000"/>
            </a:schemeClr>
          </a:solidFill>
        </p:spPr>
      </p:pic>
      <p:sp>
        <p:nvSpPr>
          <p:cNvPr id="18" name="TextBox 17">
            <a:extLst>
              <a:ext uri="{FF2B5EF4-FFF2-40B4-BE49-F238E27FC236}">
                <a16:creationId xmlns:a16="http://schemas.microsoft.com/office/drawing/2014/main" id="{7FC44EB4-DB22-C923-123C-B0CC8F339AC0}"/>
              </a:ext>
            </a:extLst>
          </p:cNvPr>
          <p:cNvSpPr txBox="1"/>
          <p:nvPr/>
        </p:nvSpPr>
        <p:spPr>
          <a:xfrm>
            <a:off x="1215215" y="5271762"/>
            <a:ext cx="6002646" cy="923330"/>
          </a:xfrm>
          <a:prstGeom prst="rect">
            <a:avLst/>
          </a:prstGeom>
          <a:noFill/>
        </p:spPr>
        <p:txBody>
          <a:bodyPr wrap="square">
            <a:spAutoFit/>
          </a:bodyPr>
          <a:lstStyle/>
          <a:p>
            <a:r>
              <a:rPr lang="ru-RU" sz="1800" dirty="0">
                <a:solidFill>
                  <a:srgbClr val="FF0000"/>
                </a:solidFill>
                <a:latin typeface="Calibri" panose="020F0502020204030204" pitchFamily="34" charset="0"/>
                <a:cs typeface="Calibri" panose="020F0502020204030204" pitchFamily="34" charset="0"/>
              </a:rPr>
              <a:t>Использование судебных заключений для оценки может дать более «юридически обоснованную» оценку, но не всегда дает «хорошую» оценку</a:t>
            </a:r>
            <a:endParaRPr lang="ru-RU" dirty="0">
              <a:solidFill>
                <a:srgbClr val="FF0000"/>
              </a:solidFill>
            </a:endParaRPr>
          </a:p>
        </p:txBody>
      </p:sp>
      <p:sp>
        <p:nvSpPr>
          <p:cNvPr id="20" name="TextBox 19">
            <a:extLst>
              <a:ext uri="{FF2B5EF4-FFF2-40B4-BE49-F238E27FC236}">
                <a16:creationId xmlns:a16="http://schemas.microsoft.com/office/drawing/2014/main" id="{1D74BE94-1655-680F-4753-955D17A29514}"/>
              </a:ext>
            </a:extLst>
          </p:cNvPr>
          <p:cNvSpPr txBox="1"/>
          <p:nvPr/>
        </p:nvSpPr>
        <p:spPr>
          <a:xfrm>
            <a:off x="7791955" y="1717966"/>
            <a:ext cx="3890706" cy="4585871"/>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DLOM </a:t>
            </a: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для компаний, </a:t>
            </a:r>
            <a:r>
              <a:rPr lang="ru-RU" sz="16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ограничивающих</a:t>
            </a: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вход новых акционеров, </a:t>
            </a:r>
            <a:r>
              <a:rPr lang="ru-RU" sz="16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на 6,5% </a:t>
            </a: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выше, чем для тех, которые открыты для новых акционеров</a:t>
            </a:r>
          </a:p>
          <a:p>
            <a:pPr marL="342900" indent="-342900">
              <a:spcAft>
                <a:spcPts val="600"/>
              </a:spcAft>
              <a:buFont typeface="Arial" panose="020B0604020202020204" pitchFamily="34" charset="0"/>
              <a:buChar char="•"/>
            </a:pPr>
            <a:r>
              <a:rPr lang="en"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DLOM </a:t>
            </a: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для </a:t>
            </a:r>
            <a:r>
              <a:rPr lang="ru-RU" sz="16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холдинговых</a:t>
            </a: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компаний </a:t>
            </a:r>
            <a:r>
              <a:rPr lang="ru-RU" sz="16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на 7% ниже</a:t>
            </a: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чем для операционных компаний</a:t>
            </a:r>
          </a:p>
          <a:p>
            <a:pPr marL="342900" indent="-342900">
              <a:spcAft>
                <a:spcPts val="600"/>
              </a:spcAft>
              <a:buFont typeface="Arial" panose="020B0604020202020204" pitchFamily="34" charset="0"/>
              <a:buChar char="•"/>
            </a:pP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жесткие </a:t>
            </a:r>
            <a:r>
              <a:rPr lang="ru-RU" sz="16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ограничения</a:t>
            </a: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на передачу акций могут </a:t>
            </a:r>
            <a:r>
              <a:rPr lang="ru-RU" sz="16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увеличить скидку примерно на 5</a:t>
            </a: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p>
          <a:p>
            <a:pPr marL="342900" indent="-342900">
              <a:spcAft>
                <a:spcPts val="600"/>
              </a:spcAft>
              <a:buFont typeface="Arial" panose="020B0604020202020204" pitchFamily="34" charset="0"/>
              <a:buChar char="•"/>
            </a:pP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организованная </a:t>
            </a:r>
            <a:r>
              <a:rPr lang="ru-RU" sz="16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стратегия выкупа </a:t>
            </a: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(выхода) приводит к </a:t>
            </a:r>
            <a:r>
              <a:rPr lang="ru-RU" sz="16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увеличению стоимости </a:t>
            </a: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более чем </a:t>
            </a:r>
            <a:r>
              <a:rPr lang="ru-RU" sz="16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на 10%</a:t>
            </a:r>
          </a:p>
          <a:p>
            <a:pPr marL="342900" indent="-342900">
              <a:spcAft>
                <a:spcPts val="600"/>
              </a:spcAft>
              <a:buFont typeface="Arial" panose="020B0604020202020204" pitchFamily="34" charset="0"/>
              <a:buChar char="•"/>
            </a:pPr>
            <a:r>
              <a:rPr lang="en"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DLOM </a:t>
            </a:r>
            <a:r>
              <a:rPr lang="ru-RU" sz="16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ниже на 1/3 </a:t>
            </a: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в случаях, когда оценивается </a:t>
            </a:r>
            <a:r>
              <a:rPr lang="ru-RU" sz="16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контрольный</a:t>
            </a:r>
            <a:r>
              <a:rPr lang="ru-RU" sz="1600"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пакет акций компании</a:t>
            </a:r>
            <a:endParaRPr lang="ru-RU" sz="1600" dirty="0">
              <a:solidFill>
                <a:srgbClr val="002060"/>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C11A502-6A1B-5645-1528-FA41E9EE7BCD}"/>
              </a:ext>
            </a:extLst>
          </p:cNvPr>
          <p:cNvSpPr txBox="1"/>
          <p:nvPr/>
        </p:nvSpPr>
        <p:spPr>
          <a:xfrm>
            <a:off x="1519751" y="6418537"/>
            <a:ext cx="9765865" cy="276999"/>
          </a:xfrm>
          <a:prstGeom prst="rect">
            <a:avLst/>
          </a:prstGeom>
          <a:noFill/>
        </p:spPr>
        <p:txBody>
          <a:bodyPr wrap="square">
            <a:spAutoFit/>
          </a:bodyPr>
          <a:lstStyle/>
          <a:p>
            <a:r>
              <a:rPr lang="ru-RU" sz="1200" kern="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Источник: </a:t>
            </a:r>
            <a:r>
              <a:rPr lang="en" sz="1200" kern="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New ‘Court Cases Method’ for DLOM Points Up a Conundrum // BUSINESS VALUATION UPDATE, Vol. 29, No. 2, February 2023, pp. 14-20</a:t>
            </a:r>
          </a:p>
        </p:txBody>
      </p:sp>
    </p:spTree>
    <p:extLst>
      <p:ext uri="{BB962C8B-B14F-4D97-AF65-F5344CB8AC3E}">
        <p14:creationId xmlns:p14="http://schemas.microsoft.com/office/powerpoint/2010/main" val="1569108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C384D-053B-858D-F5CB-E827AE42E574}"/>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750FA2DB-1629-8FCC-B0EA-51F3DD490C27}"/>
              </a:ext>
            </a:extLst>
          </p:cNvPr>
          <p:cNvSpPr>
            <a:spLocks noGrp="1"/>
          </p:cNvSpPr>
          <p:nvPr>
            <p:ph type="sldNum" sz="quarter" idx="12"/>
          </p:nvPr>
        </p:nvSpPr>
        <p:spPr/>
        <p:txBody>
          <a:bodyPr/>
          <a:lstStyle/>
          <a:p>
            <a:fld id="{733D5BDD-76E6-446A-A396-EB63A9568313}" type="slidenum">
              <a:rPr lang="ru-RU" smtClean="0"/>
              <a:pPr/>
              <a:t>38</a:t>
            </a:fld>
            <a:endParaRPr lang="ru-RU" dirty="0"/>
          </a:p>
        </p:txBody>
      </p:sp>
      <p:grpSp>
        <p:nvGrpSpPr>
          <p:cNvPr id="3" name="Группа 2">
            <a:extLst>
              <a:ext uri="{FF2B5EF4-FFF2-40B4-BE49-F238E27FC236}">
                <a16:creationId xmlns:a16="http://schemas.microsoft.com/office/drawing/2014/main" id="{56526C1D-51E0-9870-9C43-1605CFA3BA96}"/>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4E4E163C-980C-EAD4-3C79-C7CD8AA0F391}"/>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2C96081F-9222-B387-9339-0F93F1744BB1}"/>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5AD69FE2-8DBC-3FE0-067D-ED216C84B16B}"/>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1840A988-97E1-883F-AB88-C54FD4249934}"/>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15" name="TextBox 14">
            <a:extLst>
              <a:ext uri="{FF2B5EF4-FFF2-40B4-BE49-F238E27FC236}">
                <a16:creationId xmlns:a16="http://schemas.microsoft.com/office/drawing/2014/main" id="{AF972EE9-C3EF-E74F-2B0A-2C3968D2ACC0}"/>
              </a:ext>
            </a:extLst>
          </p:cNvPr>
          <p:cNvSpPr txBox="1"/>
          <p:nvPr/>
        </p:nvSpPr>
        <p:spPr>
          <a:xfrm>
            <a:off x="1419473" y="602138"/>
            <a:ext cx="10365317" cy="723275"/>
          </a:xfrm>
          <a:prstGeom prst="rect">
            <a:avLst/>
          </a:prstGeom>
          <a:noFill/>
        </p:spPr>
        <p:txBody>
          <a:bodyPr wrap="square">
            <a:spAutoFit/>
          </a:bodyPr>
          <a:lstStyle/>
          <a:p>
            <a:pPr lvl="0">
              <a:spcAft>
                <a:spcPts val="600"/>
              </a:spcAft>
            </a:pPr>
            <a:r>
              <a:rPr lang="en" dirty="0"/>
              <a:t>Stout Restricted Stock Study</a:t>
            </a:r>
            <a:r>
              <a:rPr lang="ru-RU" dirty="0"/>
              <a:t> </a:t>
            </a:r>
          </a:p>
          <a:p>
            <a:pPr lvl="0">
              <a:spcAft>
                <a:spcPts val="600"/>
              </a:spcAft>
            </a:pPr>
            <a:r>
              <a:rPr lang="en" dirty="0">
                <a:solidFill>
                  <a:srgbClr val="0070C0"/>
                </a:solidFill>
              </a:rPr>
              <a:t>https://</a:t>
            </a:r>
            <a:r>
              <a:rPr lang="en" dirty="0" err="1">
                <a:solidFill>
                  <a:srgbClr val="0070C0"/>
                </a:solidFill>
              </a:rPr>
              <a:t>www.bvresources.com</a:t>
            </a:r>
            <a:r>
              <a:rPr lang="en" dirty="0">
                <a:solidFill>
                  <a:srgbClr val="0070C0"/>
                </a:solidFill>
              </a:rPr>
              <a:t>/products/the-stout-restricted-stock-study/</a:t>
            </a:r>
            <a:endParaRPr lang="en-US" sz="1800" b="1" kern="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F8DE4676-252C-3968-B0A7-B2D2D2688126}"/>
              </a:ext>
            </a:extLst>
          </p:cNvPr>
          <p:cNvSpPr txBox="1"/>
          <p:nvPr/>
        </p:nvSpPr>
        <p:spPr>
          <a:xfrm>
            <a:off x="1519751" y="6418537"/>
            <a:ext cx="9765865" cy="276999"/>
          </a:xfrm>
          <a:prstGeom prst="rect">
            <a:avLst/>
          </a:prstGeom>
          <a:noFill/>
        </p:spPr>
        <p:txBody>
          <a:bodyPr wrap="square">
            <a:spAutoFit/>
          </a:bodyPr>
          <a:lstStyle/>
          <a:p>
            <a:r>
              <a:rPr lang="en" sz="1200" kern="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https://</a:t>
            </a:r>
            <a:r>
              <a:rPr lang="en" sz="1200" kern="0" dirty="0" err="1">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www.bvresources.com</a:t>
            </a:r>
            <a:r>
              <a:rPr lang="en" sz="1200" kern="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/docs/default-source/free-downloads/</a:t>
            </a:r>
            <a:r>
              <a:rPr lang="en" sz="1200" kern="0" dirty="0" err="1">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rss-companion.pdf?sfvrsn</a:t>
            </a:r>
            <a:r>
              <a:rPr lang="en" sz="1200" kern="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=b0ebc8b2_22</a:t>
            </a:r>
            <a:endParaRPr lang="en" sz="1200" kern="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0" name="Рисунок 9" descr="Изображение выглядит как текст, снимок экрана, Шрифт, График&#10;&#10;Содержимое, созданное искусственным интеллектом, может быть неверным.">
            <a:extLst>
              <a:ext uri="{FF2B5EF4-FFF2-40B4-BE49-F238E27FC236}">
                <a16:creationId xmlns:a16="http://schemas.microsoft.com/office/drawing/2014/main" id="{1B2ADB66-7A53-3E95-90D0-DD9A95729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710" y="1430509"/>
            <a:ext cx="7772400" cy="4747763"/>
          </a:xfrm>
          <a:prstGeom prst="rect">
            <a:avLst/>
          </a:prstGeom>
        </p:spPr>
      </p:pic>
      <p:sp>
        <p:nvSpPr>
          <p:cNvPr id="12" name="TextBox 11">
            <a:extLst>
              <a:ext uri="{FF2B5EF4-FFF2-40B4-BE49-F238E27FC236}">
                <a16:creationId xmlns:a16="http://schemas.microsoft.com/office/drawing/2014/main" id="{68107883-8872-F1CF-25C2-09986FF1E645}"/>
              </a:ext>
            </a:extLst>
          </p:cNvPr>
          <p:cNvSpPr txBox="1"/>
          <p:nvPr/>
        </p:nvSpPr>
        <p:spPr>
          <a:xfrm>
            <a:off x="9342521" y="1565678"/>
            <a:ext cx="2255921" cy="369332"/>
          </a:xfrm>
          <a:prstGeom prst="rect">
            <a:avLst/>
          </a:prstGeom>
          <a:noFill/>
        </p:spPr>
        <p:txBody>
          <a:bodyPr wrap="square">
            <a:spAutoFit/>
          </a:bodyPr>
          <a:lstStyle/>
          <a:p>
            <a:r>
              <a:rPr lang="en" dirty="0">
                <a:solidFill>
                  <a:srgbClr val="FF0000"/>
                </a:solidFill>
              </a:rPr>
              <a:t>Restricted Stock </a:t>
            </a:r>
            <a:endParaRPr lang="ru-RU" dirty="0">
              <a:solidFill>
                <a:srgbClr val="FF0000"/>
              </a:solidFill>
            </a:endParaRPr>
          </a:p>
        </p:txBody>
      </p:sp>
    </p:spTree>
    <p:extLst>
      <p:ext uri="{BB962C8B-B14F-4D97-AF65-F5344CB8AC3E}">
        <p14:creationId xmlns:p14="http://schemas.microsoft.com/office/powerpoint/2010/main" val="1903369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2A205-F082-EF42-2844-EE0298F8A23A}"/>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F1687F45-7418-787D-EEF8-BA5BE283D1D3}"/>
              </a:ext>
            </a:extLst>
          </p:cNvPr>
          <p:cNvSpPr>
            <a:spLocks noGrp="1"/>
          </p:cNvSpPr>
          <p:nvPr>
            <p:ph type="sldNum" sz="quarter" idx="12"/>
          </p:nvPr>
        </p:nvSpPr>
        <p:spPr/>
        <p:txBody>
          <a:bodyPr/>
          <a:lstStyle/>
          <a:p>
            <a:fld id="{733D5BDD-76E6-446A-A396-EB63A9568313}" type="slidenum">
              <a:rPr lang="ru-RU" smtClean="0"/>
              <a:pPr/>
              <a:t>39</a:t>
            </a:fld>
            <a:endParaRPr lang="ru-RU" dirty="0"/>
          </a:p>
        </p:txBody>
      </p:sp>
      <p:grpSp>
        <p:nvGrpSpPr>
          <p:cNvPr id="3" name="Группа 2">
            <a:extLst>
              <a:ext uri="{FF2B5EF4-FFF2-40B4-BE49-F238E27FC236}">
                <a16:creationId xmlns:a16="http://schemas.microsoft.com/office/drawing/2014/main" id="{DE3C7C9A-E52F-452B-4488-68DB5E94BAF8}"/>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958FF381-DCF8-CF3A-085A-15D08B24C215}"/>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571B0666-710A-7ED9-54EE-A7DDBEE411EF}"/>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3C9D55D4-7670-2B8D-DC02-0D94F6776E09}"/>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810C9753-61E6-E24E-4DEF-D48A26710DA6}"/>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15" name="TextBox 14">
            <a:extLst>
              <a:ext uri="{FF2B5EF4-FFF2-40B4-BE49-F238E27FC236}">
                <a16:creationId xmlns:a16="http://schemas.microsoft.com/office/drawing/2014/main" id="{1C4D351C-F4E2-C6AA-49F9-4AC61E576CDE}"/>
              </a:ext>
            </a:extLst>
          </p:cNvPr>
          <p:cNvSpPr txBox="1"/>
          <p:nvPr/>
        </p:nvSpPr>
        <p:spPr>
          <a:xfrm>
            <a:off x="1419473" y="602138"/>
            <a:ext cx="10365317" cy="369332"/>
          </a:xfrm>
          <a:prstGeom prst="rect">
            <a:avLst/>
          </a:prstGeom>
          <a:noFill/>
        </p:spPr>
        <p:txBody>
          <a:bodyPr wrap="square">
            <a:spAutoFit/>
          </a:bodyPr>
          <a:lstStyle/>
          <a:p>
            <a:pPr lvl="0">
              <a:spcAft>
                <a:spcPts val="600"/>
              </a:spcAft>
            </a:pPr>
            <a:r>
              <a:rPr lang="en" dirty="0"/>
              <a:t>Stout Restricted Stock Study</a:t>
            </a:r>
            <a:endParaRPr lang="en-US" sz="18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813F7D25-54B8-7546-58BD-3C81D8B12198}"/>
              </a:ext>
            </a:extLst>
          </p:cNvPr>
          <p:cNvSpPr txBox="1"/>
          <p:nvPr/>
        </p:nvSpPr>
        <p:spPr>
          <a:xfrm>
            <a:off x="1519751" y="6418537"/>
            <a:ext cx="9765865" cy="276999"/>
          </a:xfrm>
          <a:prstGeom prst="rect">
            <a:avLst/>
          </a:prstGeom>
          <a:noFill/>
        </p:spPr>
        <p:txBody>
          <a:bodyPr wrap="square">
            <a:spAutoFit/>
          </a:bodyPr>
          <a:lstStyle/>
          <a:p>
            <a:r>
              <a:rPr lang="en" sz="1200" kern="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https://</a:t>
            </a:r>
            <a:r>
              <a:rPr lang="en" sz="1200" kern="0" dirty="0" err="1">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www.bvresources.com</a:t>
            </a:r>
            <a:r>
              <a:rPr lang="en" sz="1200" kern="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/docs/default-source/free-downloads/</a:t>
            </a:r>
            <a:r>
              <a:rPr lang="en" sz="1200" kern="0" dirty="0" err="1">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rss-companion.pdf?sfvrsn</a:t>
            </a:r>
            <a:r>
              <a:rPr lang="en" sz="1200" kern="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=b0ebc8b2_22</a:t>
            </a:r>
            <a:endParaRPr lang="en" sz="1200" kern="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9" name="Рисунок 8" descr="Изображение выглядит как текст, снимок экрана, число, Шрифт&#10;&#10;Содержимое, созданное искусственным интеллектом, может быть неверным.">
            <a:extLst>
              <a:ext uri="{FF2B5EF4-FFF2-40B4-BE49-F238E27FC236}">
                <a16:creationId xmlns:a16="http://schemas.microsoft.com/office/drawing/2014/main" id="{E8AF09E1-7183-99B0-3079-C08C11C6C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344" y="1087358"/>
            <a:ext cx="7772400" cy="5215290"/>
          </a:xfrm>
          <a:prstGeom prst="rect">
            <a:avLst/>
          </a:prstGeom>
        </p:spPr>
      </p:pic>
    </p:spTree>
    <p:extLst>
      <p:ext uri="{BB962C8B-B14F-4D97-AF65-F5344CB8AC3E}">
        <p14:creationId xmlns:p14="http://schemas.microsoft.com/office/powerpoint/2010/main" val="3639006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605C9-CC99-4882-1F81-14651960C931}"/>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C4947238-E344-BF29-3533-519E6A630660}"/>
              </a:ext>
            </a:extLst>
          </p:cNvPr>
          <p:cNvSpPr>
            <a:spLocks noGrp="1"/>
          </p:cNvSpPr>
          <p:nvPr>
            <p:ph type="sldNum" sz="quarter" idx="12"/>
          </p:nvPr>
        </p:nvSpPr>
        <p:spPr/>
        <p:txBody>
          <a:bodyPr/>
          <a:lstStyle/>
          <a:p>
            <a:fld id="{733D5BDD-76E6-446A-A396-EB63A9568313}" type="slidenum">
              <a:rPr lang="ru-RU" smtClean="0"/>
              <a:pPr/>
              <a:t>4</a:t>
            </a:fld>
            <a:endParaRPr lang="ru-RU" dirty="0"/>
          </a:p>
        </p:txBody>
      </p:sp>
      <p:grpSp>
        <p:nvGrpSpPr>
          <p:cNvPr id="3" name="Группа 2">
            <a:extLst>
              <a:ext uri="{FF2B5EF4-FFF2-40B4-BE49-F238E27FC236}">
                <a16:creationId xmlns:a16="http://schemas.microsoft.com/office/drawing/2014/main" id="{5CCB9C49-A96D-D232-1854-785A3CFDA742}"/>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CB29A8DD-E19C-7321-F246-953AD845876B}"/>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D62EDF12-7042-7C49-1C3D-24B644E0B087}"/>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F75F3AE9-5E5C-D84A-9FFA-C54AA058579D}"/>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5C0D35B8-8C88-0BF4-7352-F5FBB86A37A7}"/>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Премия за контроль</a:t>
            </a:r>
          </a:p>
        </p:txBody>
      </p:sp>
      <p:sp>
        <p:nvSpPr>
          <p:cNvPr id="16" name="TextBox 15">
            <a:extLst>
              <a:ext uri="{FF2B5EF4-FFF2-40B4-BE49-F238E27FC236}">
                <a16:creationId xmlns:a16="http://schemas.microsoft.com/office/drawing/2014/main" id="{37A0247A-51E6-E0AB-01EB-ACC4C4418A13}"/>
              </a:ext>
            </a:extLst>
          </p:cNvPr>
          <p:cNvSpPr txBox="1"/>
          <p:nvPr/>
        </p:nvSpPr>
        <p:spPr>
          <a:xfrm>
            <a:off x="993077" y="6106055"/>
            <a:ext cx="9274943" cy="307777"/>
          </a:xfrm>
          <a:prstGeom prst="rect">
            <a:avLst/>
          </a:prstGeom>
          <a:noFill/>
        </p:spPr>
        <p:txBody>
          <a:bodyPr wrap="square">
            <a:spAutoFit/>
          </a:bodyPr>
          <a:lstStyle/>
          <a:p>
            <a:r>
              <a:rPr lang="ru-RU" sz="1400" dirty="0">
                <a:solidFill>
                  <a:srgbClr val="0070C0"/>
                </a:solidFill>
              </a:rPr>
              <a:t>https://</a:t>
            </a:r>
            <a:r>
              <a:rPr lang="ru-RU" sz="1400" dirty="0" err="1">
                <a:solidFill>
                  <a:srgbClr val="0070C0"/>
                </a:solidFill>
              </a:rPr>
              <a:t>www.bvresources.com</a:t>
            </a:r>
            <a:r>
              <a:rPr lang="ru-RU" sz="1400" dirty="0">
                <a:solidFill>
                  <a:srgbClr val="0070C0"/>
                </a:solidFill>
              </a:rPr>
              <a:t>/</a:t>
            </a:r>
            <a:r>
              <a:rPr lang="ru-RU" sz="1400" dirty="0" err="1">
                <a:solidFill>
                  <a:srgbClr val="0070C0"/>
                </a:solidFill>
              </a:rPr>
              <a:t>products</a:t>
            </a:r>
            <a:r>
              <a:rPr lang="ru-RU" sz="1400" dirty="0">
                <a:solidFill>
                  <a:srgbClr val="0070C0"/>
                </a:solidFill>
              </a:rPr>
              <a:t>/</a:t>
            </a:r>
            <a:r>
              <a:rPr lang="ru-RU" sz="1400" dirty="0" err="1">
                <a:solidFill>
                  <a:srgbClr val="0070C0"/>
                </a:solidFill>
              </a:rPr>
              <a:t>factset-bvr-control-premium-study</a:t>
            </a:r>
            <a:r>
              <a:rPr lang="ru-RU" sz="1400" dirty="0">
                <a:solidFill>
                  <a:srgbClr val="0070C0"/>
                </a:solidFill>
              </a:rPr>
              <a:t>/</a:t>
            </a:r>
          </a:p>
        </p:txBody>
      </p:sp>
      <p:pic>
        <p:nvPicPr>
          <p:cNvPr id="12" name="Рисунок 11" descr="Изображение выглядит как снимок экрана, текст, программное обеспечение, веб-страница&#10;&#10;Содержимое, созданное искусственным интеллектом, может быть неверным.">
            <a:extLst>
              <a:ext uri="{FF2B5EF4-FFF2-40B4-BE49-F238E27FC236}">
                <a16:creationId xmlns:a16="http://schemas.microsoft.com/office/drawing/2014/main" id="{C042D0C9-E85C-7638-AD8E-2D721F1E5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885" y="1422400"/>
            <a:ext cx="5940143" cy="3379091"/>
          </a:xfrm>
          <a:prstGeom prst="rect">
            <a:avLst/>
          </a:prstGeom>
        </p:spPr>
      </p:pic>
      <p:pic>
        <p:nvPicPr>
          <p:cNvPr id="15" name="Рисунок 14" descr="Изображение выглядит как текст, снимок экрана, Параллельный, число&#10;&#10;Содержимое, созданное искусственным интеллектом, может быть неверным.">
            <a:extLst>
              <a:ext uri="{FF2B5EF4-FFF2-40B4-BE49-F238E27FC236}">
                <a16:creationId xmlns:a16="http://schemas.microsoft.com/office/drawing/2014/main" id="{11833618-5BCC-7218-20D8-768CBB6F2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609" y="0"/>
            <a:ext cx="5104632" cy="6858000"/>
          </a:xfrm>
          <a:prstGeom prst="rect">
            <a:avLst/>
          </a:prstGeom>
        </p:spPr>
      </p:pic>
    </p:spTree>
    <p:extLst>
      <p:ext uri="{BB962C8B-B14F-4D97-AF65-F5344CB8AC3E}">
        <p14:creationId xmlns:p14="http://schemas.microsoft.com/office/powerpoint/2010/main" val="4272586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BB77D-A109-9476-61C5-3A1DFF3021FB}"/>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4D622A39-6405-D992-B015-BAC5AA09E01F}"/>
              </a:ext>
            </a:extLst>
          </p:cNvPr>
          <p:cNvSpPr>
            <a:spLocks noGrp="1"/>
          </p:cNvSpPr>
          <p:nvPr>
            <p:ph type="sldNum" sz="quarter" idx="12"/>
          </p:nvPr>
        </p:nvSpPr>
        <p:spPr/>
        <p:txBody>
          <a:bodyPr/>
          <a:lstStyle/>
          <a:p>
            <a:fld id="{733D5BDD-76E6-446A-A396-EB63A9568313}" type="slidenum">
              <a:rPr lang="ru-RU" smtClean="0"/>
              <a:pPr/>
              <a:t>40</a:t>
            </a:fld>
            <a:endParaRPr lang="ru-RU" dirty="0"/>
          </a:p>
        </p:txBody>
      </p:sp>
      <p:grpSp>
        <p:nvGrpSpPr>
          <p:cNvPr id="3" name="Группа 2">
            <a:extLst>
              <a:ext uri="{FF2B5EF4-FFF2-40B4-BE49-F238E27FC236}">
                <a16:creationId xmlns:a16="http://schemas.microsoft.com/office/drawing/2014/main" id="{8D793A36-0714-7ACC-F48C-9427CC8EEF52}"/>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132AF4E0-FA20-BA83-3ACD-3894F426C362}"/>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4355C87A-C840-AD26-A87E-D7F6C0637AD5}"/>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012C2B83-09FA-04D9-D122-DA34E03E5F75}"/>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F11349CD-1A0A-34C4-35F3-B18FDE4FA287}"/>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15" name="TextBox 14">
            <a:extLst>
              <a:ext uri="{FF2B5EF4-FFF2-40B4-BE49-F238E27FC236}">
                <a16:creationId xmlns:a16="http://schemas.microsoft.com/office/drawing/2014/main" id="{CC499A09-878A-CA4C-135E-12BFA83DF786}"/>
              </a:ext>
            </a:extLst>
          </p:cNvPr>
          <p:cNvSpPr txBox="1"/>
          <p:nvPr/>
        </p:nvSpPr>
        <p:spPr>
          <a:xfrm>
            <a:off x="1419473" y="602138"/>
            <a:ext cx="10365317" cy="369332"/>
          </a:xfrm>
          <a:prstGeom prst="rect">
            <a:avLst/>
          </a:prstGeom>
          <a:noFill/>
        </p:spPr>
        <p:txBody>
          <a:bodyPr wrap="square">
            <a:spAutoFit/>
          </a:bodyPr>
          <a:lstStyle/>
          <a:p>
            <a:pPr lvl="0">
              <a:spcAft>
                <a:spcPts val="600"/>
              </a:spcAft>
            </a:pPr>
            <a:r>
              <a:rPr lang="en" dirty="0"/>
              <a:t>Stout Restricted Stock Study</a:t>
            </a:r>
            <a:endParaRPr lang="en-US" sz="1800" b="1" kern="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1BDBB90A-3844-45A4-BF02-8351196CA34C}"/>
              </a:ext>
            </a:extLst>
          </p:cNvPr>
          <p:cNvSpPr txBox="1"/>
          <p:nvPr/>
        </p:nvSpPr>
        <p:spPr>
          <a:xfrm>
            <a:off x="1519751" y="6418537"/>
            <a:ext cx="9765865" cy="276999"/>
          </a:xfrm>
          <a:prstGeom prst="rect">
            <a:avLst/>
          </a:prstGeom>
          <a:noFill/>
        </p:spPr>
        <p:txBody>
          <a:bodyPr wrap="square">
            <a:spAutoFit/>
          </a:bodyPr>
          <a:lstStyle/>
          <a:p>
            <a:r>
              <a:rPr lang="ru-RU" sz="1200" kern="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Собственный анализ</a:t>
            </a:r>
            <a:endParaRPr lang="en" sz="1200" kern="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3" name="Рисунок 12" descr="Изображение выглядит как текст, снимок экрана, число, Шрифт&#10;&#10;Содержимое, созданное искусственным интеллектом, может быть неверным.">
            <a:extLst>
              <a:ext uri="{FF2B5EF4-FFF2-40B4-BE49-F238E27FC236}">
                <a16:creationId xmlns:a16="http://schemas.microsoft.com/office/drawing/2014/main" id="{6D392AF5-44FA-8C3C-0FF0-4AC3C34E5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483" y="3679695"/>
            <a:ext cx="3458029" cy="2877341"/>
          </a:xfrm>
          <a:prstGeom prst="rect">
            <a:avLst/>
          </a:prstGeom>
        </p:spPr>
      </p:pic>
      <p:pic>
        <p:nvPicPr>
          <p:cNvPr id="11" name="Рисунок 10" descr="Изображение выглядит как текст, снимок экрана, число, Шрифт&#10;&#10;Содержимое, созданное искусственным интеллектом, может быть неверным.">
            <a:extLst>
              <a:ext uri="{FF2B5EF4-FFF2-40B4-BE49-F238E27FC236}">
                <a16:creationId xmlns:a16="http://schemas.microsoft.com/office/drawing/2014/main" id="{BE722443-3FA3-49E8-BB83-57E392A98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303" y="1110152"/>
            <a:ext cx="7772400" cy="3514670"/>
          </a:xfrm>
          <a:prstGeom prst="rect">
            <a:avLst/>
          </a:prstGeom>
        </p:spPr>
      </p:pic>
      <p:pic>
        <p:nvPicPr>
          <p:cNvPr id="14" name="Рисунок 13">
            <a:extLst>
              <a:ext uri="{FF2B5EF4-FFF2-40B4-BE49-F238E27FC236}">
                <a16:creationId xmlns:a16="http://schemas.microsoft.com/office/drawing/2014/main" id="{EAC9CDA1-6E24-60A6-9E8E-42CB14D0C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4214" y="5136221"/>
            <a:ext cx="2220822" cy="1282316"/>
          </a:xfrm>
          <a:prstGeom prst="rect">
            <a:avLst/>
          </a:prstGeom>
        </p:spPr>
      </p:pic>
    </p:spTree>
    <p:extLst>
      <p:ext uri="{BB962C8B-B14F-4D97-AF65-F5344CB8AC3E}">
        <p14:creationId xmlns:p14="http://schemas.microsoft.com/office/powerpoint/2010/main" val="2327066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C93A9-549E-BBF1-BF09-DFB150AA56A0}"/>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27253C65-DCC2-C898-7CB6-CAF0FEB62365}"/>
              </a:ext>
            </a:extLst>
          </p:cNvPr>
          <p:cNvSpPr>
            <a:spLocks noGrp="1"/>
          </p:cNvSpPr>
          <p:nvPr>
            <p:ph type="sldNum" sz="quarter" idx="12"/>
          </p:nvPr>
        </p:nvSpPr>
        <p:spPr/>
        <p:txBody>
          <a:bodyPr/>
          <a:lstStyle/>
          <a:p>
            <a:fld id="{733D5BDD-76E6-446A-A396-EB63A9568313}" type="slidenum">
              <a:rPr lang="ru-RU" smtClean="0"/>
              <a:pPr/>
              <a:t>41</a:t>
            </a:fld>
            <a:endParaRPr lang="ru-RU" dirty="0"/>
          </a:p>
        </p:txBody>
      </p:sp>
      <p:grpSp>
        <p:nvGrpSpPr>
          <p:cNvPr id="3" name="Группа 2">
            <a:extLst>
              <a:ext uri="{FF2B5EF4-FFF2-40B4-BE49-F238E27FC236}">
                <a16:creationId xmlns:a16="http://schemas.microsoft.com/office/drawing/2014/main" id="{6CCCBA26-3CEA-3963-A97C-54039594D2DC}"/>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B17F0310-5305-8A16-0316-1EEAB26AF677}"/>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994B73D2-AD8C-F467-B0BC-99A52842455D}"/>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97456944-B91A-2649-0235-A2CDC33BC47E}"/>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76C6BA73-0E0F-0C9A-5136-D29CFEA5477F}"/>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15" name="TextBox 14">
            <a:extLst>
              <a:ext uri="{FF2B5EF4-FFF2-40B4-BE49-F238E27FC236}">
                <a16:creationId xmlns:a16="http://schemas.microsoft.com/office/drawing/2014/main" id="{B3458853-CC9F-5ECC-0042-FA570E9124FD}"/>
              </a:ext>
            </a:extLst>
          </p:cNvPr>
          <p:cNvSpPr txBox="1"/>
          <p:nvPr/>
        </p:nvSpPr>
        <p:spPr>
          <a:xfrm>
            <a:off x="1419473" y="602138"/>
            <a:ext cx="10365317" cy="646331"/>
          </a:xfrm>
          <a:prstGeom prst="rect">
            <a:avLst/>
          </a:prstGeom>
          <a:noFill/>
        </p:spPr>
        <p:txBody>
          <a:bodyPr wrap="square">
            <a:spAutoFit/>
          </a:bodyPr>
          <a:lstStyle/>
          <a:p>
            <a:r>
              <a:rPr lang="en" dirty="0"/>
              <a:t>Valuation Advisors Lack of Marketability Discount Study</a:t>
            </a:r>
            <a:endParaRPr lang="ru-RU" dirty="0"/>
          </a:p>
          <a:p>
            <a:r>
              <a:rPr lang="en" dirty="0">
                <a:solidFill>
                  <a:srgbClr val="1D46F3"/>
                </a:solidFill>
              </a:rPr>
              <a:t>https://</a:t>
            </a:r>
            <a:r>
              <a:rPr lang="en" dirty="0" err="1">
                <a:solidFill>
                  <a:srgbClr val="1D46F3"/>
                </a:solidFill>
              </a:rPr>
              <a:t>www.bvresources.com</a:t>
            </a:r>
            <a:r>
              <a:rPr lang="en" dirty="0">
                <a:solidFill>
                  <a:srgbClr val="1D46F3"/>
                </a:solidFill>
              </a:rPr>
              <a:t>/products/valuation-advisors-lack-of-marketability-study</a:t>
            </a:r>
          </a:p>
        </p:txBody>
      </p:sp>
      <p:sp>
        <p:nvSpPr>
          <p:cNvPr id="22" name="TextBox 21">
            <a:extLst>
              <a:ext uri="{FF2B5EF4-FFF2-40B4-BE49-F238E27FC236}">
                <a16:creationId xmlns:a16="http://schemas.microsoft.com/office/drawing/2014/main" id="{95BA6864-C05A-EEF3-1714-AA5FAE250660}"/>
              </a:ext>
            </a:extLst>
          </p:cNvPr>
          <p:cNvSpPr txBox="1"/>
          <p:nvPr/>
        </p:nvSpPr>
        <p:spPr>
          <a:xfrm>
            <a:off x="1213067" y="6418537"/>
            <a:ext cx="9765865" cy="276999"/>
          </a:xfrm>
          <a:prstGeom prst="rect">
            <a:avLst/>
          </a:prstGeom>
          <a:noFill/>
        </p:spPr>
        <p:txBody>
          <a:bodyPr wrap="square">
            <a:spAutoFit/>
          </a:bodyPr>
          <a:lstStyle/>
          <a:p>
            <a:r>
              <a:rPr lang="en" sz="1200" kern="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https://</a:t>
            </a:r>
            <a:r>
              <a:rPr lang="en" sz="1200" kern="0" dirty="0" err="1">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www.bvresources.com</a:t>
            </a:r>
            <a:r>
              <a:rPr lang="en" sz="1200" kern="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/docs/default-source/free-downloads/valmds-sample-summary-1.jpg?sfvrsn=5a2adeb2_2</a:t>
            </a:r>
          </a:p>
        </p:txBody>
      </p:sp>
      <p:sp>
        <p:nvSpPr>
          <p:cNvPr id="9" name="TextBox 8">
            <a:extLst>
              <a:ext uri="{FF2B5EF4-FFF2-40B4-BE49-F238E27FC236}">
                <a16:creationId xmlns:a16="http://schemas.microsoft.com/office/drawing/2014/main" id="{4DB4C56C-8AE9-9C0B-CE5C-71671FBCA84F}"/>
              </a:ext>
            </a:extLst>
          </p:cNvPr>
          <p:cNvSpPr txBox="1"/>
          <p:nvPr/>
        </p:nvSpPr>
        <p:spPr>
          <a:xfrm>
            <a:off x="9565106" y="1420980"/>
            <a:ext cx="4193003" cy="369332"/>
          </a:xfrm>
          <a:prstGeom prst="rect">
            <a:avLst/>
          </a:prstGeom>
          <a:noFill/>
        </p:spPr>
        <p:txBody>
          <a:bodyPr wrap="square">
            <a:spAutoFit/>
          </a:bodyPr>
          <a:lstStyle/>
          <a:p>
            <a:r>
              <a:rPr lang="en-US" dirty="0">
                <a:solidFill>
                  <a:srgbClr val="FF0000"/>
                </a:solidFill>
              </a:rPr>
              <a:t>pre-</a:t>
            </a:r>
            <a:r>
              <a:rPr lang="ru-RU" dirty="0">
                <a:solidFill>
                  <a:srgbClr val="FF0000"/>
                </a:solidFill>
              </a:rPr>
              <a:t>IPO</a:t>
            </a:r>
            <a:r>
              <a:rPr lang="en-US" dirty="0">
                <a:solidFill>
                  <a:srgbClr val="FF0000"/>
                </a:solidFill>
              </a:rPr>
              <a:t> </a:t>
            </a:r>
            <a:r>
              <a:rPr lang="ru-RU" dirty="0">
                <a:solidFill>
                  <a:srgbClr val="FF0000"/>
                </a:solidFill>
              </a:rPr>
              <a:t>сделки</a:t>
            </a:r>
          </a:p>
        </p:txBody>
      </p:sp>
      <p:pic>
        <p:nvPicPr>
          <p:cNvPr id="12" name="Рисунок 11" descr="Изображение выглядит как текст, снимок экрана, число, программное обеспечение&#10;&#10;Содержимое, созданное искусственным интеллектом, может быть неверным.">
            <a:extLst>
              <a:ext uri="{FF2B5EF4-FFF2-40B4-BE49-F238E27FC236}">
                <a16:creationId xmlns:a16="http://schemas.microsoft.com/office/drawing/2014/main" id="{6C13F0E4-B5C3-AB72-F03F-C5CC1645C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581" y="1334762"/>
            <a:ext cx="7772400" cy="4997482"/>
          </a:xfrm>
          <a:prstGeom prst="rect">
            <a:avLst/>
          </a:prstGeom>
        </p:spPr>
      </p:pic>
    </p:spTree>
    <p:extLst>
      <p:ext uri="{BB962C8B-B14F-4D97-AF65-F5344CB8AC3E}">
        <p14:creationId xmlns:p14="http://schemas.microsoft.com/office/powerpoint/2010/main" val="1191104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053FE-C3BA-D09E-33D2-90626BBCB80C}"/>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51E0B2EB-A97D-CD0A-F928-609C73E2D537}"/>
              </a:ext>
            </a:extLst>
          </p:cNvPr>
          <p:cNvSpPr>
            <a:spLocks noGrp="1"/>
          </p:cNvSpPr>
          <p:nvPr>
            <p:ph type="sldNum" sz="quarter" idx="12"/>
          </p:nvPr>
        </p:nvSpPr>
        <p:spPr/>
        <p:txBody>
          <a:bodyPr/>
          <a:lstStyle/>
          <a:p>
            <a:fld id="{733D5BDD-76E6-446A-A396-EB63A9568313}" type="slidenum">
              <a:rPr lang="ru-RU" smtClean="0"/>
              <a:pPr/>
              <a:t>42</a:t>
            </a:fld>
            <a:endParaRPr lang="ru-RU" dirty="0"/>
          </a:p>
        </p:txBody>
      </p:sp>
      <p:grpSp>
        <p:nvGrpSpPr>
          <p:cNvPr id="3" name="Группа 2">
            <a:extLst>
              <a:ext uri="{FF2B5EF4-FFF2-40B4-BE49-F238E27FC236}">
                <a16:creationId xmlns:a16="http://schemas.microsoft.com/office/drawing/2014/main" id="{E39076CE-BC22-7682-2D9E-E3480183EC00}"/>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CF276655-F062-C275-B994-6DFA8BB30865}"/>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E6A60401-FC38-1476-A67E-173C148EE272}"/>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8389408B-5E23-FA25-CBC7-CF0841D9DF2A}"/>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2B0B28F2-6897-BA97-49AF-49217B7B044A}"/>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15" name="TextBox 14">
            <a:extLst>
              <a:ext uri="{FF2B5EF4-FFF2-40B4-BE49-F238E27FC236}">
                <a16:creationId xmlns:a16="http://schemas.microsoft.com/office/drawing/2014/main" id="{E9846DC7-B71C-607F-01E5-E89D61EC6573}"/>
              </a:ext>
            </a:extLst>
          </p:cNvPr>
          <p:cNvSpPr txBox="1"/>
          <p:nvPr/>
        </p:nvSpPr>
        <p:spPr>
          <a:xfrm>
            <a:off x="1419473" y="602138"/>
            <a:ext cx="10365317" cy="369332"/>
          </a:xfrm>
          <a:prstGeom prst="rect">
            <a:avLst/>
          </a:prstGeom>
          <a:noFill/>
        </p:spPr>
        <p:txBody>
          <a:bodyPr wrap="square">
            <a:spAutoFit/>
          </a:bodyPr>
          <a:lstStyle/>
          <a:p>
            <a:r>
              <a:rPr lang="en" dirty="0"/>
              <a:t>Valuation Advisors Lack of Marketability Discount Study</a:t>
            </a:r>
            <a:endParaRPr lang="ru-RU" dirty="0"/>
          </a:p>
        </p:txBody>
      </p:sp>
      <p:sp>
        <p:nvSpPr>
          <p:cNvPr id="9" name="TextBox 8">
            <a:extLst>
              <a:ext uri="{FF2B5EF4-FFF2-40B4-BE49-F238E27FC236}">
                <a16:creationId xmlns:a16="http://schemas.microsoft.com/office/drawing/2014/main" id="{3ADAB86C-B26C-8FD4-9D4E-8CFCC18631FD}"/>
              </a:ext>
            </a:extLst>
          </p:cNvPr>
          <p:cNvSpPr txBox="1"/>
          <p:nvPr/>
        </p:nvSpPr>
        <p:spPr>
          <a:xfrm>
            <a:off x="9565106" y="1420980"/>
            <a:ext cx="4193003" cy="369332"/>
          </a:xfrm>
          <a:prstGeom prst="rect">
            <a:avLst/>
          </a:prstGeom>
          <a:noFill/>
        </p:spPr>
        <p:txBody>
          <a:bodyPr wrap="square">
            <a:spAutoFit/>
          </a:bodyPr>
          <a:lstStyle/>
          <a:p>
            <a:r>
              <a:rPr lang="en-US" dirty="0">
                <a:solidFill>
                  <a:srgbClr val="FF0000"/>
                </a:solidFill>
              </a:rPr>
              <a:t>pre-</a:t>
            </a:r>
            <a:r>
              <a:rPr lang="ru-RU" dirty="0">
                <a:solidFill>
                  <a:srgbClr val="FF0000"/>
                </a:solidFill>
              </a:rPr>
              <a:t>IPO</a:t>
            </a:r>
            <a:r>
              <a:rPr lang="en-US" dirty="0">
                <a:solidFill>
                  <a:srgbClr val="FF0000"/>
                </a:solidFill>
              </a:rPr>
              <a:t> </a:t>
            </a:r>
            <a:r>
              <a:rPr lang="ru-RU" dirty="0">
                <a:solidFill>
                  <a:srgbClr val="FF0000"/>
                </a:solidFill>
              </a:rPr>
              <a:t>сделки</a:t>
            </a:r>
          </a:p>
        </p:txBody>
      </p:sp>
      <p:sp>
        <p:nvSpPr>
          <p:cNvPr id="10" name="TextBox 9">
            <a:extLst>
              <a:ext uri="{FF2B5EF4-FFF2-40B4-BE49-F238E27FC236}">
                <a16:creationId xmlns:a16="http://schemas.microsoft.com/office/drawing/2014/main" id="{C58E10C4-3F49-6F1F-110B-14B78E2A0CA2}"/>
              </a:ext>
            </a:extLst>
          </p:cNvPr>
          <p:cNvSpPr txBox="1"/>
          <p:nvPr/>
        </p:nvSpPr>
        <p:spPr>
          <a:xfrm>
            <a:off x="1924125" y="1995327"/>
            <a:ext cx="8343749" cy="646331"/>
          </a:xfrm>
          <a:prstGeom prst="rect">
            <a:avLst/>
          </a:prstGeom>
          <a:noFill/>
        </p:spPr>
        <p:txBody>
          <a:bodyPr wrap="square">
            <a:spAutoFit/>
          </a:bodyPr>
          <a:lstStyle/>
          <a:p>
            <a:r>
              <a:rPr lang="ru-RU" dirty="0"/>
              <a:t>Цены для IPO иногда намеренно занижаются</a:t>
            </a:r>
          </a:p>
          <a:p>
            <a:r>
              <a:rPr lang="ru-RU" dirty="0"/>
              <a:t>Разные типы (акций и сделок)</a:t>
            </a:r>
          </a:p>
        </p:txBody>
      </p:sp>
      <p:sp>
        <p:nvSpPr>
          <p:cNvPr id="13" name="TextBox 12">
            <a:extLst>
              <a:ext uri="{FF2B5EF4-FFF2-40B4-BE49-F238E27FC236}">
                <a16:creationId xmlns:a16="http://schemas.microsoft.com/office/drawing/2014/main" id="{A4CDE6D4-9E79-27D7-67D1-B595D544A9DB}"/>
              </a:ext>
            </a:extLst>
          </p:cNvPr>
          <p:cNvSpPr txBox="1"/>
          <p:nvPr/>
        </p:nvSpPr>
        <p:spPr>
          <a:xfrm>
            <a:off x="1780324" y="3137335"/>
            <a:ext cx="9312791" cy="2862322"/>
          </a:xfrm>
          <a:prstGeom prst="rect">
            <a:avLst/>
          </a:prstGeom>
          <a:noFill/>
        </p:spPr>
        <p:txBody>
          <a:bodyPr wrap="square">
            <a:spAutoFit/>
          </a:bodyPr>
          <a:lstStyle/>
          <a:p>
            <a:r>
              <a:rPr lang="ru-RU" sz="3600" dirty="0">
                <a:solidFill>
                  <a:srgbClr val="0070C0"/>
                </a:solidFill>
              </a:rPr>
              <a:t>Скидки на ценные бумаги, выпущенные в ходе сделок до IPO, включают два компонента: риск того, что IPO не состоится, и тот факт, что ценные бумаги подвержены ограничениям на момент IPO</a:t>
            </a:r>
          </a:p>
        </p:txBody>
      </p:sp>
    </p:spTree>
    <p:extLst>
      <p:ext uri="{BB962C8B-B14F-4D97-AF65-F5344CB8AC3E}">
        <p14:creationId xmlns:p14="http://schemas.microsoft.com/office/powerpoint/2010/main" val="1547833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D15C0-A1BF-98D2-7CF4-3DA83A9D1060}"/>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B792217D-766F-770B-591E-B4261F28A4B0}"/>
              </a:ext>
            </a:extLst>
          </p:cNvPr>
          <p:cNvSpPr>
            <a:spLocks noGrp="1"/>
          </p:cNvSpPr>
          <p:nvPr>
            <p:ph type="sldNum" sz="quarter" idx="12"/>
          </p:nvPr>
        </p:nvSpPr>
        <p:spPr/>
        <p:txBody>
          <a:bodyPr/>
          <a:lstStyle/>
          <a:p>
            <a:fld id="{733D5BDD-76E6-446A-A396-EB63A9568313}" type="slidenum">
              <a:rPr lang="ru-RU" smtClean="0"/>
              <a:pPr/>
              <a:t>43</a:t>
            </a:fld>
            <a:endParaRPr lang="ru-RU" dirty="0"/>
          </a:p>
        </p:txBody>
      </p:sp>
      <p:grpSp>
        <p:nvGrpSpPr>
          <p:cNvPr id="3" name="Группа 2">
            <a:extLst>
              <a:ext uri="{FF2B5EF4-FFF2-40B4-BE49-F238E27FC236}">
                <a16:creationId xmlns:a16="http://schemas.microsoft.com/office/drawing/2014/main" id="{655618C0-61F3-2AF2-FD65-482865BF120C}"/>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E7BBCA0A-D7CB-E875-F9DB-3567561F831E}"/>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BCE65D7C-D1B6-9946-5837-C767E4D51C2A}"/>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D5AA13EB-FD08-06E1-8D00-356C0115B420}"/>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C980837E-2E06-B772-1692-172703FEB262}"/>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
        <p:nvSpPr>
          <p:cNvPr id="15" name="TextBox 14">
            <a:extLst>
              <a:ext uri="{FF2B5EF4-FFF2-40B4-BE49-F238E27FC236}">
                <a16:creationId xmlns:a16="http://schemas.microsoft.com/office/drawing/2014/main" id="{A485F5D7-7D6B-44A6-9D32-8FD7A3A7F0AE}"/>
              </a:ext>
            </a:extLst>
          </p:cNvPr>
          <p:cNvSpPr txBox="1"/>
          <p:nvPr/>
        </p:nvSpPr>
        <p:spPr>
          <a:xfrm>
            <a:off x="1419473" y="602138"/>
            <a:ext cx="10365317" cy="369332"/>
          </a:xfrm>
          <a:prstGeom prst="rect">
            <a:avLst/>
          </a:prstGeom>
          <a:noFill/>
        </p:spPr>
        <p:txBody>
          <a:bodyPr wrap="square">
            <a:spAutoFit/>
          </a:bodyPr>
          <a:lstStyle/>
          <a:p>
            <a:r>
              <a:rPr lang="en" dirty="0"/>
              <a:t>Valuation Advisors Lack of Marketability Discount Study</a:t>
            </a:r>
            <a:endParaRPr lang="ru-RU" dirty="0"/>
          </a:p>
        </p:txBody>
      </p:sp>
      <p:sp>
        <p:nvSpPr>
          <p:cNvPr id="9" name="TextBox 8">
            <a:extLst>
              <a:ext uri="{FF2B5EF4-FFF2-40B4-BE49-F238E27FC236}">
                <a16:creationId xmlns:a16="http://schemas.microsoft.com/office/drawing/2014/main" id="{AE39D2AC-0D24-CCE4-12D1-4C6E1F9F9CE2}"/>
              </a:ext>
            </a:extLst>
          </p:cNvPr>
          <p:cNvSpPr txBox="1"/>
          <p:nvPr/>
        </p:nvSpPr>
        <p:spPr>
          <a:xfrm>
            <a:off x="9492917" y="514543"/>
            <a:ext cx="4193003" cy="646331"/>
          </a:xfrm>
          <a:prstGeom prst="rect">
            <a:avLst/>
          </a:prstGeom>
          <a:noFill/>
        </p:spPr>
        <p:txBody>
          <a:bodyPr wrap="square">
            <a:spAutoFit/>
          </a:bodyPr>
          <a:lstStyle/>
          <a:p>
            <a:r>
              <a:rPr lang="en-US" dirty="0">
                <a:solidFill>
                  <a:srgbClr val="FF0000"/>
                </a:solidFill>
              </a:rPr>
              <a:t>pre-</a:t>
            </a:r>
            <a:r>
              <a:rPr lang="ru-RU" dirty="0">
                <a:solidFill>
                  <a:srgbClr val="FF0000"/>
                </a:solidFill>
              </a:rPr>
              <a:t>IPO</a:t>
            </a:r>
            <a:r>
              <a:rPr lang="en-US" dirty="0">
                <a:solidFill>
                  <a:srgbClr val="FF0000"/>
                </a:solidFill>
              </a:rPr>
              <a:t> </a:t>
            </a:r>
            <a:r>
              <a:rPr lang="ru-RU" dirty="0">
                <a:solidFill>
                  <a:srgbClr val="FF0000"/>
                </a:solidFill>
              </a:rPr>
              <a:t>сделки</a:t>
            </a:r>
          </a:p>
          <a:p>
            <a:r>
              <a:rPr lang="ru-RU" dirty="0">
                <a:solidFill>
                  <a:srgbClr val="FF0000"/>
                </a:solidFill>
              </a:rPr>
              <a:t>Российские компании</a:t>
            </a:r>
          </a:p>
        </p:txBody>
      </p:sp>
      <p:sp>
        <p:nvSpPr>
          <p:cNvPr id="8" name="TextBox 7">
            <a:extLst>
              <a:ext uri="{FF2B5EF4-FFF2-40B4-BE49-F238E27FC236}">
                <a16:creationId xmlns:a16="http://schemas.microsoft.com/office/drawing/2014/main" id="{864C3CDD-EA4B-7106-5373-DE0C128D5A21}"/>
              </a:ext>
            </a:extLst>
          </p:cNvPr>
          <p:cNvSpPr txBox="1"/>
          <p:nvPr/>
        </p:nvSpPr>
        <p:spPr>
          <a:xfrm>
            <a:off x="1519751" y="6418537"/>
            <a:ext cx="9765865" cy="276999"/>
          </a:xfrm>
          <a:prstGeom prst="rect">
            <a:avLst/>
          </a:prstGeom>
          <a:noFill/>
        </p:spPr>
        <p:txBody>
          <a:bodyPr wrap="square">
            <a:spAutoFit/>
          </a:bodyPr>
          <a:lstStyle/>
          <a:p>
            <a:r>
              <a:rPr lang="ru-RU" sz="1200" kern="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Собственный анализ</a:t>
            </a:r>
            <a:endParaRPr lang="en" sz="1200" kern="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1" name="Рисунок 10" descr="Изображение выглядит как текст, снимок экрана, число, программное обеспечение&#10;&#10;Содержимое, созданное искусственным интеллектом, может быть неверным.">
            <a:extLst>
              <a:ext uri="{FF2B5EF4-FFF2-40B4-BE49-F238E27FC236}">
                <a16:creationId xmlns:a16="http://schemas.microsoft.com/office/drawing/2014/main" id="{B0D18305-AA0B-CEBE-A1DF-CDADFA587121}"/>
              </a:ext>
            </a:extLst>
          </p:cNvPr>
          <p:cNvPicPr>
            <a:picLocks noChangeAspect="1"/>
          </p:cNvPicPr>
          <p:nvPr/>
        </p:nvPicPr>
        <p:blipFill>
          <a:blip r:embed="rId2"/>
          <a:stretch>
            <a:fillRect/>
          </a:stretch>
        </p:blipFill>
        <p:spPr>
          <a:xfrm>
            <a:off x="1021572" y="1245790"/>
            <a:ext cx="9402051" cy="5010072"/>
          </a:xfrm>
          <a:prstGeom prst="rect">
            <a:avLst/>
          </a:prstGeom>
        </p:spPr>
      </p:pic>
    </p:spTree>
    <p:extLst>
      <p:ext uri="{BB962C8B-B14F-4D97-AF65-F5344CB8AC3E}">
        <p14:creationId xmlns:p14="http://schemas.microsoft.com/office/powerpoint/2010/main" val="3462930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F9911-67B9-C9B3-16EE-A1283C5DC050}"/>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B4CB5281-DCA3-FD06-A616-68CAB10B676E}"/>
              </a:ext>
            </a:extLst>
          </p:cNvPr>
          <p:cNvSpPr>
            <a:spLocks noGrp="1"/>
          </p:cNvSpPr>
          <p:nvPr>
            <p:ph type="sldNum" sz="quarter" idx="12"/>
          </p:nvPr>
        </p:nvSpPr>
        <p:spPr/>
        <p:txBody>
          <a:bodyPr/>
          <a:lstStyle/>
          <a:p>
            <a:fld id="{733D5BDD-76E6-446A-A396-EB63A9568313}" type="slidenum">
              <a:rPr lang="ru-RU" smtClean="0"/>
              <a:pPr/>
              <a:t>44</a:t>
            </a:fld>
            <a:endParaRPr lang="ru-RU" dirty="0"/>
          </a:p>
        </p:txBody>
      </p:sp>
      <p:grpSp>
        <p:nvGrpSpPr>
          <p:cNvPr id="3" name="Группа 2">
            <a:extLst>
              <a:ext uri="{FF2B5EF4-FFF2-40B4-BE49-F238E27FC236}">
                <a16:creationId xmlns:a16="http://schemas.microsoft.com/office/drawing/2014/main" id="{2FF1A12F-6A32-826F-4BA3-8AE86CF0254F}"/>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1A198BF9-0404-F3B3-E4A5-D7EAF927CB7F}"/>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058EC7BD-DCC7-5B60-3C8B-D15210D4B6D6}"/>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DD00AA8C-9190-E41E-29FD-A97AACC22167}"/>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F5A6DD0B-F849-0035-1E31-03FF1F6B7AA9}"/>
              </a:ext>
            </a:extLst>
          </p:cNvPr>
          <p:cNvSpPr/>
          <p:nvPr/>
        </p:nvSpPr>
        <p:spPr>
          <a:xfrm>
            <a:off x="1010303" y="955011"/>
            <a:ext cx="10976784" cy="5742534"/>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ru-RU" sz="2400" dirty="0">
                <a:latin typeface="Calibri" panose="020F0502020204030204" pitchFamily="34" charset="0"/>
                <a:ea typeface="Calibri" panose="020F0502020204030204" pitchFamily="34" charset="0"/>
                <a:cs typeface="Times New Roman" panose="02020603050405020304" pitchFamily="18" charset="0"/>
              </a:rPr>
              <a:t>При реализации </a:t>
            </a:r>
            <a:r>
              <a:rPr lang="ru-RU" sz="2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сравнительного подхода </a:t>
            </a:r>
            <a:r>
              <a:rPr lang="ru-RU" sz="2400" dirty="0">
                <a:latin typeface="Calibri" panose="020F0502020204030204" pitchFamily="34" charset="0"/>
                <a:ea typeface="Calibri" panose="020F0502020204030204" pitchFamily="34" charset="0"/>
                <a:cs typeface="Times New Roman" panose="02020603050405020304" pitchFamily="18" charset="0"/>
              </a:rPr>
              <a:t>и в качестве аналогов принимаются котируемые акции – применение скидки на ликвидность </a:t>
            </a:r>
            <a:r>
              <a:rPr lang="ru-RU" sz="24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достаточно логично</a:t>
            </a:r>
          </a:p>
          <a:p>
            <a:pPr marL="342900" indent="-342900">
              <a:lnSpc>
                <a:spcPct val="107000"/>
              </a:lnSpc>
              <a:spcAft>
                <a:spcPts val="800"/>
              </a:spcAft>
              <a:buFont typeface="Arial" panose="020B0604020202020204" pitchFamily="34" charset="0"/>
              <a:buChar char="•"/>
            </a:pPr>
            <a:r>
              <a:rPr lang="ru-RU" sz="2400" dirty="0">
                <a:latin typeface="Calibri" panose="020F0502020204030204" pitchFamily="34" charset="0"/>
                <a:ea typeface="Calibri" panose="020F0502020204030204" pitchFamily="34" charset="0"/>
                <a:cs typeface="Times New Roman" panose="02020603050405020304" pitchFamily="18" charset="0"/>
              </a:rPr>
              <a:t>При применении методов затратного и доходного подходов (в особенности контрольных долей) –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традиционные обоснования неустойчивы.</a:t>
            </a:r>
          </a:p>
          <a:p>
            <a:pPr marL="342900" indent="-342900">
              <a:lnSpc>
                <a:spcPct val="107000"/>
              </a:lnSpc>
              <a:spcAft>
                <a:spcPts val="800"/>
              </a:spcAft>
              <a:buFont typeface="Arial" panose="020B0604020202020204" pitchFamily="34" charset="0"/>
              <a:buChar char="•"/>
            </a:pPr>
            <a:r>
              <a:rPr lang="ru-RU" sz="2400" dirty="0">
                <a:latin typeface="Calibri" panose="020F0502020204030204" pitchFamily="34" charset="0"/>
                <a:ea typeface="Calibri" panose="020F0502020204030204" pitchFamily="34" charset="0"/>
                <a:cs typeface="Times New Roman" panose="02020603050405020304" pitchFamily="18" charset="0"/>
              </a:rPr>
              <a:t>Применение зарубежных исследований (особенно опубликованных давно) –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достаточно уязвимо</a:t>
            </a:r>
          </a:p>
          <a:p>
            <a:pPr marL="342900" indent="-342900">
              <a:lnSpc>
                <a:spcPct val="107000"/>
              </a:lnSpc>
              <a:spcAft>
                <a:spcPts val="800"/>
              </a:spcAft>
              <a:buFont typeface="Arial" panose="020B0604020202020204" pitchFamily="34" charset="0"/>
              <a:buChar char="•"/>
            </a:pPr>
            <a:r>
              <a:rPr lang="ru-RU" sz="2400" dirty="0">
                <a:latin typeface="Calibri" panose="020F0502020204030204" pitchFamily="34" charset="0"/>
                <a:ea typeface="Calibri" panose="020F0502020204030204" pitchFamily="34" charset="0"/>
                <a:cs typeface="Times New Roman" panose="02020603050405020304" pitchFamily="18" charset="0"/>
              </a:rPr>
              <a:t>При анализе публикаций важно исследовать уровень стоимости (контрольный или неконтрольный) и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применяемые методы </a:t>
            </a:r>
            <a:r>
              <a:rPr lang="ru-RU" sz="2400" dirty="0">
                <a:latin typeface="Calibri" panose="020F0502020204030204" pitchFamily="34" charset="0"/>
                <a:ea typeface="Calibri" panose="020F0502020204030204" pitchFamily="34" charset="0"/>
                <a:cs typeface="Times New Roman" panose="02020603050405020304" pitchFamily="18" charset="0"/>
              </a:rPr>
              <a:t>для определения величин скидок</a:t>
            </a:r>
          </a:p>
          <a:p>
            <a:pPr marL="342900" indent="-342900">
              <a:lnSpc>
                <a:spcPct val="107000"/>
              </a:lnSpc>
              <a:spcAft>
                <a:spcPts val="800"/>
              </a:spcAft>
              <a:buFont typeface="Arial" panose="020B0604020202020204" pitchFamily="34" charset="0"/>
              <a:buChar char="•"/>
            </a:pPr>
            <a:r>
              <a:rPr lang="ru-RU" sz="2400" dirty="0">
                <a:latin typeface="Calibri" panose="020F0502020204030204" pitchFamily="34" charset="0"/>
                <a:ea typeface="Calibri" panose="020F0502020204030204" pitchFamily="34" charset="0"/>
                <a:cs typeface="Times New Roman" panose="02020603050405020304" pitchFamily="18" charset="0"/>
              </a:rPr>
              <a:t>Во многих публикациях выявляется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взаимное влияние </a:t>
            </a:r>
            <a:r>
              <a:rPr lang="ru-RU" sz="2400" dirty="0">
                <a:latin typeface="Calibri" panose="020F0502020204030204" pitchFamily="34" charset="0"/>
                <a:ea typeface="Calibri" panose="020F0502020204030204" pitchFamily="34" charset="0"/>
                <a:cs typeface="Times New Roman" panose="02020603050405020304" pitchFamily="18" charset="0"/>
              </a:rPr>
              <a:t>скидки на контроль и скидки на ликвидность</a:t>
            </a:r>
          </a:p>
          <a:p>
            <a:pPr marL="342900" indent="-342900">
              <a:lnSpc>
                <a:spcPct val="107000"/>
              </a:lnSpc>
              <a:spcAft>
                <a:spcPts val="800"/>
              </a:spcAft>
              <a:buFont typeface="Arial" panose="020B0604020202020204" pitchFamily="34" charset="0"/>
              <a:buChar char="•"/>
            </a:pPr>
            <a:r>
              <a:rPr lang="ru-RU" sz="2400" dirty="0">
                <a:latin typeface="Calibri" panose="020F0502020204030204" pitchFamily="34" charset="0"/>
                <a:ea typeface="Calibri" panose="020F0502020204030204" pitchFamily="34" charset="0"/>
                <a:cs typeface="Times New Roman" panose="02020603050405020304" pitchFamily="18" charset="0"/>
              </a:rPr>
              <a:t>Сопоставление факторов низкой ликвидности и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предпосылок рыночной стоимости</a:t>
            </a:r>
            <a:r>
              <a:rPr lang="ru-RU" sz="2400" dirty="0">
                <a:latin typeface="Calibri" panose="020F0502020204030204" pitchFamily="34" charset="0"/>
                <a:ea typeface="Calibri" panose="020F0502020204030204" pitchFamily="34" charset="0"/>
                <a:cs typeface="Times New Roman" panose="02020603050405020304" pitchFamily="18" charset="0"/>
              </a:rPr>
              <a:t>.</a:t>
            </a:r>
          </a:p>
        </p:txBody>
      </p:sp>
      <p:sp>
        <p:nvSpPr>
          <p:cNvPr id="7" name="Прямоугольник 6">
            <a:extLst>
              <a:ext uri="{FF2B5EF4-FFF2-40B4-BE49-F238E27FC236}">
                <a16:creationId xmlns:a16="http://schemas.microsoft.com/office/drawing/2014/main" id="{11235C44-D81A-FE66-C653-9B78A75B6FB8}"/>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Скидки на ликвидность</a:t>
            </a:r>
          </a:p>
        </p:txBody>
      </p:sp>
    </p:spTree>
    <p:extLst>
      <p:ext uri="{BB962C8B-B14F-4D97-AF65-F5344CB8AC3E}">
        <p14:creationId xmlns:p14="http://schemas.microsoft.com/office/powerpoint/2010/main" val="2787585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4C76A-4923-71DF-16AE-BABF2F93613C}"/>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1C6512AD-90FE-6EEB-2A01-3EF99C4852D2}"/>
              </a:ext>
            </a:extLst>
          </p:cNvPr>
          <p:cNvSpPr>
            <a:spLocks noGrp="1"/>
          </p:cNvSpPr>
          <p:nvPr>
            <p:ph type="sldNum" sz="quarter" idx="12"/>
          </p:nvPr>
        </p:nvSpPr>
        <p:spPr/>
        <p:txBody>
          <a:bodyPr/>
          <a:lstStyle/>
          <a:p>
            <a:fld id="{733D5BDD-76E6-446A-A396-EB63A9568313}" type="slidenum">
              <a:rPr lang="ru-RU" smtClean="0"/>
              <a:pPr/>
              <a:t>45</a:t>
            </a:fld>
            <a:endParaRPr lang="ru-RU" dirty="0"/>
          </a:p>
        </p:txBody>
      </p:sp>
      <p:grpSp>
        <p:nvGrpSpPr>
          <p:cNvPr id="3" name="Группа 2">
            <a:extLst>
              <a:ext uri="{FF2B5EF4-FFF2-40B4-BE49-F238E27FC236}">
                <a16:creationId xmlns:a16="http://schemas.microsoft.com/office/drawing/2014/main" id="{BCA0201E-4F95-D483-53EB-B126F23674B7}"/>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9D285CA2-F7E2-0DA2-7BEB-34C94208A5F9}"/>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36674F60-DC2F-8B61-CBED-782F315272BF}"/>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AE6801D8-FF12-9846-D900-6B2BA521B397}"/>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08641F9B-6B22-0754-E5F6-3F5F2D675774}"/>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Спасибо за внимание!</a:t>
            </a:r>
          </a:p>
        </p:txBody>
      </p:sp>
      <p:sp>
        <p:nvSpPr>
          <p:cNvPr id="10" name="TextBox 9">
            <a:extLst>
              <a:ext uri="{FF2B5EF4-FFF2-40B4-BE49-F238E27FC236}">
                <a16:creationId xmlns:a16="http://schemas.microsoft.com/office/drawing/2014/main" id="{A2169695-8788-00AB-2402-424D985EDCBF}"/>
              </a:ext>
            </a:extLst>
          </p:cNvPr>
          <p:cNvSpPr txBox="1"/>
          <p:nvPr/>
        </p:nvSpPr>
        <p:spPr>
          <a:xfrm>
            <a:off x="5587013" y="5098189"/>
            <a:ext cx="6100010" cy="1381789"/>
          </a:xfrm>
          <a:prstGeom prst="rect">
            <a:avLst/>
          </a:prstGeom>
          <a:noFill/>
        </p:spPr>
        <p:txBody>
          <a:bodyPr wrap="square">
            <a:spAutoFit/>
          </a:bodyPr>
          <a:lstStyle/>
          <a:p>
            <a:pPr algn="r">
              <a:lnSpc>
                <a:spcPct val="130000"/>
              </a:lnSpc>
            </a:pPr>
            <a:r>
              <a:rPr lang="ru-RU" sz="1600" b="1" kern="0" dirty="0" err="1">
                <a:solidFill>
                  <a:srgbClr val="002060"/>
                </a:solidFill>
                <a:latin typeface="Arial" panose="020B0604020202020204" pitchFamily="34" charset="0"/>
                <a:cs typeface="Arial" panose="020B0604020202020204" pitchFamily="34" charset="0"/>
              </a:rPr>
              <a:t>Захматов</a:t>
            </a:r>
            <a:r>
              <a:rPr lang="ru-RU" sz="1600" b="1" kern="0" dirty="0">
                <a:solidFill>
                  <a:srgbClr val="002060"/>
                </a:solidFill>
                <a:latin typeface="Arial" panose="020B0604020202020204" pitchFamily="34" charset="0"/>
                <a:cs typeface="Arial" panose="020B0604020202020204" pitchFamily="34" charset="0"/>
              </a:rPr>
              <a:t> Дмитрий Юрьевич</a:t>
            </a:r>
          </a:p>
          <a:p>
            <a:pPr algn="r">
              <a:lnSpc>
                <a:spcPct val="130000"/>
              </a:lnSpc>
            </a:pPr>
            <a:r>
              <a:rPr lang="ru-RU" sz="1600" kern="0" dirty="0">
                <a:solidFill>
                  <a:srgbClr val="002060"/>
                </a:solidFill>
                <a:latin typeface="Arial" panose="020B0604020202020204" pitchFamily="34" charset="0"/>
                <a:cs typeface="Arial" panose="020B0604020202020204" pitchFamily="34" charset="0"/>
              </a:rPr>
              <a:t>доктор экономических наук</a:t>
            </a:r>
          </a:p>
          <a:p>
            <a:pPr algn="r">
              <a:lnSpc>
                <a:spcPct val="130000"/>
              </a:lnSpc>
            </a:pPr>
            <a:r>
              <a:rPr lang="ru-RU" sz="1600" kern="0" dirty="0">
                <a:solidFill>
                  <a:srgbClr val="002060"/>
                </a:solidFill>
                <a:latin typeface="Arial" panose="020B0604020202020204" pitchFamily="34" charset="0"/>
                <a:cs typeface="Arial" panose="020B0604020202020204" pitchFamily="34" charset="0"/>
              </a:rPr>
              <a:t>председатель методического совета РОО</a:t>
            </a:r>
          </a:p>
          <a:p>
            <a:pPr algn="r">
              <a:lnSpc>
                <a:spcPct val="130000"/>
              </a:lnSpc>
            </a:pPr>
            <a:r>
              <a:rPr lang="ru-RU" sz="1600" kern="0" dirty="0">
                <a:solidFill>
                  <a:srgbClr val="002060"/>
                </a:solidFill>
                <a:latin typeface="Arial" panose="020B0604020202020204" pitchFamily="34" charset="0"/>
                <a:cs typeface="Arial" panose="020B0604020202020204" pitchFamily="34" charset="0"/>
              </a:rPr>
              <a:t>доцент Высшей Школы Бизнеса КФУ</a:t>
            </a:r>
            <a:endParaRPr lang="ru-RU" sz="1600" dirty="0"/>
          </a:p>
        </p:txBody>
      </p:sp>
      <p:pic>
        <p:nvPicPr>
          <p:cNvPr id="12" name="Рисунок 11" descr="Изображение выглядит как человек, одежда, Человеческое лицо, в помещении&#10;&#10;Содержимое, созданное искусственным интеллектом, может быть неверным.">
            <a:extLst>
              <a:ext uri="{FF2B5EF4-FFF2-40B4-BE49-F238E27FC236}">
                <a16:creationId xmlns:a16="http://schemas.microsoft.com/office/drawing/2014/main" id="{693BDC3D-7DEA-CA9A-3315-73C696C27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830180"/>
            <a:ext cx="2398293" cy="3597440"/>
          </a:xfrm>
          <a:prstGeom prst="rect">
            <a:avLst/>
          </a:prstGeom>
        </p:spPr>
      </p:pic>
      <p:pic>
        <p:nvPicPr>
          <p:cNvPr id="13" name="Рисунок 12" descr="Изображение выглядит как человек, одежда, галстук, внутренний&#10;&#10;Автоматически созданное описание">
            <a:extLst>
              <a:ext uri="{FF2B5EF4-FFF2-40B4-BE49-F238E27FC236}">
                <a16:creationId xmlns:a16="http://schemas.microsoft.com/office/drawing/2014/main" id="{451AC165-52A2-5F3A-2CBD-7B57A6B7150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12710" y="830180"/>
            <a:ext cx="2302645" cy="3469286"/>
          </a:xfrm>
          <a:prstGeom prst="rect">
            <a:avLst/>
          </a:prstGeom>
        </p:spPr>
      </p:pic>
      <p:sp>
        <p:nvSpPr>
          <p:cNvPr id="15" name="TextBox 14">
            <a:extLst>
              <a:ext uri="{FF2B5EF4-FFF2-40B4-BE49-F238E27FC236}">
                <a16:creationId xmlns:a16="http://schemas.microsoft.com/office/drawing/2014/main" id="{F9AEC83C-B153-2E4F-6C9B-F9DDCE7778A7}"/>
              </a:ext>
            </a:extLst>
          </p:cNvPr>
          <p:cNvSpPr txBox="1"/>
          <p:nvPr/>
        </p:nvSpPr>
        <p:spPr>
          <a:xfrm>
            <a:off x="1110581" y="5185328"/>
            <a:ext cx="6100010" cy="1618905"/>
          </a:xfrm>
          <a:prstGeom prst="rect">
            <a:avLst/>
          </a:prstGeom>
          <a:noFill/>
        </p:spPr>
        <p:txBody>
          <a:bodyPr wrap="square">
            <a:spAutoFit/>
          </a:bodyPr>
          <a:lstStyle/>
          <a:p>
            <a:pPr>
              <a:lnSpc>
                <a:spcPct val="130000"/>
              </a:lnSpc>
            </a:pPr>
            <a:r>
              <a:rPr lang="ru-RU" sz="1600" b="1" kern="0" dirty="0">
                <a:solidFill>
                  <a:srgbClr val="002060"/>
                </a:solidFill>
                <a:latin typeface="Arial" panose="020B0604020202020204" pitchFamily="34" charset="0"/>
                <a:cs typeface="Arial" panose="020B0604020202020204" pitchFamily="34" charset="0"/>
              </a:rPr>
              <a:t>Киршина Наталья Рудольфовна</a:t>
            </a:r>
          </a:p>
          <a:p>
            <a:pPr>
              <a:lnSpc>
                <a:spcPct val="130000"/>
              </a:lnSpc>
            </a:pPr>
            <a:r>
              <a:rPr lang="ru-RU" sz="1600" kern="0" dirty="0">
                <a:solidFill>
                  <a:srgbClr val="002060"/>
                </a:solidFill>
                <a:latin typeface="Arial" panose="020B0604020202020204" pitchFamily="34" charset="0"/>
                <a:cs typeface="Arial" panose="020B0604020202020204" pitchFamily="34" charset="0"/>
              </a:rPr>
              <a:t>Профессиональная Группа Оценки</a:t>
            </a:r>
          </a:p>
          <a:p>
            <a:pPr>
              <a:lnSpc>
                <a:spcPct val="130000"/>
              </a:lnSpc>
            </a:pPr>
            <a:r>
              <a:rPr lang="ru-RU" sz="1600" kern="0" dirty="0">
                <a:solidFill>
                  <a:srgbClr val="002060"/>
                </a:solidFill>
                <a:latin typeface="Arial" panose="020B0604020202020204" pitchFamily="34" charset="0"/>
                <a:cs typeface="Arial" panose="020B0604020202020204" pitchFamily="34" charset="0"/>
              </a:rPr>
              <a:t>член Совета Ассоциации «СРО «ЭС»</a:t>
            </a:r>
          </a:p>
          <a:p>
            <a:pPr>
              <a:lnSpc>
                <a:spcPct val="130000"/>
              </a:lnSpc>
            </a:pPr>
            <a:r>
              <a:rPr lang="en-US" sz="1600" kern="0" dirty="0">
                <a:solidFill>
                  <a:srgbClr val="002060"/>
                </a:solidFill>
                <a:latin typeface="Arial" panose="020B0604020202020204" pitchFamily="34" charset="0"/>
                <a:cs typeface="Arial" panose="020B0604020202020204" pitchFamily="34" charset="0"/>
              </a:rPr>
              <a:t>ICVS</a:t>
            </a:r>
            <a:endParaRPr lang="ru-RU" sz="1600" kern="0" dirty="0">
              <a:solidFill>
                <a:srgbClr val="002060"/>
              </a:solidFill>
              <a:latin typeface="Arial" panose="020B0604020202020204" pitchFamily="34" charset="0"/>
              <a:cs typeface="Arial" panose="020B0604020202020204" pitchFamily="34" charset="0"/>
            </a:endParaRPr>
          </a:p>
          <a:p>
            <a:pPr lvl="0" algn="r">
              <a:buClr>
                <a:schemeClr val="dk1"/>
              </a:buClr>
              <a:buSzPts val="1100"/>
            </a:pPr>
            <a:endParaRPr lang="ru-RU" sz="1600"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val="2593964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437FA-675C-32DF-0186-9B038B707AE5}"/>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9F240D7D-9F03-9495-77E8-5DE1B13AB68D}"/>
              </a:ext>
            </a:extLst>
          </p:cNvPr>
          <p:cNvSpPr>
            <a:spLocks noGrp="1"/>
          </p:cNvSpPr>
          <p:nvPr>
            <p:ph type="sldNum" sz="quarter" idx="12"/>
          </p:nvPr>
        </p:nvSpPr>
        <p:spPr/>
        <p:txBody>
          <a:bodyPr/>
          <a:lstStyle/>
          <a:p>
            <a:fld id="{733D5BDD-76E6-446A-A396-EB63A9568313}" type="slidenum">
              <a:rPr lang="ru-RU" smtClean="0"/>
              <a:pPr/>
              <a:t>5</a:t>
            </a:fld>
            <a:endParaRPr lang="ru-RU" dirty="0"/>
          </a:p>
        </p:txBody>
      </p:sp>
      <p:grpSp>
        <p:nvGrpSpPr>
          <p:cNvPr id="3" name="Группа 2">
            <a:extLst>
              <a:ext uri="{FF2B5EF4-FFF2-40B4-BE49-F238E27FC236}">
                <a16:creationId xmlns:a16="http://schemas.microsoft.com/office/drawing/2014/main" id="{33CF36CB-8C94-21CF-1CE2-A4FAFE02793C}"/>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ECE0396E-183B-5A84-2CA0-CA5AEF5BB424}"/>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3DE9938D-F8BE-5E68-6E5B-FEC3F812B478}"/>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0AAED357-8890-03A8-7B1F-3D6BEF7A58E6}"/>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CC5F3825-9AE0-06E7-B6CD-0BE0B759A3EF}"/>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Премия за контроль</a:t>
            </a:r>
          </a:p>
        </p:txBody>
      </p:sp>
      <p:pic>
        <p:nvPicPr>
          <p:cNvPr id="9" name="Рисунок 8" descr="Изображение выглядит как текст, чек, снимок экрана, Шрифт&#10;&#10;Содержимое, созданное искусственным интеллектом, может быть неверным.">
            <a:extLst>
              <a:ext uri="{FF2B5EF4-FFF2-40B4-BE49-F238E27FC236}">
                <a16:creationId xmlns:a16="http://schemas.microsoft.com/office/drawing/2014/main" id="{2FCB48F8-D3A8-BC5D-7786-3ECF395C9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67" y="1548022"/>
            <a:ext cx="10791110" cy="3356987"/>
          </a:xfrm>
          <a:prstGeom prst="rect">
            <a:avLst/>
          </a:prstGeom>
        </p:spPr>
      </p:pic>
      <p:sp>
        <p:nvSpPr>
          <p:cNvPr id="11" name="TextBox 10">
            <a:extLst>
              <a:ext uri="{FF2B5EF4-FFF2-40B4-BE49-F238E27FC236}">
                <a16:creationId xmlns:a16="http://schemas.microsoft.com/office/drawing/2014/main" id="{C6A208F5-064B-89A1-1BDF-50C7BF0E9C28}"/>
              </a:ext>
            </a:extLst>
          </p:cNvPr>
          <p:cNvSpPr txBox="1"/>
          <p:nvPr/>
        </p:nvSpPr>
        <p:spPr>
          <a:xfrm>
            <a:off x="1317344" y="6023404"/>
            <a:ext cx="9400917" cy="261610"/>
          </a:xfrm>
          <a:prstGeom prst="rect">
            <a:avLst/>
          </a:prstGeom>
          <a:noFill/>
        </p:spPr>
        <p:txBody>
          <a:bodyPr wrap="square">
            <a:spAutoFit/>
          </a:bodyPr>
          <a:lstStyle/>
          <a:p>
            <a:r>
              <a:rPr lang="ru-RU" sz="1100" dirty="0">
                <a:solidFill>
                  <a:srgbClr val="0070C0"/>
                </a:solidFill>
              </a:rPr>
              <a:t>https://</a:t>
            </a:r>
            <a:r>
              <a:rPr lang="ru-RU" sz="1100" dirty="0" err="1">
                <a:solidFill>
                  <a:srgbClr val="0070C0"/>
                </a:solidFill>
              </a:rPr>
              <a:t>www.bvresources.com</a:t>
            </a:r>
            <a:r>
              <a:rPr lang="ru-RU" sz="1100" dirty="0">
                <a:solidFill>
                  <a:srgbClr val="0070C0"/>
                </a:solidFill>
              </a:rPr>
              <a:t>/</a:t>
            </a:r>
            <a:r>
              <a:rPr lang="ru-RU" sz="1100" dirty="0" err="1">
                <a:solidFill>
                  <a:srgbClr val="0070C0"/>
                </a:solidFill>
              </a:rPr>
              <a:t>docs</a:t>
            </a:r>
            <a:r>
              <a:rPr lang="ru-RU" sz="1100" dirty="0">
                <a:solidFill>
                  <a:srgbClr val="0070C0"/>
                </a:solidFill>
              </a:rPr>
              <a:t>/</a:t>
            </a:r>
            <a:r>
              <a:rPr lang="ru-RU" sz="1100" dirty="0" err="1">
                <a:solidFill>
                  <a:srgbClr val="0070C0"/>
                </a:solidFill>
              </a:rPr>
              <a:t>default-source</a:t>
            </a:r>
            <a:r>
              <a:rPr lang="ru-RU" sz="1100" dirty="0">
                <a:solidFill>
                  <a:srgbClr val="0070C0"/>
                </a:solidFill>
              </a:rPr>
              <a:t>/</a:t>
            </a:r>
            <a:r>
              <a:rPr lang="ru-RU" sz="1100" dirty="0" err="1">
                <a:solidFill>
                  <a:srgbClr val="0070C0"/>
                </a:solidFill>
              </a:rPr>
              <a:t>sample-reports</a:t>
            </a:r>
            <a:r>
              <a:rPr lang="ru-RU" sz="1100" dirty="0">
                <a:solidFill>
                  <a:srgbClr val="0070C0"/>
                </a:solidFill>
              </a:rPr>
              <a:t>/cps4q20.pdf?sfvrsn=7eecc0b2_4</a:t>
            </a:r>
          </a:p>
        </p:txBody>
      </p:sp>
    </p:spTree>
    <p:extLst>
      <p:ext uri="{BB962C8B-B14F-4D97-AF65-F5344CB8AC3E}">
        <p14:creationId xmlns:p14="http://schemas.microsoft.com/office/powerpoint/2010/main" val="243525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A12AA-527E-EC69-010C-AB2A4EC5466C}"/>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CC801E9D-FA79-4A0C-F853-E9056AB86DA7}"/>
              </a:ext>
            </a:extLst>
          </p:cNvPr>
          <p:cNvSpPr>
            <a:spLocks noGrp="1"/>
          </p:cNvSpPr>
          <p:nvPr>
            <p:ph type="sldNum" sz="quarter" idx="12"/>
          </p:nvPr>
        </p:nvSpPr>
        <p:spPr/>
        <p:txBody>
          <a:bodyPr/>
          <a:lstStyle/>
          <a:p>
            <a:fld id="{733D5BDD-76E6-446A-A396-EB63A9568313}" type="slidenum">
              <a:rPr lang="ru-RU" smtClean="0"/>
              <a:pPr/>
              <a:t>6</a:t>
            </a:fld>
            <a:endParaRPr lang="ru-RU" dirty="0"/>
          </a:p>
        </p:txBody>
      </p:sp>
      <p:grpSp>
        <p:nvGrpSpPr>
          <p:cNvPr id="3" name="Группа 2">
            <a:extLst>
              <a:ext uri="{FF2B5EF4-FFF2-40B4-BE49-F238E27FC236}">
                <a16:creationId xmlns:a16="http://schemas.microsoft.com/office/drawing/2014/main" id="{1AA6ACA8-4060-E1C8-E64B-DACFE5C43C55}"/>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506D03C3-995F-5C3C-D842-ACCE7ACD0F53}"/>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3E2101E8-9CAD-63E7-91FF-D42A2F2E405A}"/>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833F06DC-1093-261A-0587-56DF1C52D62C}"/>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17716AA8-BAD7-02E8-EC61-AD3FEB31E3F5}"/>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Премия за контроль</a:t>
            </a:r>
          </a:p>
        </p:txBody>
      </p:sp>
      <p:sp>
        <p:nvSpPr>
          <p:cNvPr id="11" name="TextBox 10">
            <a:extLst>
              <a:ext uri="{FF2B5EF4-FFF2-40B4-BE49-F238E27FC236}">
                <a16:creationId xmlns:a16="http://schemas.microsoft.com/office/drawing/2014/main" id="{E89EE26B-8A87-6F3F-66A5-D26588EFDF27}"/>
              </a:ext>
            </a:extLst>
          </p:cNvPr>
          <p:cNvSpPr txBox="1"/>
          <p:nvPr/>
        </p:nvSpPr>
        <p:spPr>
          <a:xfrm>
            <a:off x="1780780" y="6290104"/>
            <a:ext cx="9400917" cy="261610"/>
          </a:xfrm>
          <a:prstGeom prst="rect">
            <a:avLst/>
          </a:prstGeom>
          <a:noFill/>
        </p:spPr>
        <p:txBody>
          <a:bodyPr wrap="square">
            <a:spAutoFit/>
          </a:bodyPr>
          <a:lstStyle/>
          <a:p>
            <a:r>
              <a:rPr lang="ru-RU" sz="1100" dirty="0">
                <a:solidFill>
                  <a:srgbClr val="0070C0"/>
                </a:solidFill>
              </a:rPr>
              <a:t>https://</a:t>
            </a:r>
            <a:r>
              <a:rPr lang="ru-RU" sz="1100" dirty="0" err="1">
                <a:solidFill>
                  <a:srgbClr val="0070C0"/>
                </a:solidFill>
              </a:rPr>
              <a:t>www.bvresources.com</a:t>
            </a:r>
            <a:r>
              <a:rPr lang="ru-RU" sz="1100" dirty="0">
                <a:solidFill>
                  <a:srgbClr val="0070C0"/>
                </a:solidFill>
              </a:rPr>
              <a:t>/</a:t>
            </a:r>
            <a:r>
              <a:rPr lang="ru-RU" sz="1100" dirty="0" err="1">
                <a:solidFill>
                  <a:srgbClr val="0070C0"/>
                </a:solidFill>
              </a:rPr>
              <a:t>docs</a:t>
            </a:r>
            <a:r>
              <a:rPr lang="ru-RU" sz="1100" dirty="0">
                <a:solidFill>
                  <a:srgbClr val="0070C0"/>
                </a:solidFill>
              </a:rPr>
              <a:t>/</a:t>
            </a:r>
            <a:r>
              <a:rPr lang="ru-RU" sz="1100" dirty="0" err="1">
                <a:solidFill>
                  <a:srgbClr val="0070C0"/>
                </a:solidFill>
              </a:rPr>
              <a:t>default-source</a:t>
            </a:r>
            <a:r>
              <a:rPr lang="ru-RU" sz="1100" dirty="0">
                <a:solidFill>
                  <a:srgbClr val="0070C0"/>
                </a:solidFill>
              </a:rPr>
              <a:t>/</a:t>
            </a:r>
            <a:r>
              <a:rPr lang="ru-RU" sz="1100" dirty="0" err="1">
                <a:solidFill>
                  <a:srgbClr val="0070C0"/>
                </a:solidFill>
              </a:rPr>
              <a:t>sample-reports</a:t>
            </a:r>
            <a:r>
              <a:rPr lang="ru-RU" sz="1100" dirty="0">
                <a:solidFill>
                  <a:srgbClr val="0070C0"/>
                </a:solidFill>
              </a:rPr>
              <a:t>/cps4q20.pdf?sfvrsn=7eecc0b2_4</a:t>
            </a:r>
          </a:p>
        </p:txBody>
      </p:sp>
      <p:pic>
        <p:nvPicPr>
          <p:cNvPr id="14" name="Рисунок 13" descr="Изображение выглядит как текст, снимок экрана, Шрифт, чек&#10;&#10;Содержимое, созданное искусственным интеллектом, может быть неверным.">
            <a:extLst>
              <a:ext uri="{FF2B5EF4-FFF2-40B4-BE49-F238E27FC236}">
                <a16:creationId xmlns:a16="http://schemas.microsoft.com/office/drawing/2014/main" id="{B0863875-F02B-00D4-F495-45659211A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104" y="1439620"/>
            <a:ext cx="10091082" cy="4714589"/>
          </a:xfrm>
          <a:prstGeom prst="rect">
            <a:avLst/>
          </a:prstGeom>
        </p:spPr>
      </p:pic>
      <p:sp>
        <p:nvSpPr>
          <p:cNvPr id="8" name="TextBox 7">
            <a:extLst>
              <a:ext uri="{FF2B5EF4-FFF2-40B4-BE49-F238E27FC236}">
                <a16:creationId xmlns:a16="http://schemas.microsoft.com/office/drawing/2014/main" id="{9CBC1839-21AE-542D-ADF1-9B58C4E8252C}"/>
              </a:ext>
            </a:extLst>
          </p:cNvPr>
          <p:cNvSpPr txBox="1"/>
          <p:nvPr/>
        </p:nvSpPr>
        <p:spPr>
          <a:xfrm>
            <a:off x="2034780" y="703791"/>
            <a:ext cx="3769120" cy="461665"/>
          </a:xfrm>
          <a:prstGeom prst="rect">
            <a:avLst/>
          </a:prstGeom>
          <a:noFill/>
        </p:spPr>
        <p:txBody>
          <a:bodyPr wrap="square">
            <a:spAutoFit/>
          </a:bodyPr>
          <a:lstStyle/>
          <a:p>
            <a:r>
              <a:rPr lang="ru-RU" sz="2400" dirty="0">
                <a:solidFill>
                  <a:srgbClr val="0070C0"/>
                </a:solidFill>
              </a:rPr>
              <a:t>Средние значения премии</a:t>
            </a:r>
          </a:p>
        </p:txBody>
      </p:sp>
    </p:spTree>
    <p:extLst>
      <p:ext uri="{BB962C8B-B14F-4D97-AF65-F5344CB8AC3E}">
        <p14:creationId xmlns:p14="http://schemas.microsoft.com/office/powerpoint/2010/main" val="2849390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A2B9A-7078-BAE9-E8F6-A9D4B9BE2B87}"/>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AD5F67B3-52CC-D423-8055-EDE840EBAF52}"/>
              </a:ext>
            </a:extLst>
          </p:cNvPr>
          <p:cNvSpPr>
            <a:spLocks noGrp="1"/>
          </p:cNvSpPr>
          <p:nvPr>
            <p:ph type="sldNum" sz="quarter" idx="12"/>
          </p:nvPr>
        </p:nvSpPr>
        <p:spPr/>
        <p:txBody>
          <a:bodyPr/>
          <a:lstStyle/>
          <a:p>
            <a:fld id="{733D5BDD-76E6-446A-A396-EB63A9568313}" type="slidenum">
              <a:rPr lang="ru-RU" smtClean="0"/>
              <a:pPr/>
              <a:t>7</a:t>
            </a:fld>
            <a:endParaRPr lang="ru-RU" dirty="0"/>
          </a:p>
        </p:txBody>
      </p:sp>
      <p:grpSp>
        <p:nvGrpSpPr>
          <p:cNvPr id="3" name="Группа 2">
            <a:extLst>
              <a:ext uri="{FF2B5EF4-FFF2-40B4-BE49-F238E27FC236}">
                <a16:creationId xmlns:a16="http://schemas.microsoft.com/office/drawing/2014/main" id="{F5B91C4C-2702-04B3-5CFD-57A06A3CC1C1}"/>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BDBB8A7A-F52E-D9D3-2351-B06C4BBE2712}"/>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ED994C25-E555-D3CE-94CA-0F7A53D8EC48}"/>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A34268BF-5E24-346E-16B1-0B7204C09FC4}"/>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497E42E2-BA41-63BA-9E0A-AC72295515D9}"/>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Скидка на недостаток контроля</a:t>
            </a:r>
          </a:p>
        </p:txBody>
      </p:sp>
      <p:sp>
        <p:nvSpPr>
          <p:cNvPr id="11" name="TextBox 10">
            <a:extLst>
              <a:ext uri="{FF2B5EF4-FFF2-40B4-BE49-F238E27FC236}">
                <a16:creationId xmlns:a16="http://schemas.microsoft.com/office/drawing/2014/main" id="{FE24424E-84E7-12A8-9EF5-23229D32D983}"/>
              </a:ext>
            </a:extLst>
          </p:cNvPr>
          <p:cNvSpPr txBox="1"/>
          <p:nvPr/>
        </p:nvSpPr>
        <p:spPr>
          <a:xfrm>
            <a:off x="1780780" y="6290104"/>
            <a:ext cx="9400917" cy="261610"/>
          </a:xfrm>
          <a:prstGeom prst="rect">
            <a:avLst/>
          </a:prstGeom>
          <a:noFill/>
        </p:spPr>
        <p:txBody>
          <a:bodyPr wrap="square">
            <a:spAutoFit/>
          </a:bodyPr>
          <a:lstStyle/>
          <a:p>
            <a:r>
              <a:rPr lang="ru-RU" sz="1100" dirty="0">
                <a:solidFill>
                  <a:srgbClr val="0070C0"/>
                </a:solidFill>
              </a:rPr>
              <a:t>https://</a:t>
            </a:r>
            <a:r>
              <a:rPr lang="ru-RU" sz="1100" dirty="0" err="1">
                <a:solidFill>
                  <a:srgbClr val="0070C0"/>
                </a:solidFill>
              </a:rPr>
              <a:t>www.bvresources.com</a:t>
            </a:r>
            <a:r>
              <a:rPr lang="ru-RU" sz="1100" dirty="0">
                <a:solidFill>
                  <a:srgbClr val="0070C0"/>
                </a:solidFill>
              </a:rPr>
              <a:t>/</a:t>
            </a:r>
            <a:r>
              <a:rPr lang="ru-RU" sz="1100" dirty="0" err="1">
                <a:solidFill>
                  <a:srgbClr val="0070C0"/>
                </a:solidFill>
              </a:rPr>
              <a:t>docs</a:t>
            </a:r>
            <a:r>
              <a:rPr lang="ru-RU" sz="1100" dirty="0">
                <a:solidFill>
                  <a:srgbClr val="0070C0"/>
                </a:solidFill>
              </a:rPr>
              <a:t>/</a:t>
            </a:r>
            <a:r>
              <a:rPr lang="ru-RU" sz="1100" dirty="0" err="1">
                <a:solidFill>
                  <a:srgbClr val="0070C0"/>
                </a:solidFill>
              </a:rPr>
              <a:t>default-source</a:t>
            </a:r>
            <a:r>
              <a:rPr lang="ru-RU" sz="1100" dirty="0">
                <a:solidFill>
                  <a:srgbClr val="0070C0"/>
                </a:solidFill>
              </a:rPr>
              <a:t>/</a:t>
            </a:r>
            <a:r>
              <a:rPr lang="ru-RU" sz="1100" dirty="0" err="1">
                <a:solidFill>
                  <a:srgbClr val="0070C0"/>
                </a:solidFill>
              </a:rPr>
              <a:t>sample-reports</a:t>
            </a:r>
            <a:r>
              <a:rPr lang="ru-RU" sz="1100" dirty="0">
                <a:solidFill>
                  <a:srgbClr val="0070C0"/>
                </a:solidFill>
              </a:rPr>
              <a:t>/cps4q20.pdf?sfvrsn=7eecc0b2_4</a:t>
            </a:r>
          </a:p>
        </p:txBody>
      </p:sp>
      <p:sp>
        <p:nvSpPr>
          <p:cNvPr id="8" name="TextBox 7">
            <a:extLst>
              <a:ext uri="{FF2B5EF4-FFF2-40B4-BE49-F238E27FC236}">
                <a16:creationId xmlns:a16="http://schemas.microsoft.com/office/drawing/2014/main" id="{8943E4B0-FB46-F451-7F23-B119B243016E}"/>
              </a:ext>
            </a:extLst>
          </p:cNvPr>
          <p:cNvSpPr txBox="1"/>
          <p:nvPr/>
        </p:nvSpPr>
        <p:spPr>
          <a:xfrm>
            <a:off x="2034779" y="703791"/>
            <a:ext cx="7963461" cy="461665"/>
          </a:xfrm>
          <a:prstGeom prst="rect">
            <a:avLst/>
          </a:prstGeom>
          <a:noFill/>
        </p:spPr>
        <p:txBody>
          <a:bodyPr wrap="square">
            <a:spAutoFit/>
          </a:bodyPr>
          <a:lstStyle/>
          <a:p>
            <a:r>
              <a:rPr lang="ru-RU" sz="2400" dirty="0">
                <a:solidFill>
                  <a:srgbClr val="0070C0"/>
                </a:solidFill>
              </a:rPr>
              <a:t>Средние значения скидки (от 100% до 1 акции)</a:t>
            </a:r>
          </a:p>
        </p:txBody>
      </p:sp>
      <p:pic>
        <p:nvPicPr>
          <p:cNvPr id="12" name="Рисунок 11" descr="Изображение выглядит как текст, снимок экрана, чек, Шрифт&#10;&#10;Содержимое, созданное искусственным интеллектом, может быть неверным.">
            <a:extLst>
              <a:ext uri="{FF2B5EF4-FFF2-40B4-BE49-F238E27FC236}">
                <a16:creationId xmlns:a16="http://schemas.microsoft.com/office/drawing/2014/main" id="{2F8EC6A3-0E91-5B64-F0C4-B3F87027297A}"/>
              </a:ext>
            </a:extLst>
          </p:cNvPr>
          <p:cNvPicPr>
            <a:picLocks noChangeAspect="1"/>
          </p:cNvPicPr>
          <p:nvPr/>
        </p:nvPicPr>
        <p:blipFill>
          <a:blip r:embed="rId2">
            <a:extLst>
              <a:ext uri="{28A0092B-C50C-407E-A947-70E740481C1C}">
                <a14:useLocalDpi xmlns:a14="http://schemas.microsoft.com/office/drawing/2010/main" val="0"/>
              </a:ext>
            </a:extLst>
          </a:blip>
          <a:srcRect t="86241"/>
          <a:stretch>
            <a:fillRect/>
          </a:stretch>
        </p:blipFill>
        <p:spPr>
          <a:xfrm>
            <a:off x="3227995" y="5414211"/>
            <a:ext cx="8479663" cy="672166"/>
          </a:xfrm>
          <a:prstGeom prst="rect">
            <a:avLst/>
          </a:prstGeom>
        </p:spPr>
      </p:pic>
      <p:pic>
        <p:nvPicPr>
          <p:cNvPr id="13" name="Рисунок 12" descr="Изображение выглядит как текст, снимок экрана, чек, Шрифт&#10;&#10;Содержимое, созданное искусственным интеллектом, может быть неверным.">
            <a:extLst>
              <a:ext uri="{FF2B5EF4-FFF2-40B4-BE49-F238E27FC236}">
                <a16:creationId xmlns:a16="http://schemas.microsoft.com/office/drawing/2014/main" id="{55048463-31E3-96BB-1E6E-5CA9194F5CD3}"/>
              </a:ext>
            </a:extLst>
          </p:cNvPr>
          <p:cNvPicPr>
            <a:picLocks noChangeAspect="1"/>
          </p:cNvPicPr>
          <p:nvPr/>
        </p:nvPicPr>
        <p:blipFill>
          <a:blip r:embed="rId2">
            <a:extLst>
              <a:ext uri="{28A0092B-C50C-407E-A947-70E740481C1C}">
                <a14:useLocalDpi xmlns:a14="http://schemas.microsoft.com/office/drawing/2010/main" val="0"/>
              </a:ext>
            </a:extLst>
          </a:blip>
          <a:srcRect b="33873"/>
          <a:stretch>
            <a:fillRect/>
          </a:stretch>
        </p:blipFill>
        <p:spPr>
          <a:xfrm>
            <a:off x="1419473" y="1342668"/>
            <a:ext cx="10152910" cy="3867816"/>
          </a:xfrm>
          <a:prstGeom prst="rect">
            <a:avLst/>
          </a:prstGeom>
        </p:spPr>
      </p:pic>
    </p:spTree>
    <p:extLst>
      <p:ext uri="{BB962C8B-B14F-4D97-AF65-F5344CB8AC3E}">
        <p14:creationId xmlns:p14="http://schemas.microsoft.com/office/powerpoint/2010/main" val="1868384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EE255-22F6-FDD6-826C-9F189E4D212F}"/>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1EFFAF4C-EFCC-8571-623C-AF8D4459CDFF}"/>
              </a:ext>
            </a:extLst>
          </p:cNvPr>
          <p:cNvSpPr>
            <a:spLocks noGrp="1"/>
          </p:cNvSpPr>
          <p:nvPr>
            <p:ph type="sldNum" sz="quarter" idx="12"/>
          </p:nvPr>
        </p:nvSpPr>
        <p:spPr/>
        <p:txBody>
          <a:bodyPr/>
          <a:lstStyle/>
          <a:p>
            <a:fld id="{733D5BDD-76E6-446A-A396-EB63A9568313}" type="slidenum">
              <a:rPr lang="ru-RU" smtClean="0"/>
              <a:pPr/>
              <a:t>8</a:t>
            </a:fld>
            <a:endParaRPr lang="ru-RU" dirty="0"/>
          </a:p>
        </p:txBody>
      </p:sp>
      <p:grpSp>
        <p:nvGrpSpPr>
          <p:cNvPr id="3" name="Группа 2">
            <a:extLst>
              <a:ext uri="{FF2B5EF4-FFF2-40B4-BE49-F238E27FC236}">
                <a16:creationId xmlns:a16="http://schemas.microsoft.com/office/drawing/2014/main" id="{EEA1B2D4-6CC2-8CCD-1F58-40F68EDBF7C8}"/>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9C90BB7E-D8AB-7276-491A-F04244B4C566}"/>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8D967B5E-653E-E7AA-8FB0-83CEFB0E0771}"/>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012065D8-953D-1F1B-05FF-F28C8DC313A6}"/>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1D083E8A-CAEF-941C-DB0E-519938D09E4A}"/>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Премия за контроль</a:t>
            </a:r>
          </a:p>
        </p:txBody>
      </p:sp>
      <p:sp>
        <p:nvSpPr>
          <p:cNvPr id="11" name="TextBox 10">
            <a:extLst>
              <a:ext uri="{FF2B5EF4-FFF2-40B4-BE49-F238E27FC236}">
                <a16:creationId xmlns:a16="http://schemas.microsoft.com/office/drawing/2014/main" id="{C8EC3D81-606B-FDAD-88E1-C2A972E4DCDC}"/>
              </a:ext>
            </a:extLst>
          </p:cNvPr>
          <p:cNvSpPr txBox="1"/>
          <p:nvPr/>
        </p:nvSpPr>
        <p:spPr>
          <a:xfrm>
            <a:off x="1780780" y="6290104"/>
            <a:ext cx="9400917" cy="261610"/>
          </a:xfrm>
          <a:prstGeom prst="rect">
            <a:avLst/>
          </a:prstGeom>
          <a:noFill/>
        </p:spPr>
        <p:txBody>
          <a:bodyPr wrap="square">
            <a:spAutoFit/>
          </a:bodyPr>
          <a:lstStyle/>
          <a:p>
            <a:r>
              <a:rPr lang="ru-RU" sz="1100" dirty="0">
                <a:solidFill>
                  <a:srgbClr val="0070C0"/>
                </a:solidFill>
              </a:rPr>
              <a:t>https://</a:t>
            </a:r>
            <a:r>
              <a:rPr lang="ru-RU" sz="1100" dirty="0" err="1">
                <a:solidFill>
                  <a:srgbClr val="0070C0"/>
                </a:solidFill>
              </a:rPr>
              <a:t>www.bvresources.com</a:t>
            </a:r>
            <a:r>
              <a:rPr lang="ru-RU" sz="1100" dirty="0">
                <a:solidFill>
                  <a:srgbClr val="0070C0"/>
                </a:solidFill>
              </a:rPr>
              <a:t>/</a:t>
            </a:r>
            <a:r>
              <a:rPr lang="ru-RU" sz="1100" dirty="0" err="1">
                <a:solidFill>
                  <a:srgbClr val="0070C0"/>
                </a:solidFill>
              </a:rPr>
              <a:t>docs</a:t>
            </a:r>
            <a:r>
              <a:rPr lang="ru-RU" sz="1100" dirty="0">
                <a:solidFill>
                  <a:srgbClr val="0070C0"/>
                </a:solidFill>
              </a:rPr>
              <a:t>/</a:t>
            </a:r>
            <a:r>
              <a:rPr lang="ru-RU" sz="1100" dirty="0" err="1">
                <a:solidFill>
                  <a:srgbClr val="0070C0"/>
                </a:solidFill>
              </a:rPr>
              <a:t>default-source</a:t>
            </a:r>
            <a:r>
              <a:rPr lang="ru-RU" sz="1100" dirty="0">
                <a:solidFill>
                  <a:srgbClr val="0070C0"/>
                </a:solidFill>
              </a:rPr>
              <a:t>/</a:t>
            </a:r>
            <a:r>
              <a:rPr lang="ru-RU" sz="1100" dirty="0" err="1">
                <a:solidFill>
                  <a:srgbClr val="0070C0"/>
                </a:solidFill>
              </a:rPr>
              <a:t>sample-reports</a:t>
            </a:r>
            <a:r>
              <a:rPr lang="ru-RU" sz="1100" dirty="0">
                <a:solidFill>
                  <a:srgbClr val="0070C0"/>
                </a:solidFill>
              </a:rPr>
              <a:t>/cps4q20.pdf?sfvrsn=7eecc0b2_4</a:t>
            </a:r>
          </a:p>
        </p:txBody>
      </p:sp>
      <p:sp>
        <p:nvSpPr>
          <p:cNvPr id="8" name="TextBox 7">
            <a:extLst>
              <a:ext uri="{FF2B5EF4-FFF2-40B4-BE49-F238E27FC236}">
                <a16:creationId xmlns:a16="http://schemas.microsoft.com/office/drawing/2014/main" id="{5B489C73-C31C-9642-00C6-A8F30DA7B1AF}"/>
              </a:ext>
            </a:extLst>
          </p:cNvPr>
          <p:cNvSpPr txBox="1"/>
          <p:nvPr/>
        </p:nvSpPr>
        <p:spPr>
          <a:xfrm>
            <a:off x="6906132" y="429627"/>
            <a:ext cx="6292508" cy="461665"/>
          </a:xfrm>
          <a:prstGeom prst="rect">
            <a:avLst/>
          </a:prstGeom>
          <a:noFill/>
        </p:spPr>
        <p:txBody>
          <a:bodyPr wrap="square">
            <a:spAutoFit/>
          </a:bodyPr>
          <a:lstStyle/>
          <a:p>
            <a:r>
              <a:rPr lang="ru-RU" sz="2400" dirty="0">
                <a:solidFill>
                  <a:srgbClr val="0070C0"/>
                </a:solidFill>
              </a:rPr>
              <a:t>Зависит от размера пакета</a:t>
            </a:r>
          </a:p>
        </p:txBody>
      </p:sp>
      <p:pic>
        <p:nvPicPr>
          <p:cNvPr id="10" name="Рисунок 9" descr="Изображение выглядит как текст, снимок экрана, Шрифт&#10;&#10;Содержимое, созданное искусственным интеллектом, может быть неверным.">
            <a:extLst>
              <a:ext uri="{FF2B5EF4-FFF2-40B4-BE49-F238E27FC236}">
                <a16:creationId xmlns:a16="http://schemas.microsoft.com/office/drawing/2014/main" id="{610C4D5A-B7FF-BAC6-A7E6-F9C002C79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581" y="957590"/>
            <a:ext cx="6389823" cy="5332514"/>
          </a:xfrm>
          <a:prstGeom prst="rect">
            <a:avLst/>
          </a:prstGeom>
        </p:spPr>
      </p:pic>
    </p:spTree>
    <p:extLst>
      <p:ext uri="{BB962C8B-B14F-4D97-AF65-F5344CB8AC3E}">
        <p14:creationId xmlns:p14="http://schemas.microsoft.com/office/powerpoint/2010/main" val="3192265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4F213-3732-2618-C873-E7E5507B555B}"/>
            </a:ext>
          </a:extLst>
        </p:cNvPr>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9A3094E6-0762-3372-A877-B029B0D32245}"/>
              </a:ext>
            </a:extLst>
          </p:cNvPr>
          <p:cNvSpPr>
            <a:spLocks noGrp="1"/>
          </p:cNvSpPr>
          <p:nvPr>
            <p:ph type="sldNum" sz="quarter" idx="12"/>
          </p:nvPr>
        </p:nvSpPr>
        <p:spPr/>
        <p:txBody>
          <a:bodyPr/>
          <a:lstStyle/>
          <a:p>
            <a:fld id="{733D5BDD-76E6-446A-A396-EB63A9568313}" type="slidenum">
              <a:rPr lang="ru-RU" smtClean="0"/>
              <a:pPr/>
              <a:t>9</a:t>
            </a:fld>
            <a:endParaRPr lang="ru-RU" dirty="0"/>
          </a:p>
        </p:txBody>
      </p:sp>
      <p:grpSp>
        <p:nvGrpSpPr>
          <p:cNvPr id="3" name="Группа 2">
            <a:extLst>
              <a:ext uri="{FF2B5EF4-FFF2-40B4-BE49-F238E27FC236}">
                <a16:creationId xmlns:a16="http://schemas.microsoft.com/office/drawing/2014/main" id="{30C73C76-986C-5E70-C235-9451D7974C93}"/>
              </a:ext>
            </a:extLst>
          </p:cNvPr>
          <p:cNvGrpSpPr/>
          <p:nvPr/>
        </p:nvGrpSpPr>
        <p:grpSpPr>
          <a:xfrm>
            <a:off x="307561" y="3296997"/>
            <a:ext cx="395702" cy="74060"/>
            <a:chOff x="304386" y="3296997"/>
            <a:chExt cx="395702" cy="74060"/>
          </a:xfrm>
        </p:grpSpPr>
        <p:cxnSp>
          <p:nvCxnSpPr>
            <p:cNvPr id="4" name="Прямая соединительная линия 3">
              <a:extLst>
                <a:ext uri="{FF2B5EF4-FFF2-40B4-BE49-F238E27FC236}">
                  <a16:creationId xmlns:a16="http://schemas.microsoft.com/office/drawing/2014/main" id="{B9EAA3A6-FF41-5E43-19CB-B58C9C9E4424}"/>
                </a:ext>
              </a:extLst>
            </p:cNvPr>
            <p:cNvCxnSpPr>
              <a:cxnSpLocks/>
            </p:cNvCxnSpPr>
            <p:nvPr/>
          </p:nvCxnSpPr>
          <p:spPr>
            <a:xfrm>
              <a:off x="309148" y="3296997"/>
              <a:ext cx="390940"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16:creationId xmlns:a16="http://schemas.microsoft.com/office/drawing/2014/main" id="{F35C7134-6D6A-85EF-EC53-756FCD76D26B}"/>
                </a:ext>
              </a:extLst>
            </p:cNvPr>
            <p:cNvCxnSpPr>
              <a:cxnSpLocks/>
            </p:cNvCxnSpPr>
            <p:nvPr/>
          </p:nvCxnSpPr>
          <p:spPr>
            <a:xfrm>
              <a:off x="304386" y="3371057"/>
              <a:ext cx="193295" cy="0"/>
            </a:xfrm>
            <a:prstGeom prst="line">
              <a:avLst/>
            </a:prstGeom>
            <a:ln w="19050">
              <a:solidFill>
                <a:srgbClr val="1D46F3"/>
              </a:solidFill>
            </a:ln>
          </p:spPr>
          <p:style>
            <a:lnRef idx="1">
              <a:schemeClr val="accent1"/>
            </a:lnRef>
            <a:fillRef idx="0">
              <a:schemeClr val="accent1"/>
            </a:fillRef>
            <a:effectRef idx="0">
              <a:schemeClr val="accent1"/>
            </a:effectRef>
            <a:fontRef idx="minor">
              <a:schemeClr val="tx1"/>
            </a:fontRef>
          </p:style>
        </p:cxnSp>
      </p:grpSp>
      <p:cxnSp>
        <p:nvCxnSpPr>
          <p:cNvPr id="6" name="Прямая соединительная линия 5">
            <a:extLst>
              <a:ext uri="{FF2B5EF4-FFF2-40B4-BE49-F238E27FC236}">
                <a16:creationId xmlns:a16="http://schemas.microsoft.com/office/drawing/2014/main" id="{24BACE35-31D4-151C-6ED4-6800701BD46C}"/>
              </a:ext>
            </a:extLst>
          </p:cNvPr>
          <p:cNvCxnSpPr>
            <a:cxnSpLocks/>
          </p:cNvCxnSpPr>
          <p:nvPr/>
        </p:nvCxnSpPr>
        <p:spPr>
          <a:xfrm flipV="1">
            <a:off x="101030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FF5B045B-1628-06C1-1002-4D48051C7604}"/>
              </a:ext>
            </a:extLst>
          </p:cNvPr>
          <p:cNvSpPr/>
          <p:nvPr/>
        </p:nvSpPr>
        <p:spPr>
          <a:xfrm>
            <a:off x="1010303" y="-1260"/>
            <a:ext cx="5209342" cy="430887"/>
          </a:xfrm>
          <a:prstGeom prst="rect">
            <a:avLst/>
          </a:prstGeom>
          <a:solidFill>
            <a:srgbClr val="1D46F3"/>
          </a:solidFill>
        </p:spPr>
        <p:txBody>
          <a:bodyPr wrap="square">
            <a:spAutoFit/>
          </a:bodyPr>
          <a:lstStyle/>
          <a:p>
            <a:pPr algn="just"/>
            <a:r>
              <a:rPr lang="ru-RU" altLang="ru-RU" sz="2200" b="1" dirty="0">
                <a:solidFill>
                  <a:schemeClr val="bg1"/>
                </a:solidFill>
                <a:latin typeface="Arial" panose="020B0604020202020204" pitchFamily="34" charset="0"/>
                <a:cs typeface="Arial" panose="020B0604020202020204" pitchFamily="34" charset="0"/>
              </a:rPr>
              <a:t>Скидка на недостаток контроля</a:t>
            </a:r>
          </a:p>
        </p:txBody>
      </p:sp>
      <p:sp>
        <p:nvSpPr>
          <p:cNvPr id="11" name="TextBox 10">
            <a:extLst>
              <a:ext uri="{FF2B5EF4-FFF2-40B4-BE49-F238E27FC236}">
                <a16:creationId xmlns:a16="http://schemas.microsoft.com/office/drawing/2014/main" id="{3248F31E-9C81-93A8-5120-13AC5465A77A}"/>
              </a:ext>
            </a:extLst>
          </p:cNvPr>
          <p:cNvSpPr txBox="1"/>
          <p:nvPr/>
        </p:nvSpPr>
        <p:spPr>
          <a:xfrm>
            <a:off x="1780780" y="6290104"/>
            <a:ext cx="9400917" cy="261610"/>
          </a:xfrm>
          <a:prstGeom prst="rect">
            <a:avLst/>
          </a:prstGeom>
          <a:noFill/>
        </p:spPr>
        <p:txBody>
          <a:bodyPr wrap="square">
            <a:spAutoFit/>
          </a:bodyPr>
          <a:lstStyle/>
          <a:p>
            <a:r>
              <a:rPr lang="ru-RU" sz="1100" dirty="0">
                <a:solidFill>
                  <a:srgbClr val="0070C0"/>
                </a:solidFill>
              </a:rPr>
              <a:t>https://</a:t>
            </a:r>
            <a:r>
              <a:rPr lang="ru-RU" sz="1100" dirty="0" err="1">
                <a:solidFill>
                  <a:srgbClr val="0070C0"/>
                </a:solidFill>
              </a:rPr>
              <a:t>www.bvresources.com</a:t>
            </a:r>
            <a:r>
              <a:rPr lang="ru-RU" sz="1100" dirty="0">
                <a:solidFill>
                  <a:srgbClr val="0070C0"/>
                </a:solidFill>
              </a:rPr>
              <a:t>/</a:t>
            </a:r>
            <a:r>
              <a:rPr lang="ru-RU" sz="1100" dirty="0" err="1">
                <a:solidFill>
                  <a:srgbClr val="0070C0"/>
                </a:solidFill>
              </a:rPr>
              <a:t>docs</a:t>
            </a:r>
            <a:r>
              <a:rPr lang="ru-RU" sz="1100" dirty="0">
                <a:solidFill>
                  <a:srgbClr val="0070C0"/>
                </a:solidFill>
              </a:rPr>
              <a:t>/</a:t>
            </a:r>
            <a:r>
              <a:rPr lang="ru-RU" sz="1100" dirty="0" err="1">
                <a:solidFill>
                  <a:srgbClr val="0070C0"/>
                </a:solidFill>
              </a:rPr>
              <a:t>default-source</a:t>
            </a:r>
            <a:r>
              <a:rPr lang="ru-RU" sz="1100" dirty="0">
                <a:solidFill>
                  <a:srgbClr val="0070C0"/>
                </a:solidFill>
              </a:rPr>
              <a:t>/</a:t>
            </a:r>
            <a:r>
              <a:rPr lang="ru-RU" sz="1100" dirty="0" err="1">
                <a:solidFill>
                  <a:srgbClr val="0070C0"/>
                </a:solidFill>
              </a:rPr>
              <a:t>sample-reports</a:t>
            </a:r>
            <a:r>
              <a:rPr lang="ru-RU" sz="1100" dirty="0">
                <a:solidFill>
                  <a:srgbClr val="0070C0"/>
                </a:solidFill>
              </a:rPr>
              <a:t>/cps4q20.pdf?sfvrsn=7eecc0b2_4</a:t>
            </a:r>
          </a:p>
        </p:txBody>
      </p:sp>
      <p:sp>
        <p:nvSpPr>
          <p:cNvPr id="8" name="TextBox 7">
            <a:extLst>
              <a:ext uri="{FF2B5EF4-FFF2-40B4-BE49-F238E27FC236}">
                <a16:creationId xmlns:a16="http://schemas.microsoft.com/office/drawing/2014/main" id="{2F6C1FB8-822B-3005-60AA-354AE1777DA2}"/>
              </a:ext>
            </a:extLst>
          </p:cNvPr>
          <p:cNvSpPr txBox="1"/>
          <p:nvPr/>
        </p:nvSpPr>
        <p:spPr>
          <a:xfrm>
            <a:off x="6906132" y="429627"/>
            <a:ext cx="6292508" cy="461665"/>
          </a:xfrm>
          <a:prstGeom prst="rect">
            <a:avLst/>
          </a:prstGeom>
          <a:noFill/>
        </p:spPr>
        <p:txBody>
          <a:bodyPr wrap="square">
            <a:spAutoFit/>
          </a:bodyPr>
          <a:lstStyle/>
          <a:p>
            <a:r>
              <a:rPr lang="ru-RU" sz="2400" dirty="0">
                <a:solidFill>
                  <a:srgbClr val="0070C0"/>
                </a:solidFill>
              </a:rPr>
              <a:t>Зависит от размера пакета</a:t>
            </a:r>
          </a:p>
        </p:txBody>
      </p:sp>
      <p:pic>
        <p:nvPicPr>
          <p:cNvPr id="12" name="Рисунок 11" descr="Изображение выглядит как текст, снимок экрана, Шрифт, число&#10;&#10;Содержимое, созданное искусственным интеллектом, может быть неверным.">
            <a:extLst>
              <a:ext uri="{FF2B5EF4-FFF2-40B4-BE49-F238E27FC236}">
                <a16:creationId xmlns:a16="http://schemas.microsoft.com/office/drawing/2014/main" id="{CD38AF0B-10BC-9BB4-6671-3E0CD881F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968" y="1078831"/>
            <a:ext cx="5966590" cy="5075378"/>
          </a:xfrm>
          <a:prstGeom prst="rect">
            <a:avLst/>
          </a:prstGeom>
        </p:spPr>
      </p:pic>
      <p:sp>
        <p:nvSpPr>
          <p:cNvPr id="14" name="TextBox 13">
            <a:extLst>
              <a:ext uri="{FF2B5EF4-FFF2-40B4-BE49-F238E27FC236}">
                <a16:creationId xmlns:a16="http://schemas.microsoft.com/office/drawing/2014/main" id="{22311B5B-5F86-E776-A84C-31016C4D98DC}"/>
              </a:ext>
            </a:extLst>
          </p:cNvPr>
          <p:cNvSpPr txBox="1"/>
          <p:nvPr/>
        </p:nvSpPr>
        <p:spPr>
          <a:xfrm>
            <a:off x="7856223" y="1890781"/>
            <a:ext cx="2996262" cy="646331"/>
          </a:xfrm>
          <a:prstGeom prst="rect">
            <a:avLst/>
          </a:prstGeom>
          <a:noFill/>
        </p:spPr>
        <p:txBody>
          <a:bodyPr wrap="square">
            <a:spAutoFit/>
          </a:bodyPr>
          <a:lstStyle/>
          <a:p>
            <a:r>
              <a:rPr lang="ru-RU" sz="1800" dirty="0">
                <a:solidFill>
                  <a:srgbClr val="0070C0"/>
                </a:solidFill>
              </a:rPr>
              <a:t>Средние значения скидки (</a:t>
            </a:r>
            <a:r>
              <a:rPr lang="ru-RU" sz="1800" dirty="0">
                <a:solidFill>
                  <a:srgbClr val="FF0000"/>
                </a:solidFill>
              </a:rPr>
              <a:t>от 100% до 1 акции</a:t>
            </a:r>
            <a:r>
              <a:rPr lang="ru-RU" sz="1800" dirty="0">
                <a:solidFill>
                  <a:srgbClr val="0070C0"/>
                </a:solidFill>
              </a:rPr>
              <a:t>)</a:t>
            </a:r>
          </a:p>
        </p:txBody>
      </p:sp>
    </p:spTree>
    <p:extLst>
      <p:ext uri="{BB962C8B-B14F-4D97-AF65-F5344CB8AC3E}">
        <p14:creationId xmlns:p14="http://schemas.microsoft.com/office/powerpoint/2010/main" val="132854921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2614</TotalTime>
  <Words>2875</Words>
  <Application>Microsoft Macintosh PowerPoint</Application>
  <PresentationFormat>Широкоэкранный</PresentationFormat>
  <Paragraphs>315</Paragraphs>
  <Slides>45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45</vt:i4>
      </vt:variant>
    </vt:vector>
  </HeadingPairs>
  <TitlesOfParts>
    <vt:vector size="52" baseType="lpstr">
      <vt:lpstr>Arial</vt:lpstr>
      <vt:lpstr>Arial Narrow</vt:lpstr>
      <vt:lpstr>Calibri</vt:lpstr>
      <vt:lpstr>Calibri Light</vt:lpstr>
      <vt:lpstr>Symbol</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OFFICE</dc:creator>
  <cp:lastModifiedBy>Natalia Kirshina</cp:lastModifiedBy>
  <cp:revision>899</cp:revision>
  <dcterms:created xsi:type="dcterms:W3CDTF">2024-01-22T09:20:07Z</dcterms:created>
  <dcterms:modified xsi:type="dcterms:W3CDTF">2025-06-13T09:19:14Z</dcterms:modified>
</cp:coreProperties>
</file>