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468" r:id="rId3"/>
    <p:sldId id="488" r:id="rId4"/>
    <p:sldId id="523" r:id="rId5"/>
    <p:sldId id="424" r:id="rId6"/>
    <p:sldId id="517" r:id="rId7"/>
    <p:sldId id="526" r:id="rId8"/>
    <p:sldId id="520" r:id="rId9"/>
    <p:sldId id="516" r:id="rId10"/>
    <p:sldId id="459" r:id="rId11"/>
    <p:sldId id="474" r:id="rId12"/>
    <p:sldId id="511" r:id="rId13"/>
    <p:sldId id="288" r:id="rId14"/>
    <p:sldId id="405" r:id="rId15"/>
    <p:sldId id="500" r:id="rId16"/>
    <p:sldId id="50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2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5FF2F-52A3-45BF-BD3D-F2404FD8AB81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71339-A15C-4752-A5DF-07A4A2D18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317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Добрый день уважаемые коллеги!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Серия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«Справочник оценщика недвижимости»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являются результатом реализации большого проекта ООО «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-Оценка» по созданию информационного обеспечения работ по оценке недвижимости и получили широкое распространение в пределах РФ (мы сотрудничаем с оценщиками более чем из 400 городов нашей страны и странами ближнего зарубежья).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Рада приветствовать Вас сегодня и хочу рассказать в рамках своего небольшого доклада о вопросах применения справочников при составлении отчетов об оценке, подготовленных в целях оспаривания кадастровой стоимости.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Особое внимание постараемся уделить способам применения справочника и возможным связанным с этим ошибки, которые часто возникают при использовании справочника, как начинающими оценщиками, так и профессионалами.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071339-A15C-4752-A5DF-07A4A2D188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678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Универсальный метод оценки -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Модифицированный метод выделения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позволяющий определять стоимость объекта капитального строительства и свободного земельного участка был предложен специалистами ПЦФКО еще в 2006 году. Поскольку тогда оценка ОКС как отдельных объектов была не актуальна, авторы ограничились на применении методики для оценки земельных участков.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методе предусмотрена возможность раздельной оценки земельного участка и улучшений (ОКС) на основе объединенных в общую выборку данных, включающую цены свободных земельных участков и цены продаж (предложений единых объектов недвижимости).</a:t>
            </a: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счет объединения данных повышается точность оценки каждого из объекта оценки: свободного земельного участка и ОКС. Таким образом решаются сразу две проблемы: недостатка рыночных данных по объектам-аналогам, а также снижение уровня неопределенности оценки. И это относится как к ОКС, так и к земельным участкам.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Однако, определение стоимости конкретного земельного участка или ОКС с использованием данных по единым объектам недвижимости с отличающимися характеристиками возможно, если имеется возможность выполнить соответствующие корректировки, приводящие их к условно однородным объектам.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работах 2015 года Л.А.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Лейфером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сегодняшним докладчиком Модифицированный метод выделения впервые был обобщен, путем включения в базовую модель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корректирующих коэффициентов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там самым применение модели было расширено на случай неоднородных исходных данных.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63EC8-5066-4AA1-9258-73AEFA4916A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05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Благодарю за внимание, уважаемые коллеги и буду рада ответить на Ваши вопросы.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071339-A15C-4752-A5DF-07A4A2D1886D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40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63BCCE-3C82-4EEA-BC3C-F9D5F37CA58D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840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DE129-827A-4D31-A0C7-10ADDEFBDC65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4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EB4EF-6D55-40F9-9EC2-1FB4ED9E322F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86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1DF-3DDC-4CCE-9028-3521E6288A16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9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BB0A13-8CFD-455E-9FDA-DDC6780ADB56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47205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AC84-86D9-468F-9186-6A2B9C0208D3}" type="datetime1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29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94799-8BE6-4F40-B7FB-F935D4DF94CC}" type="datetime1">
              <a:rPr lang="ru-RU" smtClean="0"/>
              <a:t>17.06.2025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0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71F8-E4CB-4373-A6B4-255F3890F661}" type="datetime1">
              <a:rPr lang="ru-RU" smtClean="0"/>
              <a:t>17.06.2025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33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35BF-AAA2-44A2-8CEB-77861A9A8659}" type="datetime1">
              <a:rPr lang="ru-RU" smtClean="0"/>
              <a:t>17.06.2025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96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81AFCD-4342-4C8C-8A82-7D99ACA33335}" type="datetime1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142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A45CCB-8AA9-4329-870A-A9689C7D520F}" type="datetime1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203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0BA5652-531C-4527-A1E2-9F844C8384F8}" type="datetime1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AAB0834-27A0-4FEC-ADE7-50796F3B9B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4379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885B8-6B4C-4C5E-902A-FE6266868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6533" y="1788454"/>
            <a:ext cx="9609359" cy="1874117"/>
          </a:xfrm>
        </p:spPr>
        <p:txBody>
          <a:bodyPr>
            <a:noAutofit/>
          </a:bodyPr>
          <a:lstStyle/>
          <a:p>
            <a:r>
              <a:rPr lang="ru-RU" sz="3600" dirty="0"/>
              <a:t>Справочники оценщика недвижимости </a:t>
            </a:r>
            <a:br>
              <a:rPr lang="ru-RU" sz="3600" dirty="0"/>
            </a:br>
            <a:r>
              <a:rPr lang="ru-RU" sz="2400" b="1" i="1" dirty="0"/>
              <a:t>место в современной оценке. Перспективы развития. 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CA6FEC-73E3-47C2-A767-9F46326A6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260035"/>
            <a:ext cx="8587409" cy="1431236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ru-RU" sz="4400" b="1" i="1" dirty="0"/>
              <a:t>Лейфер Л. А</a:t>
            </a:r>
          </a:p>
          <a:p>
            <a:pPr algn="r"/>
            <a:endParaRPr lang="ru-RU" sz="2000" b="1" dirty="0"/>
          </a:p>
          <a:p>
            <a:pPr algn="r"/>
            <a:endParaRPr lang="ru-RU" sz="2000" b="1" dirty="0"/>
          </a:p>
          <a:p>
            <a:endParaRPr lang="ru-RU" sz="2000" b="1" dirty="0"/>
          </a:p>
          <a:p>
            <a:r>
              <a:rPr lang="ru-RU" sz="4400" b="1" dirty="0"/>
              <a:t>Нижний Новгород. Июнь 2025</a:t>
            </a:r>
          </a:p>
          <a:p>
            <a:r>
              <a:rPr lang="en-US" sz="4400" b="1" dirty="0"/>
              <a:t>XVII </a:t>
            </a:r>
            <a:r>
              <a:rPr lang="ru-RU" sz="4400" b="1" dirty="0"/>
              <a:t>Поволжская научно-практическая  конференция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EFE3E12-E4F5-4100-8FB0-EEF26968D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816" y="0"/>
            <a:ext cx="4161183" cy="112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44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7C2B0-A999-4788-B366-515833A3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112" y="101926"/>
            <a:ext cx="10340236" cy="8124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191B0E"/>
                </a:solidFill>
              </a:rPr>
              <a:t>Источники информации, используемые в справочниках.</a:t>
            </a:r>
            <a:br>
              <a:rPr lang="ru-RU" sz="3100" b="1" dirty="0">
                <a:solidFill>
                  <a:srgbClr val="191B0E"/>
                </a:solidFill>
              </a:rPr>
            </a:br>
            <a:br>
              <a:rPr lang="ru-RU" sz="22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BC951E-2D27-42C1-A0A6-F3EC53002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7063"/>
            <a:ext cx="9601200" cy="58209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о ценах предложений,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содержащиеся на электронных досках объявлений (рыночная статистика). </a:t>
            </a:r>
            <a:r>
              <a:rPr lang="ru-RU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Датасеты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которые используются для расчета, формируются из данных ежедневного мониторинга объявлений, объединенных  в постоянно актуализируемой базе данных, которая сейчас содержит несколько миллионов записей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анкетного опроса оценщиков  и экспертов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а также сотрудников кредитных организаций. При этом более половины оценщиков должны иметь стаж более 15 лет, а работники банков  либо имеют опыт собственной оценки, либо опыт приемки отчетов об оценке. Первоначально в опросе участвовали 200-300 человек. В последнее время эта цифра несколько ниже.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опроса участников рынка недвижимости</a:t>
            </a:r>
            <a:r>
              <a:rPr lang="ru-RU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занимающихся непосредственно продажей/покупкой или арендой объектов недвижимости. Обычно опрашиваются не менее 100 человек, из которых обычно порядка 30% </a:t>
            </a:r>
            <a:r>
              <a:rPr lang="ru-RU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риелтеры</a:t>
            </a:r>
            <a:r>
              <a:rPr lang="ru-RU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столько же инвесторов, а остальные физические лица, которые продавали, покупали, арендовали или сдавали в аренду свою недвижимость</a:t>
            </a:r>
            <a:r>
              <a:rPr lang="ru-RU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Замечания и предложения  пользователей наших справочников</a:t>
            </a: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которые регулярно присылают сообщения с замечаниями и предложениями. По наиболее важным вопросам проводятся онлайн обсуждения с приглашением наиболее продвинутых оценщиков.   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191B0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BCC590-307D-4D4C-9EA5-E66EA5BAD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465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2F418-C756-4C01-ABC7-9CD78F70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547"/>
            <a:ext cx="10203366" cy="8983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ФСО 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</a:t>
            </a:r>
            <a:r>
              <a:rPr lang="ru-RU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п.2.  вся существенная информация, изложенная в отчете, должна быть подтверждена раскрытием ее источников.</a:t>
            </a:r>
            <a:br>
              <a:rPr lang="ru-RU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/>
              <a:t>Данные о ценах предложений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EB438F-C989-4679-814B-98D1B3C49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6205"/>
            <a:ext cx="9601200" cy="5233247"/>
          </a:xfrm>
        </p:spPr>
        <p:txBody>
          <a:bodyPr>
            <a:normAutofit fontScale="92500" lnSpcReduction="10000"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Основные корректировки и характеристики рынка получены на основе рыночной информации, в результате анализа десятков тысяч объявлений о продаже объектов недвижимости различных сегментов и классов 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191B0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о ценах предложений на рынке недвижимости, содержащиеся на электронных досках объявлений. С этой целью мы постоянно осуществляем мониторинг рынка и поддерживаем актуальной базу данных.   В настоящее время база данных содержит несколько миллионов записей. Обработка осуществляется с использованием искусственного интеллекта и технологий больших данных (</a:t>
            </a:r>
            <a:r>
              <a:rPr lang="en-US" dirty="0">
                <a:solidFill>
                  <a:srgbClr val="191B0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Big Data</a:t>
            </a:r>
            <a:r>
              <a:rPr lang="ru-RU" dirty="0">
                <a:solidFill>
                  <a:srgbClr val="191B0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r>
              <a:rPr lang="ru-RU" dirty="0">
                <a:solidFill>
                  <a:srgbClr val="191B0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Справочник, в котором приведены корректировки, включает описание исходных данных (датасетов), позволяющее увидеть их достоверность,  достаточность и обоснованность для объективного определения корректировок,   С этой целью в документе приведены гистограммы, диаграммы, графики и (или)  другие средства визуализации исходных данных. 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Дата-сеты, используемые для определения каждой корректировки и других индикаторов рынка, обычно содержат данные в количестве не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менее двух-пяти тысяч объектов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каждого сегмента (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подсегмента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2CB930-7DB5-40F8-8E43-170412440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02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381AA-17C9-4DE6-863C-45FBE6ED3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3630"/>
            <a:ext cx="9601200" cy="9144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Общая рекомендация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373F47-8354-4A04-A3F4-7AFD20531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99411"/>
            <a:ext cx="9601200" cy="4567989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Справочники не следует рассматривать, как нормативно-правовой документ, регламентирующий процесс оценки, а компанию ООО «</a:t>
            </a:r>
            <a:r>
              <a:rPr lang="ru-RU" sz="2400" dirty="0" err="1"/>
              <a:t>Информ</a:t>
            </a:r>
            <a:r>
              <a:rPr lang="ru-RU" sz="2400" dirty="0"/>
              <a:t> Оценка Про», как институт, который может давать указания, обязательные к исполнению, в том числе что и каким образом должен учитывать оценщик в каждом конкретном случае. </a:t>
            </a:r>
          </a:p>
          <a:p>
            <a:r>
              <a:rPr lang="ru-RU" sz="2400" dirty="0"/>
              <a:t>На практике оценщик сталкивается со множеством различных ситуаций. Каждая ситуация характеризуется своими особенностями использования. Учесть все возможные варианты в Справочнике общего применения не представляется возможным. Поэтому, принятие решения оценщиком должно основываться на результатах анализа конкретной ситуации, особенностей объекта, характера его использования и т.п., и, прежде всего, следует руководствоваться здравым смыслом.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3449A9-D116-4D39-85CE-FC1163B4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62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3B7EE7-4E72-43A5-83A8-BDA2AA50A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1036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Перспективы развития справочников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882DFE-2A31-4127-A0D7-A829EDBF6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132" y="556591"/>
            <a:ext cx="11289154" cy="63014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Судьба справочников тесно связана с судьбой  оценки </a:t>
            </a:r>
          </a:p>
          <a:p>
            <a:pPr marL="0" indent="0">
              <a:buNone/>
            </a:pPr>
            <a:r>
              <a:rPr lang="ru-RU" dirty="0"/>
              <a:t>Автоматизированные методы оценки (</a:t>
            </a:r>
            <a:r>
              <a:rPr lang="en-US" dirty="0"/>
              <a:t>AVM)</a:t>
            </a:r>
            <a:r>
              <a:rPr lang="ru-RU" dirty="0"/>
              <a:t>– справочники составная часть системы. Создание новых веб сервисов, обеспечивающих получение всей необходимой информации в режиме  </a:t>
            </a:r>
            <a:r>
              <a:rPr lang="en-US" dirty="0"/>
              <a:t>On- line</a:t>
            </a:r>
            <a:r>
              <a:rPr lang="ru-RU" dirty="0"/>
              <a:t>.</a:t>
            </a:r>
          </a:p>
          <a:p>
            <a:r>
              <a:rPr lang="ru-RU" sz="2000" dirty="0"/>
              <a:t>Расширение спектра характеристик детальная идентификация объекта недвижимости. Характеристики места и окружения, характеристики здания и благоустройства. </a:t>
            </a:r>
          </a:p>
          <a:p>
            <a:r>
              <a:rPr lang="ru-RU" sz="2000" dirty="0"/>
              <a:t>Дальнейшая детализация, включающая разделение объектов по более узким сегментам и территориальным зонам. (постоянно вопросы). </a:t>
            </a:r>
            <a:r>
              <a:rPr lang="ru-RU" sz="2000" b="1" dirty="0"/>
              <a:t>Доходность по каждому городу, каждой территории </a:t>
            </a:r>
          </a:p>
          <a:p>
            <a:r>
              <a:rPr lang="ru-RU" sz="2000" dirty="0"/>
              <a:t>Повышение точности корректировок за счет увеличения объема данных –более эффективное использование  базы данных. </a:t>
            </a:r>
            <a:r>
              <a:rPr lang="ru-RU" sz="2000" b="1" dirty="0"/>
              <a:t>Включение в справочник калькулятора, реализующего алгоритм уточнения корректировок.  </a:t>
            </a:r>
          </a:p>
          <a:p>
            <a:r>
              <a:rPr lang="ru-RU" sz="2000" dirty="0"/>
              <a:t>Создание новых методов определения индикаторов и корректировок на основе больших данных, технологий искусственного интеллекта  и машинного обучения.</a:t>
            </a:r>
          </a:p>
          <a:p>
            <a:r>
              <a:rPr lang="ru-RU" sz="2000" dirty="0"/>
              <a:t>Развитие системы обратной связи, обеспечивающей постоянный контакт с пользователями,  за счет использования нейронных сетей. (уже сейчас –первые шаги с помощью команды сбербанка). </a:t>
            </a:r>
            <a:r>
              <a:rPr lang="ru-RU" sz="2000" b="1" dirty="0"/>
              <a:t>Привлечение наиболее продвинутых оценщиков и методологов в сфере оценки к решению наиболее спорных вопросов.</a:t>
            </a:r>
          </a:p>
          <a:p>
            <a:r>
              <a:rPr lang="ru-RU" sz="2000" dirty="0"/>
              <a:t>Расширение сфер применения. Сейчас справочники используют оценщики, сотрудники банков, кадастровые оценщики, судебные эксперты. В перспективе: застройщики, инвесторы, страховые компании, ПИФы недвижимости и пр.  </a:t>
            </a:r>
          </a:p>
        </p:txBody>
      </p:sp>
    </p:spTree>
    <p:extLst>
      <p:ext uri="{BB962C8B-B14F-4D97-AF65-F5344CB8AC3E}">
        <p14:creationId xmlns:p14="http://schemas.microsoft.com/office/powerpoint/2010/main" val="1126799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722" y="98794"/>
            <a:ext cx="10919361" cy="14859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Новые методы оценки. Модифицированный метод выделения для оценки ОКС и его обобщение для неоднородных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82999" y="1143000"/>
            <a:ext cx="5307670" cy="575265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i="1" dirty="0">
                <a:solidFill>
                  <a:srgbClr val="990000"/>
                </a:solidFill>
              </a:rPr>
              <a:t>V</a:t>
            </a:r>
            <a:r>
              <a:rPr lang="en-US" sz="1400" b="1" i="1" dirty="0">
                <a:solidFill>
                  <a:srgbClr val="990000"/>
                </a:solidFill>
              </a:rPr>
              <a:t>i</a:t>
            </a:r>
            <a:r>
              <a:rPr lang="en-US" sz="2400" b="1" i="1" dirty="0">
                <a:solidFill>
                  <a:srgbClr val="990000"/>
                </a:solidFill>
              </a:rPr>
              <a:t> = c</a:t>
            </a:r>
            <a:r>
              <a:rPr lang="en-US" sz="1100" b="1" i="1" dirty="0">
                <a:solidFill>
                  <a:srgbClr val="990000"/>
                </a:solidFill>
              </a:rPr>
              <a:t>i </a:t>
            </a:r>
            <a:r>
              <a:rPr lang="en-US" sz="2400" b="1" i="1" dirty="0">
                <a:solidFill>
                  <a:srgbClr val="990000"/>
                </a:solidFill>
              </a:rPr>
              <a:t>*Q</a:t>
            </a:r>
            <a:r>
              <a:rPr lang="en-US" sz="1100" b="1" i="1" dirty="0">
                <a:solidFill>
                  <a:srgbClr val="990000"/>
                </a:solidFill>
              </a:rPr>
              <a:t>i </a:t>
            </a:r>
            <a:r>
              <a:rPr lang="en-US" sz="2400" b="1" i="1" dirty="0">
                <a:solidFill>
                  <a:srgbClr val="990000"/>
                </a:solidFill>
              </a:rPr>
              <a:t> + p</a:t>
            </a:r>
            <a:r>
              <a:rPr lang="en-US" sz="1100" b="1" i="1" dirty="0">
                <a:solidFill>
                  <a:srgbClr val="990000"/>
                </a:solidFill>
              </a:rPr>
              <a:t>i </a:t>
            </a:r>
            <a:r>
              <a:rPr lang="en-US" sz="2400" b="1" i="1" dirty="0">
                <a:solidFill>
                  <a:srgbClr val="990000"/>
                </a:solidFill>
              </a:rPr>
              <a:t>*S</a:t>
            </a:r>
            <a:r>
              <a:rPr lang="en-US" sz="1100" b="1" i="1" dirty="0">
                <a:solidFill>
                  <a:srgbClr val="990000"/>
                </a:solidFill>
              </a:rPr>
              <a:t>i </a:t>
            </a:r>
            <a:endParaRPr lang="ru-RU" sz="1100" b="1" i="1" dirty="0">
              <a:solidFill>
                <a:srgbClr val="990000"/>
              </a:solidFill>
            </a:endParaRPr>
          </a:p>
          <a:p>
            <a:pPr marL="0" indent="0">
              <a:buNone/>
            </a:pPr>
            <a:r>
              <a:rPr lang="ru-RU" sz="2200" dirty="0">
                <a:solidFill>
                  <a:prstClr val="black"/>
                </a:solidFill>
              </a:rPr>
              <a:t>После приведения с помощью известных корректировок к объекту оценки:</a:t>
            </a: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990000"/>
                </a:solidFill>
              </a:rPr>
              <a:t>V</a:t>
            </a:r>
            <a:r>
              <a:rPr lang="en-US" sz="1400" b="1" i="1" dirty="0">
                <a:solidFill>
                  <a:srgbClr val="990000"/>
                </a:solidFill>
              </a:rPr>
              <a:t>i</a:t>
            </a:r>
            <a:r>
              <a:rPr lang="en-US" sz="2400" b="1" i="1" dirty="0">
                <a:solidFill>
                  <a:srgbClr val="990000"/>
                </a:solidFill>
              </a:rPr>
              <a:t> = </a:t>
            </a:r>
            <a:r>
              <a:rPr lang="ru-RU" b="1" i="1" dirty="0">
                <a:solidFill>
                  <a:srgbClr val="990000"/>
                </a:solidFill>
              </a:rPr>
              <a:t>В</a:t>
            </a:r>
            <a:r>
              <a:rPr lang="en-US" sz="1400" b="1" i="1" dirty="0" err="1">
                <a:solidFill>
                  <a:srgbClr val="990000"/>
                </a:solidFill>
              </a:rPr>
              <a:t>i</a:t>
            </a:r>
            <a:r>
              <a:rPr lang="en-US" sz="1400" b="1" i="1" dirty="0">
                <a:solidFill>
                  <a:srgbClr val="990000"/>
                </a:solidFill>
              </a:rPr>
              <a:t> </a:t>
            </a:r>
            <a:r>
              <a:rPr lang="en-US" b="1" i="1" dirty="0">
                <a:solidFill>
                  <a:srgbClr val="990000"/>
                </a:solidFill>
              </a:rPr>
              <a:t> * c</a:t>
            </a:r>
            <a:r>
              <a:rPr lang="ru-RU" sz="1100" b="1" i="1" dirty="0">
                <a:solidFill>
                  <a:srgbClr val="990000"/>
                </a:solidFill>
              </a:rPr>
              <a:t>0</a:t>
            </a:r>
            <a:r>
              <a:rPr lang="en-US" b="1" i="1" dirty="0">
                <a:solidFill>
                  <a:srgbClr val="990000"/>
                </a:solidFill>
              </a:rPr>
              <a:t> *Q</a:t>
            </a:r>
            <a:r>
              <a:rPr lang="en-US" sz="1400" b="1" i="1" dirty="0">
                <a:solidFill>
                  <a:srgbClr val="990000"/>
                </a:solidFill>
              </a:rPr>
              <a:t>i</a:t>
            </a:r>
            <a:r>
              <a:rPr lang="en-US" b="1" i="1" dirty="0">
                <a:solidFill>
                  <a:srgbClr val="990000"/>
                </a:solidFill>
              </a:rPr>
              <a:t>  + </a:t>
            </a:r>
            <a:r>
              <a:rPr lang="ru-RU" b="1" i="1" dirty="0">
                <a:solidFill>
                  <a:srgbClr val="990000"/>
                </a:solidFill>
              </a:rPr>
              <a:t>А</a:t>
            </a:r>
            <a:r>
              <a:rPr lang="en-US" sz="1400" b="1" i="1" dirty="0" err="1">
                <a:solidFill>
                  <a:srgbClr val="990000"/>
                </a:solidFill>
              </a:rPr>
              <a:t>i</a:t>
            </a:r>
            <a:r>
              <a:rPr lang="en-US" b="1" i="1" dirty="0">
                <a:solidFill>
                  <a:srgbClr val="990000"/>
                </a:solidFill>
              </a:rPr>
              <a:t> * p</a:t>
            </a:r>
            <a:r>
              <a:rPr lang="ru-RU" sz="1100" b="1" i="1" dirty="0">
                <a:solidFill>
                  <a:srgbClr val="990000"/>
                </a:solidFill>
              </a:rPr>
              <a:t>0</a:t>
            </a:r>
            <a:r>
              <a:rPr lang="en-US" b="1" i="1" dirty="0">
                <a:solidFill>
                  <a:srgbClr val="990000"/>
                </a:solidFill>
              </a:rPr>
              <a:t>*S</a:t>
            </a:r>
            <a:r>
              <a:rPr lang="en-US" sz="1200" b="1" i="1" dirty="0">
                <a:solidFill>
                  <a:srgbClr val="990000"/>
                </a:solidFill>
              </a:rPr>
              <a:t>i</a:t>
            </a:r>
            <a:r>
              <a:rPr lang="en-US" b="1" i="1" dirty="0">
                <a:solidFill>
                  <a:srgbClr val="990000"/>
                </a:solidFill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endParaRPr lang="ru-RU" altLang="ru-RU" sz="500" b="1" i="1" dirty="0">
              <a:solidFill>
                <a:srgbClr val="99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altLang="ru-RU" sz="2200" b="1" i="1" dirty="0">
                <a:solidFill>
                  <a:srgbClr val="990000"/>
                </a:solidFill>
              </a:rPr>
              <a:t>а</a:t>
            </a:r>
            <a:r>
              <a:rPr lang="en-US" altLang="ru-RU" sz="2200" b="1" i="1" baseline="-25000" dirty="0" err="1">
                <a:solidFill>
                  <a:srgbClr val="990000"/>
                </a:solidFill>
              </a:rPr>
              <a:t>ki</a:t>
            </a:r>
            <a:r>
              <a:rPr lang="ru-RU" altLang="ru-RU" sz="2200" b="1" i="1" baseline="-25000" dirty="0">
                <a:solidFill>
                  <a:srgbClr val="990000"/>
                </a:solidFill>
              </a:rPr>
              <a:t>  </a:t>
            </a:r>
            <a:r>
              <a:rPr lang="en-US" altLang="ru-RU" sz="2200" dirty="0">
                <a:solidFill>
                  <a:prstClr val="black"/>
                </a:solidFill>
              </a:rPr>
              <a:t>–</a:t>
            </a:r>
            <a:r>
              <a:rPr lang="ru-RU" altLang="ru-RU" sz="2200" b="1" i="1" baseline="-25000" dirty="0">
                <a:solidFill>
                  <a:srgbClr val="003366"/>
                </a:solidFill>
              </a:rPr>
              <a:t>  </a:t>
            </a:r>
            <a:r>
              <a:rPr lang="ru-RU" altLang="ru-RU" sz="2200" dirty="0">
                <a:solidFill>
                  <a:prstClr val="black"/>
                </a:solidFill>
              </a:rPr>
              <a:t>корректировки для ЗУ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ru-RU" sz="2200" b="1" i="1" dirty="0">
                <a:solidFill>
                  <a:srgbClr val="990000"/>
                </a:solidFill>
              </a:rPr>
              <a:t>b</a:t>
            </a:r>
            <a:r>
              <a:rPr lang="en-US" altLang="ru-RU" sz="2200" b="1" i="1" baseline="-25000" dirty="0">
                <a:solidFill>
                  <a:srgbClr val="990000"/>
                </a:solidFill>
              </a:rPr>
              <a:t> </a:t>
            </a:r>
            <a:r>
              <a:rPr lang="en-US" altLang="ru-RU" sz="2200" b="1" i="1" baseline="-25000" dirty="0" err="1">
                <a:solidFill>
                  <a:srgbClr val="990000"/>
                </a:solidFill>
              </a:rPr>
              <a:t>ki</a:t>
            </a:r>
            <a:r>
              <a:rPr lang="en-US" altLang="ru-RU" sz="2200" dirty="0">
                <a:solidFill>
                  <a:srgbClr val="990000"/>
                </a:solidFill>
              </a:rPr>
              <a:t> </a:t>
            </a:r>
            <a:r>
              <a:rPr lang="en-US" altLang="ru-RU" sz="2200" dirty="0">
                <a:solidFill>
                  <a:prstClr val="black"/>
                </a:solidFill>
              </a:rPr>
              <a:t>–</a:t>
            </a:r>
            <a:r>
              <a:rPr lang="en-US" altLang="ru-RU" sz="2200" b="1" i="1" baseline="-25000" dirty="0">
                <a:solidFill>
                  <a:srgbClr val="003366"/>
                </a:solidFill>
              </a:rPr>
              <a:t> </a:t>
            </a:r>
            <a:r>
              <a:rPr lang="ru-RU" altLang="ru-RU" sz="2200" b="1" i="1" baseline="-25000" dirty="0">
                <a:solidFill>
                  <a:srgbClr val="003366"/>
                </a:solidFill>
              </a:rPr>
              <a:t> </a:t>
            </a:r>
            <a:r>
              <a:rPr lang="ru-RU" altLang="ru-RU" sz="2200" dirty="0">
                <a:solidFill>
                  <a:prstClr val="black"/>
                </a:solidFill>
              </a:rPr>
              <a:t>корректировки для ОКС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600" b="1" i="1" dirty="0">
                <a:solidFill>
                  <a:srgbClr val="990000"/>
                </a:solidFill>
              </a:rPr>
              <a:t>c</a:t>
            </a:r>
            <a:r>
              <a:rPr lang="ru-RU" sz="1500" b="1" i="1" dirty="0">
                <a:solidFill>
                  <a:srgbClr val="990000"/>
                </a:solidFill>
              </a:rPr>
              <a:t>0</a:t>
            </a:r>
            <a:r>
              <a:rPr lang="ru-RU" altLang="ru-RU" sz="3000" dirty="0">
                <a:solidFill>
                  <a:srgbClr val="990000"/>
                </a:solidFill>
              </a:rPr>
              <a:t> </a:t>
            </a:r>
            <a:r>
              <a:rPr lang="ru-RU" altLang="ru-RU" sz="3000" dirty="0">
                <a:solidFill>
                  <a:prstClr val="black"/>
                </a:solidFill>
              </a:rPr>
              <a:t>-</a:t>
            </a:r>
            <a:r>
              <a:rPr lang="ru-RU" altLang="ru-RU" sz="2200" dirty="0">
                <a:solidFill>
                  <a:prstClr val="black"/>
                </a:solidFill>
              </a:rPr>
              <a:t>удельная стоимость ОКС </a:t>
            </a:r>
            <a:r>
              <a:rPr lang="ru-RU" altLang="ru-RU" sz="2200" b="1" dirty="0">
                <a:solidFill>
                  <a:srgbClr val="990000"/>
                </a:solidFill>
              </a:rPr>
              <a:t>(неизвестная)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600" b="1" i="1" dirty="0">
                <a:solidFill>
                  <a:srgbClr val="990000"/>
                </a:solidFill>
              </a:rPr>
              <a:t>p</a:t>
            </a:r>
            <a:r>
              <a:rPr lang="ru-RU" sz="1500" b="1" i="1" dirty="0">
                <a:solidFill>
                  <a:srgbClr val="990000"/>
                </a:solidFill>
              </a:rPr>
              <a:t>0 </a:t>
            </a:r>
            <a:r>
              <a:rPr lang="ru-RU" altLang="ru-RU" sz="2200" dirty="0">
                <a:solidFill>
                  <a:prstClr val="black"/>
                </a:solidFill>
              </a:rPr>
              <a:t>-удельная стоимость ЗУ </a:t>
            </a:r>
            <a:r>
              <a:rPr lang="ru-RU" altLang="ru-RU" sz="2200" b="1" dirty="0">
                <a:solidFill>
                  <a:srgbClr val="990000"/>
                </a:solidFill>
              </a:rPr>
              <a:t>(неизвестная)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ru-RU" sz="2200" b="1" i="1" dirty="0">
                <a:solidFill>
                  <a:srgbClr val="990000"/>
                </a:solidFill>
              </a:rPr>
              <a:t>A</a:t>
            </a:r>
            <a:r>
              <a:rPr lang="en-US" altLang="ru-RU" sz="2200" b="1" i="1" baseline="-25000" dirty="0">
                <a:solidFill>
                  <a:srgbClr val="990000"/>
                </a:solidFill>
              </a:rPr>
              <a:t>i</a:t>
            </a:r>
            <a:r>
              <a:rPr lang="en-US" altLang="ru-RU" sz="2200" dirty="0">
                <a:solidFill>
                  <a:prstClr val="black"/>
                </a:solidFill>
              </a:rPr>
              <a:t> – </a:t>
            </a:r>
            <a:r>
              <a:rPr lang="ru-RU" altLang="ru-RU" sz="2200" dirty="0">
                <a:solidFill>
                  <a:prstClr val="black"/>
                </a:solidFill>
              </a:rPr>
              <a:t>суммарная корректировка по ЗУ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ru-RU" sz="2200" b="1" i="1" dirty="0">
                <a:solidFill>
                  <a:srgbClr val="990000"/>
                </a:solidFill>
              </a:rPr>
              <a:t>B</a:t>
            </a:r>
            <a:r>
              <a:rPr lang="en-US" altLang="ru-RU" sz="2200" b="1" i="1" baseline="-25000" dirty="0">
                <a:solidFill>
                  <a:srgbClr val="990000"/>
                </a:solidFill>
              </a:rPr>
              <a:t>i</a:t>
            </a:r>
            <a:r>
              <a:rPr lang="en-US" altLang="ru-RU" sz="2200" dirty="0">
                <a:solidFill>
                  <a:prstClr val="black"/>
                </a:solidFill>
              </a:rPr>
              <a:t> – </a:t>
            </a:r>
            <a:r>
              <a:rPr lang="ru-RU" altLang="ru-RU" sz="2200" dirty="0">
                <a:solidFill>
                  <a:prstClr val="black"/>
                </a:solidFill>
              </a:rPr>
              <a:t>суммарная корректировка по ОКС</a:t>
            </a:r>
          </a:p>
          <a:p>
            <a:pPr marL="0" indent="0">
              <a:buNone/>
            </a:pPr>
            <a:endParaRPr lang="ru-RU" altLang="ru-RU" sz="900" b="1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altLang="ru-RU" sz="1800" b="1" i="1" dirty="0">
                <a:solidFill>
                  <a:prstClr val="black"/>
                </a:solidFill>
              </a:rPr>
              <a:t>A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ru-RU" altLang="ru-RU" b="1" i="1" dirty="0">
                <a:solidFill>
                  <a:prstClr val="black"/>
                </a:solidFill>
              </a:rPr>
              <a:t> = а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1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dirty="0">
                <a:solidFill>
                  <a:prstClr val="black"/>
                </a:solidFill>
              </a:rPr>
              <a:t>*а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2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…</a:t>
            </a:r>
            <a:r>
              <a:rPr lang="ru-RU" altLang="ru-RU" b="1" i="1" dirty="0">
                <a:solidFill>
                  <a:prstClr val="black"/>
                </a:solidFill>
              </a:rPr>
              <a:t>*</a:t>
            </a:r>
            <a:r>
              <a:rPr lang="ru-RU" altLang="ru-RU" b="1" i="1" dirty="0" err="1">
                <a:solidFill>
                  <a:prstClr val="black"/>
                </a:solidFill>
              </a:rPr>
              <a:t>а</a:t>
            </a:r>
            <a:r>
              <a:rPr lang="ru-RU" altLang="ru-RU" b="1" i="1" baseline="-25000" dirty="0" err="1">
                <a:solidFill>
                  <a:prstClr val="black"/>
                </a:solidFill>
              </a:rPr>
              <a:t>к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    </a:t>
            </a:r>
          </a:p>
          <a:p>
            <a:pPr marL="0" indent="0">
              <a:buNone/>
            </a:pPr>
            <a:r>
              <a:rPr lang="ru-RU" altLang="ru-RU" b="1" i="1" dirty="0">
                <a:solidFill>
                  <a:prstClr val="black"/>
                </a:solidFill>
              </a:rPr>
              <a:t>В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dirty="0">
                <a:solidFill>
                  <a:prstClr val="black"/>
                </a:solidFill>
              </a:rPr>
              <a:t> = в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1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dirty="0">
                <a:solidFill>
                  <a:prstClr val="black"/>
                </a:solidFill>
              </a:rPr>
              <a:t>*в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2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…</a:t>
            </a:r>
            <a:r>
              <a:rPr lang="ru-RU" altLang="ru-RU" b="1" i="1" dirty="0">
                <a:solidFill>
                  <a:prstClr val="black"/>
                </a:solidFill>
              </a:rPr>
              <a:t>*</a:t>
            </a:r>
            <a:r>
              <a:rPr lang="ru-RU" altLang="ru-RU" b="1" i="1" dirty="0" err="1">
                <a:solidFill>
                  <a:prstClr val="black"/>
                </a:solidFill>
              </a:rPr>
              <a:t>в</a:t>
            </a:r>
            <a:r>
              <a:rPr lang="ru-RU" altLang="ru-RU" b="1" i="1" baseline="-25000" dirty="0" err="1">
                <a:solidFill>
                  <a:prstClr val="black"/>
                </a:solidFill>
              </a:rPr>
              <a:t>к</a:t>
            </a:r>
            <a:r>
              <a:rPr lang="en-US" altLang="ru-RU" b="1" i="1" baseline="-25000" dirty="0" err="1">
                <a:solidFill>
                  <a:prstClr val="black"/>
                </a:solidFill>
              </a:rPr>
              <a:t>i</a:t>
            </a:r>
            <a:r>
              <a:rPr lang="ru-RU" altLang="ru-RU" b="1" i="1" baseline="-25000" dirty="0">
                <a:solidFill>
                  <a:prstClr val="black"/>
                </a:solidFill>
              </a:rPr>
              <a:t>                    </a:t>
            </a:r>
            <a:endParaRPr lang="ru-RU" altLang="ru-RU" b="1" i="1" baseline="-25000" dirty="0">
              <a:solidFill>
                <a:srgbClr val="003366"/>
              </a:solidFill>
            </a:endParaRPr>
          </a:p>
          <a:p>
            <a:pPr marL="0" indent="0">
              <a:buNone/>
            </a:pPr>
            <a:endParaRPr lang="ru-RU" altLang="ru-RU" sz="1100" b="1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altLang="ru-RU" b="1" i="1" dirty="0">
                <a:solidFill>
                  <a:prstClr val="black"/>
                </a:solidFill>
              </a:rPr>
              <a:t>V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 / A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 S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 = </a:t>
            </a:r>
            <a:r>
              <a:rPr lang="en-US" altLang="ru-RU" b="1" i="1" dirty="0">
                <a:solidFill>
                  <a:srgbClr val="990000"/>
                </a:solidFill>
              </a:rPr>
              <a:t>p</a:t>
            </a:r>
            <a:r>
              <a:rPr lang="en-US" altLang="ru-RU" b="1" i="1" baseline="-25000" dirty="0">
                <a:solidFill>
                  <a:srgbClr val="990000"/>
                </a:solidFill>
              </a:rPr>
              <a:t>0</a:t>
            </a:r>
            <a:r>
              <a:rPr lang="en-US" altLang="ru-RU" b="1" i="1" dirty="0">
                <a:solidFill>
                  <a:prstClr val="black"/>
                </a:solidFill>
              </a:rPr>
              <a:t> + </a:t>
            </a:r>
            <a:r>
              <a:rPr lang="en-US" altLang="ru-RU" b="1" i="1" dirty="0">
                <a:solidFill>
                  <a:srgbClr val="990000"/>
                </a:solidFill>
              </a:rPr>
              <a:t>c</a:t>
            </a:r>
            <a:r>
              <a:rPr lang="ru-RU" altLang="ru-RU" b="1" i="1" baseline="-25000" dirty="0">
                <a:solidFill>
                  <a:srgbClr val="990000"/>
                </a:solidFill>
              </a:rPr>
              <a:t>о</a:t>
            </a:r>
            <a:r>
              <a:rPr lang="en-US" altLang="ru-RU" b="1" i="1" dirty="0">
                <a:solidFill>
                  <a:srgbClr val="990000"/>
                </a:solidFill>
              </a:rPr>
              <a:t> </a:t>
            </a:r>
            <a:r>
              <a:rPr lang="en-US" altLang="ru-RU" b="1" i="1" dirty="0">
                <a:solidFill>
                  <a:prstClr val="black"/>
                </a:solidFill>
              </a:rPr>
              <a:t>B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 Q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/ A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b="1" i="1" dirty="0">
                <a:solidFill>
                  <a:prstClr val="black"/>
                </a:solidFill>
              </a:rPr>
              <a:t> S</a:t>
            </a:r>
            <a:r>
              <a:rPr lang="en-US" altLang="ru-RU" b="1" i="1" baseline="-25000" dirty="0">
                <a:solidFill>
                  <a:prstClr val="black"/>
                </a:solidFill>
              </a:rPr>
              <a:t>i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58000" y="1143000"/>
            <a:ext cx="4987143" cy="55057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/>
              <a:t>Обозначим: </a:t>
            </a:r>
          </a:p>
          <a:p>
            <a:r>
              <a:rPr lang="en-US" altLang="ru-RU" sz="2200" b="1" i="1" dirty="0"/>
              <a:t>Y</a:t>
            </a:r>
            <a:r>
              <a:rPr lang="en-US" altLang="ru-RU" sz="2200" b="1" i="1" dirty="0">
                <a:solidFill>
                  <a:prstClr val="black"/>
                </a:solidFill>
              </a:rPr>
              <a:t> =V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sz="2200" b="1" i="1" dirty="0">
                <a:solidFill>
                  <a:prstClr val="black"/>
                </a:solidFill>
              </a:rPr>
              <a:t> / A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sz="2200" b="1" i="1" dirty="0">
                <a:solidFill>
                  <a:prstClr val="black"/>
                </a:solidFill>
              </a:rPr>
              <a:t> S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 </a:t>
            </a:r>
            <a:r>
              <a:rPr lang="ru-RU" altLang="ru-RU" sz="2200" b="1" i="1" baseline="-25000" dirty="0">
                <a:solidFill>
                  <a:prstClr val="black"/>
                </a:solidFill>
              </a:rPr>
              <a:t>  </a:t>
            </a:r>
            <a:r>
              <a:rPr lang="ru-RU" altLang="ru-RU" sz="2200" dirty="0">
                <a:solidFill>
                  <a:prstClr val="black"/>
                </a:solidFill>
              </a:rPr>
              <a:t>- скорректированная удельная цена ЕОН </a:t>
            </a:r>
          </a:p>
          <a:p>
            <a:r>
              <a:rPr lang="en-US" altLang="ru-RU" sz="2200" b="1" i="1" dirty="0"/>
              <a:t>X </a:t>
            </a:r>
            <a:r>
              <a:rPr lang="en-US" altLang="ru-RU" sz="2200" b="1" i="1" dirty="0">
                <a:solidFill>
                  <a:prstClr val="black"/>
                </a:solidFill>
              </a:rPr>
              <a:t>= B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sz="2200" b="1" i="1" dirty="0">
                <a:solidFill>
                  <a:prstClr val="black"/>
                </a:solidFill>
              </a:rPr>
              <a:t> Q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sz="2200" b="1" i="1" dirty="0">
                <a:solidFill>
                  <a:prstClr val="black"/>
                </a:solidFill>
              </a:rPr>
              <a:t>/ A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en-US" altLang="ru-RU" sz="2200" b="1" i="1" dirty="0">
                <a:solidFill>
                  <a:prstClr val="black"/>
                </a:solidFill>
              </a:rPr>
              <a:t> S</a:t>
            </a:r>
            <a:r>
              <a:rPr lang="en-US" altLang="ru-RU" sz="2200" b="1" i="1" baseline="-25000" dirty="0">
                <a:solidFill>
                  <a:prstClr val="black"/>
                </a:solidFill>
              </a:rPr>
              <a:t>i</a:t>
            </a:r>
            <a:r>
              <a:rPr lang="ru-RU" altLang="ru-RU" sz="2200" b="1" i="1" baseline="-25000" dirty="0">
                <a:solidFill>
                  <a:prstClr val="black"/>
                </a:solidFill>
              </a:rPr>
              <a:t> </a:t>
            </a:r>
            <a:r>
              <a:rPr lang="ru-RU" altLang="ru-RU" sz="2200" dirty="0">
                <a:solidFill>
                  <a:prstClr val="black"/>
                </a:solidFill>
              </a:rPr>
              <a:t>- скорректированная плотность застройки</a:t>
            </a:r>
            <a:endParaRPr lang="ru-RU" sz="1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5578" y="2927437"/>
            <a:ext cx="5119565" cy="351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2C69255C-DF37-4A90-8443-4EE293BAD23B}"/>
              </a:ext>
            </a:extLst>
          </p:cNvPr>
          <p:cNvSpPr txBox="1">
            <a:spLocks/>
          </p:cNvSpPr>
          <p:nvPr/>
        </p:nvSpPr>
        <p:spPr>
          <a:xfrm>
            <a:off x="11589547" y="6504751"/>
            <a:ext cx="395536" cy="28803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F9C18E8-D67C-493D-97D2-B4CA21C16307}" type="slidenum">
              <a:rPr lang="ru-RU" sz="1200"/>
              <a:pPr algn="r">
                <a:defRPr/>
              </a:pPr>
              <a:t>14</a:t>
            </a:fld>
            <a:endParaRPr lang="ru-RU" sz="1200" dirty="0"/>
          </a:p>
        </p:txBody>
      </p:sp>
      <p:sp>
        <p:nvSpPr>
          <p:cNvPr id="10" name="Управляющая кнопка: возврат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DDD0F359-E2BC-4492-A072-085405714253}"/>
              </a:ext>
            </a:extLst>
          </p:cNvPr>
          <p:cNvSpPr/>
          <p:nvPr/>
        </p:nvSpPr>
        <p:spPr>
          <a:xfrm>
            <a:off x="11264020" y="6510749"/>
            <a:ext cx="413792" cy="217844"/>
          </a:xfrm>
          <a:prstGeom prst="actionButtonReturn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460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67703-4DD2-4C9A-9095-9D3E731F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7219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Главная рекомендация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3EAD52-9C17-490C-86FE-A37ABD47D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практике оценщик сталкивается со множеством различных ситуаций. Каждая ситуация характеризуется своими особенностями использования. Учесть все возможные варианты в Справочнике общего применения не представляется возможным.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Поэтому, прежде всего, следует руководствоваться здравым смыслом.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55E900-0EB9-487D-9AC2-2FDC3EDC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76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D6B4F-BD31-42D9-84B7-814F92520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030" y="685800"/>
            <a:ext cx="10784910" cy="641959"/>
          </a:xfrm>
        </p:spPr>
        <p:txBody>
          <a:bodyPr>
            <a:noAutofit/>
          </a:bodyPr>
          <a:lstStyle/>
          <a:p>
            <a:r>
              <a:rPr lang="ru-RU" sz="3600" dirty="0"/>
              <a:t>Рекомендация. Не пользуйтесь пиратскими копиями!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785281-AE9F-4DC7-BC2A-C8EC873A2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3852"/>
            <a:ext cx="9601200" cy="4013548"/>
          </a:xfrm>
        </p:spPr>
        <p:txBody>
          <a:bodyPr/>
          <a:lstStyle/>
          <a:p>
            <a:pPr marL="238125" indent="211455" algn="just">
              <a:lnSpc>
                <a:spcPct val="130000"/>
              </a:lnSpc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Пиратские копии Справочника зачастую содержат материалы оригинальной версии не в полном объеме. Известны случаи, когда в них содержались значения корректирующих коэффициентов, искаженные в угоду интересов конкретных лиц. </a:t>
            </a:r>
          </a:p>
          <a:p>
            <a:pPr marL="238125" indent="211455" algn="just">
              <a:lnSpc>
                <a:spcPct val="13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этих случаях до оценщиков и экспертов не доходит очень важная информация об условиях применения материалов справочника, необходимые разъяснения и комментарии авторов.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8125" indent="211455" algn="just">
              <a:lnSpc>
                <a:spcPct val="130000"/>
              </a:lnSpc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Поэтому мы настоятельно рекомендуем оценщикам и экспертам пользоваться только оригинальными экземплярами, приобретенными законным образом в ООО «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ИнформОценкаПро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1CF0A3-F3AD-4DA3-8A6E-1150ECAA1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162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5D0388-1FA5-44EF-B218-0C8801652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417" y="276512"/>
            <a:ext cx="9601200" cy="857250"/>
          </a:xfrm>
        </p:spPr>
        <p:txBody>
          <a:bodyPr>
            <a:normAutofit/>
          </a:bodyPr>
          <a:lstStyle/>
          <a:p>
            <a:r>
              <a:rPr lang="ru-RU" sz="5400" dirty="0"/>
              <a:t>Благодарю Вас за внимание!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D7B6D04-3113-46B4-8268-151705F7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17</a:t>
            </a:fld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3FCA1DDD-223E-4CA4-A311-177A644E8063}"/>
              </a:ext>
            </a:extLst>
          </p:cNvPr>
          <p:cNvSpPr/>
          <p:nvPr/>
        </p:nvSpPr>
        <p:spPr>
          <a:xfrm>
            <a:off x="11240825" y="6586439"/>
            <a:ext cx="413792" cy="217844"/>
          </a:xfrm>
          <a:prstGeom prst="actionButtonReturn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04EAD65-B9CF-46AB-8328-7444E44D6BE2}"/>
              </a:ext>
            </a:extLst>
          </p:cNvPr>
          <p:cNvSpPr/>
          <p:nvPr/>
        </p:nvSpPr>
        <p:spPr>
          <a:xfrm>
            <a:off x="3597018" y="3969912"/>
            <a:ext cx="87550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</a:rPr>
              <a:t>inform-ocenka.ru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</a:rPr>
              <a:t>8-920-056-23-36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</a:rPr>
              <a:t>8-920-052-71-00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A208C86-9D69-4DBD-94C6-19F32240BD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" y="1133762"/>
            <a:ext cx="12192000" cy="343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06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5C0FD-D484-4B8D-B106-71910E31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145774"/>
            <a:ext cx="10034337" cy="1185721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История оценки недвижимости и место в ней справочников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C818C-5B21-48C6-940B-1773ED31C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1916"/>
            <a:ext cx="10820400" cy="5366084"/>
          </a:xfrm>
        </p:spPr>
        <p:txBody>
          <a:bodyPr/>
          <a:lstStyle/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счастливые для оценщиков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времена (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период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не было требовательных заказчиков и экспертов, не было  устоявшихся правил и четко сформулированных требований к проведению оценки, процессам, методам и используемой для оценки информации,  оценщики самостоятельно (субъективно)  назначали значения корректировок, приспосабливаясь к получению желаемого результата. В этот же период получил распространение метод парных продаж, который по существу обеспечивал получение любых требуемых корректировок, прикрываемое видимостью рыночной статистики.  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Счастливые времена первого периода сменились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вторым периодом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когда наиболее продвинутые оценщики стали привлекать к определению корректировок независимые от конкретной задачи оценки мнения различных оценщиков. Первые справочники, основанные в основном на экспертных оценках.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период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характеризуется, прежде всего, активным признанием места справочников в оценочном процессе и широким использованием их при подготовке отчетов по оценке. В справочниках нового поколения по просьбе оценщиков появилось новые корректировки и характеристики (индикаторы)   рынка, которых в предыдущих справочниках не было.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6055854-BEF5-47DA-A850-FBE539CF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1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EF294-E550-4A84-BFD6-1019AB3D6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237" y="685800"/>
            <a:ext cx="10333973" cy="692426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Bef>
                <a:spcPts val="1200"/>
              </a:spcBef>
              <a:spcAft>
                <a:spcPts val="300"/>
              </a:spcAft>
              <a:tabLst>
                <a:tab pos="180340" algn="l"/>
              </a:tabLst>
            </a:pPr>
            <a:r>
              <a:rPr lang="ru-RU" sz="3600" kern="16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Краткие итоги практического применения справочников</a:t>
            </a:r>
            <a:br>
              <a:rPr lang="ru-RU" sz="3600" b="1" kern="16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8BC8FF-9725-4EE1-8923-5F4EDEE5D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9287"/>
            <a:ext cx="9601200" cy="4704099"/>
          </a:xfrm>
        </p:spPr>
        <p:txBody>
          <a:bodyPr/>
          <a:lstStyle/>
          <a:p>
            <a:pPr indent="450215" algn="just"/>
            <a:r>
              <a:rPr lang="ru-RU" sz="2400" dirty="0">
                <a:solidFill>
                  <a:srgbClr val="191B0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Последние годы характеризуются возросшей активностью пользователей справочников. Десятки обращений в месяц с вопросами, замечаниями и предложениями свидетельствуют о повышении роли справочников в оценочном процессе. </a:t>
            </a: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Проведенный нами статистический анализ отчетов об оценке, опубликованных в Росреестре, показал, что в более 90% отчетов используются характеристики рынка и корректировки, опубликованные в справочниках оценщика недвижимости.</a:t>
            </a:r>
          </a:p>
          <a:p>
            <a:pPr indent="450215" algn="just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данным Яндекс-метрики количество ежедневных просмотров 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материалов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справочник –2000  -2500 каждый рабочий день. </a:t>
            </a:r>
          </a:p>
          <a:p>
            <a:pPr indent="0" algn="just">
              <a:buNone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84F640-AECE-402B-9241-D1951D49F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483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67883-7FE8-4847-8C11-17A759293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42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Количество обращений к справочнику.</a:t>
            </a:r>
            <a:br>
              <a:rPr lang="ru-RU" dirty="0"/>
            </a:br>
            <a:r>
              <a:rPr lang="ru-RU" sz="2700" dirty="0"/>
              <a:t>Данные Яндекс-метрики </a:t>
            </a:r>
            <a:r>
              <a:rPr lang="en-US" sz="2700" dirty="0"/>
              <a:t>(</a:t>
            </a:r>
            <a:r>
              <a:rPr lang="en-US" sz="2700" dirty="0" err="1"/>
              <a:t>PrtSc</a:t>
            </a:r>
            <a:r>
              <a:rPr lang="ru-RU" sz="2700" dirty="0"/>
              <a:t>)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D012A32-F694-4141-B3DB-75CF637828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878471"/>
            <a:ext cx="10528852" cy="4787372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88B91F-FED9-495A-8BA2-66011608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091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4882E2-E5A4-4901-89BD-774EE9FE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4616"/>
            <a:ext cx="9601200" cy="1011590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 Постоянные пользователи  справочников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CDF224-2657-44C3-A6D6-F53199B01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605776"/>
            <a:ext cx="4447786" cy="4847609"/>
          </a:xfrm>
        </p:spPr>
        <p:txBody>
          <a:bodyPr>
            <a:normAutofit/>
          </a:bodyPr>
          <a:lstStyle/>
          <a:p>
            <a:r>
              <a:rPr lang="ru-RU" sz="2400" dirty="0"/>
              <a:t>Крупнейшие оценочные компании из ТОП 100: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«ЕВРОЭКСПЕРТ,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«НКЦ «</a:t>
            </a:r>
            <a:r>
              <a:rPr lang="ru-RU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Эталонъ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«Центр независимой экспертизы собственности»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«Консалтинговая Группа ЛАИР»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«РОССИЙСКАЯ ОЦЕНКА» (РО Групп)</a:t>
            </a:r>
          </a:p>
          <a:p>
            <a:pPr marL="0" indent="0">
              <a:buNone/>
            </a:pPr>
            <a:r>
              <a:rPr lang="ru-RU" dirty="0"/>
              <a:t>«КО-ИНВЕСТ» </a:t>
            </a:r>
          </a:p>
          <a:p>
            <a:pPr marL="0" indent="0">
              <a:buNone/>
            </a:pPr>
            <a:r>
              <a:rPr lang="ru-RU" dirty="0"/>
              <a:t>«Городское бюро оценки»</a:t>
            </a:r>
          </a:p>
          <a:p>
            <a:pPr marL="0" indent="0">
              <a:buNone/>
            </a:pPr>
            <a:r>
              <a:rPr lang="ru-RU" dirty="0"/>
              <a:t>И  др.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4909BE-43D6-4B95-A798-1980FD07B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1605777"/>
            <a:ext cx="4447786" cy="5062652"/>
          </a:xfrm>
        </p:spPr>
        <p:txBody>
          <a:bodyPr>
            <a:normAutofit/>
          </a:bodyPr>
          <a:lstStyle/>
          <a:p>
            <a:r>
              <a:rPr lang="ru-RU" sz="2400" dirty="0"/>
              <a:t>ГБУ (Кадастр)   большинства субъектов РФ, в т.ч:   из 75% всех субъектов  </a:t>
            </a:r>
          </a:p>
          <a:p>
            <a:r>
              <a:rPr lang="ru-RU" sz="2400" dirty="0"/>
              <a:t>ФБУ лаборатории судебной экспертизы различных регионов</a:t>
            </a:r>
          </a:p>
          <a:p>
            <a:r>
              <a:rPr lang="ru-RU" sz="2400" dirty="0"/>
              <a:t>Крупнейшие банки, в т.ч.: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Сбербанк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ВТБ,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ГАЗПРОМБАНК</a:t>
            </a:r>
          </a:p>
          <a:p>
            <a:endParaRPr lang="ru-RU" sz="16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ED10053-AFC8-49C3-B7AF-5234DFC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84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A9572-4778-4192-BA1B-3E5DD8A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7991"/>
            <a:ext cx="9601200" cy="622609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Позиция оппонентов («методологов»)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911F60-6ECF-4DB5-A1FE-465697531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90599"/>
            <a:ext cx="9601200" cy="6045821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sz="3600" b="1" i="0" u="none" strike="noStrike" baseline="0" dirty="0">
                <a:latin typeface="TimesNewRomanPSMT"/>
              </a:rPr>
              <a:t>Общее состояние профессии оценки</a:t>
            </a:r>
          </a:p>
          <a:p>
            <a:pPr algn="l"/>
            <a:r>
              <a:rPr lang="ru-RU" sz="3600" b="0" i="0" u="none" strike="noStrike" baseline="0" dirty="0">
                <a:latin typeface="TimesNewRomanPSMT"/>
              </a:rPr>
              <a:t>Состояние профессии оценки в России </a:t>
            </a:r>
            <a:r>
              <a:rPr lang="ru-RU" sz="3600" b="0" i="1" u="none" strike="noStrike" baseline="0" dirty="0">
                <a:latin typeface="TimesNewRomanPSMT"/>
              </a:rPr>
              <a:t>глубоко кризисное.</a:t>
            </a:r>
          </a:p>
          <a:p>
            <a:pPr algn="l"/>
            <a:r>
              <a:rPr lang="ru-RU" sz="3600" dirty="0">
                <a:latin typeface="TimesNewRomanPSMT"/>
              </a:rPr>
              <a:t>Профессиональное сообщество оценщиков адекватного ответа на это не дает.</a:t>
            </a:r>
          </a:p>
          <a:p>
            <a:pPr algn="l"/>
            <a:r>
              <a:rPr lang="ru-RU" sz="3600" dirty="0">
                <a:latin typeface="TimesNewRomanPSMT"/>
              </a:rPr>
              <a:t>Причины кризисы очевидны: использование справочников (сборников и т. п.) </a:t>
            </a:r>
          </a:p>
          <a:p>
            <a:pPr algn="l"/>
            <a:r>
              <a:rPr lang="ru-RU" sz="3600" dirty="0">
                <a:latin typeface="TimesNewRomanPSMT"/>
              </a:rPr>
              <a:t>Пути выхода из кризиса очевидны: </a:t>
            </a:r>
            <a:r>
              <a:rPr lang="ru-RU" sz="3600" i="1" dirty="0">
                <a:latin typeface="TimesNewRomanPSMT"/>
              </a:rPr>
              <a:t>запретить использование справочников.</a:t>
            </a:r>
          </a:p>
          <a:p>
            <a:pPr marL="0" indent="0">
              <a:buNone/>
            </a:pPr>
            <a:r>
              <a:rPr lang="ru-RU" sz="3400" b="1" dirty="0">
                <a:latin typeface="TimesNewRomanPSMT"/>
              </a:rPr>
              <a:t>Претензии к справочникам: </a:t>
            </a:r>
          </a:p>
          <a:p>
            <a:pPr marL="0" indent="0">
              <a:buNone/>
            </a:pPr>
            <a:r>
              <a:rPr lang="ru-RU" sz="3200" dirty="0">
                <a:latin typeface="TimesNewRomanPSMT"/>
              </a:rPr>
              <a:t>1. Справочники являются </a:t>
            </a:r>
            <a:r>
              <a:rPr lang="ru-RU" sz="3200" i="1" dirty="0">
                <a:latin typeface="TimesNewRomanPSMT"/>
              </a:rPr>
              <a:t>полностью</a:t>
            </a:r>
            <a:r>
              <a:rPr lang="ru-RU" sz="3200" dirty="0">
                <a:latin typeface="TimesNewRomanPSMT"/>
              </a:rPr>
              <a:t> выдуманными, никакого отношения к реалиям рынка не имеют. </a:t>
            </a:r>
            <a:r>
              <a:rPr lang="ru-RU" sz="3200" i="1" dirty="0">
                <a:latin typeface="TimesNewRomanPSMT"/>
              </a:rPr>
              <a:t>(Е. И. Нейман и соавторы в открытой публикации высказали предположение, что при анкетном опросе оценщиков и экспертов использовались оккультные практики, Экспертов для ответа вводили в состояние транса и т.п.)</a:t>
            </a:r>
          </a:p>
          <a:p>
            <a:pPr marL="0" indent="0">
              <a:buNone/>
            </a:pPr>
            <a:r>
              <a:rPr lang="ru-RU" sz="3200" i="1" dirty="0">
                <a:latin typeface="TimesNewRomanPSMT"/>
              </a:rPr>
              <a:t>2.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Справочники не соответствуют требованиям  Федеральных стандартов оценки ( в части обеспечения требований к информации по достоверности, открытости, компетентности источника и пр.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191B0E"/>
                </a:solidFill>
                <a:latin typeface="TimesNewRomanPSMT"/>
              </a:rPr>
              <a:t>3. Корректирующие коэффициенты, отнесенные к группе городов, не могут использоваться для корректировок в конкретной локации.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191B0E"/>
                </a:solidFill>
                <a:latin typeface="TimesNewRomanPSMT"/>
              </a:rPr>
              <a:t>4.. Справочники превратились в стандарты. Их повсеместно используют. Имеются случаи, когда без использования справочников заказчики, эксперты и суды не принимают Отчеты об оценке.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BEBAB7-7D10-4FCC-AFD4-327DBA36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12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50DE9-EB55-4E7B-A5EB-BA06CAF4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65044"/>
            <a:ext cx="9601200" cy="1179444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Комментарии оппонентов относительно проведенного нами опроса оценщиков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C7776-DB68-443A-BDCB-CEB4C219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8"/>
            <a:ext cx="10542104" cy="5148468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/>
              <a:t>ЦИТАТА из одной статьи, размещенной на очень уважаемом сайте</a:t>
            </a:r>
            <a:r>
              <a:rPr lang="ru-RU" sz="2800" dirty="0"/>
              <a:t>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sz="2800" dirty="0"/>
              <a:t>Спрашивается, откуда все эти люди имеют те знания, которые они передают инициаторам выпуска «справочников»?</a:t>
            </a:r>
          </a:p>
          <a:p>
            <a:pPr marL="0" indent="0">
              <a:buNone/>
            </a:pPr>
            <a:r>
              <a:rPr lang="ru-RU" sz="2800" dirty="0"/>
              <a:t>Ответ заключается в том, что это </a:t>
            </a:r>
            <a:r>
              <a:rPr lang="ru-RU" sz="2800" b="1" dirty="0"/>
              <a:t>результаты неясных оккультных практик</a:t>
            </a:r>
            <a:r>
              <a:rPr lang="ru-RU" sz="2800" dirty="0"/>
              <a:t>, в процессе которых указанные </a:t>
            </a:r>
            <a:r>
              <a:rPr lang="ru-RU" sz="2800" b="1" dirty="0"/>
              <a:t>лица, впадая по просьбе инициаторов в транс, получают некие откровения</a:t>
            </a:r>
            <a:r>
              <a:rPr lang="ru-RU" sz="2800" dirty="0"/>
              <a:t>, которые они сообщают инициаторам, которые потом эти откровения обобщают, издают и продают либо распространяют бесплатно «книги откровений» под наименование «справочники рыночных данных для оценки».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542160-069C-42EC-AB9B-9B68201B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948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557EAF-7D8E-4397-BC08-14E76948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89933"/>
            <a:ext cx="9601200" cy="70066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191B0E"/>
                </a:solidFill>
                <a:latin typeface="TimesNewRomanPSMT"/>
                <a:ea typeface="+mn-ea"/>
                <a:cs typeface="+mn-cs"/>
              </a:rPr>
              <a:t>Рекомендации и предложения </a:t>
            </a:r>
            <a:r>
              <a:rPr lang="ru-RU" sz="2800" b="1" dirty="0"/>
              <a:t>оппонентов справочников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9DD1C-4B50-42FE-A006-12410BC78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90601"/>
            <a:ext cx="9969190" cy="522062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Оценщикам, Преподавателям оценки, СРО, Союзу СОО, ГБУ кадастровой оценки, Госреестру, </a:t>
            </a:r>
            <a:r>
              <a:rPr kumimoji="0" lang="ru-RU" sz="2400" b="0" u="none" strike="noStrike" kern="1200" cap="none" spc="0" normalizeH="0" baseline="0" noProof="0" dirty="0" err="1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Фед</a:t>
            </a: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. Агентству по управлению гос. Имуществом, Судебным экспертным учреждениям, Судам и правоохранительным органам </a:t>
            </a:r>
          </a:p>
          <a:p>
            <a:pPr>
              <a:defRPr/>
            </a:pP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Признать практику использования справочников недопустимой</a:t>
            </a:r>
          </a:p>
          <a:p>
            <a:pPr>
              <a:defRPr/>
            </a:pP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Запретить основывать оценку на справочниках</a:t>
            </a:r>
          </a:p>
          <a:p>
            <a:pPr>
              <a:defRPr/>
            </a:pP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Разъяснить оценщикам и экспертам недопустимость использования справочников</a:t>
            </a:r>
          </a:p>
          <a:p>
            <a:pPr>
              <a:defRPr/>
            </a:pPr>
            <a:r>
              <a:rPr lang="ru-RU" sz="2400" dirty="0">
                <a:solidFill>
                  <a:srgbClr val="191B0E"/>
                </a:solidFill>
                <a:latin typeface="TimesNewRomanPSMT"/>
              </a:rPr>
              <a:t>Обратить внимание на недопустимость использования справочников</a:t>
            </a:r>
            <a:endParaRPr kumimoji="0" lang="ru-RU" sz="2400" b="0" u="none" strike="noStrike" kern="1200" cap="none" spc="0" normalizeH="0" baseline="0" noProof="0" dirty="0">
              <a:ln>
                <a:noFill/>
              </a:ln>
              <a:solidFill>
                <a:srgbClr val="191B0E"/>
              </a:solidFill>
              <a:effectLst/>
              <a:uLnTx/>
              <a:uFillTx/>
              <a:latin typeface="TimesNewRomanPS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Слова </a:t>
            </a:r>
            <a:r>
              <a:rPr kumimoji="0" lang="ru-RU" sz="2400" b="1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«недопустимо», «недопустимая»  </a:t>
            </a:r>
            <a:r>
              <a:rPr kumimoji="0" lang="ru-RU" sz="2400" b="0" u="none" strike="noStrike" kern="120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в тексте доклада – </a:t>
            </a:r>
            <a:r>
              <a:rPr kumimoji="0" lang="ru-RU" sz="32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NewRomanPSMT"/>
                <a:ea typeface="+mn-ea"/>
                <a:cs typeface="+mn-cs"/>
              </a:rPr>
              <a:t>164 раза</a:t>
            </a: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endParaRPr lang="ru-RU" sz="2400" dirty="0">
              <a:solidFill>
                <a:srgbClr val="191B0E"/>
              </a:solidFill>
              <a:latin typeface="TimesNewRomanPSMT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0A5874-266E-474E-B702-4C94F5B9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046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DC0C1-1857-4B03-88EB-2BCAEEEBE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57" y="301084"/>
            <a:ext cx="11114048" cy="936702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1" i="0" u="none" strike="noStrike" kern="1200" cap="all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Альтернативные подходы. </a:t>
            </a:r>
            <a:br>
              <a:rPr kumimoji="0" lang="ru-RU" sz="2800" b="1" i="0" u="none" strike="noStrike" kern="1200" cap="all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</a:b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Отказ от справочников – возврат к практике оценки нулевых годов</a:t>
            </a:r>
            <a:r>
              <a:rPr kumimoji="0" lang="ru-RU" sz="2800" b="1" i="0" u="none" strike="noStrike" kern="1200" cap="all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. 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ABE478-1958-41F9-9BD3-6C2A0BF1F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8215" y="1237786"/>
            <a:ext cx="10326029" cy="462961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Последствия отказа от справочников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Развяжет руки недобросовестным оценщикам для подготовки отчетов с заказными оценками (вызовет волну коррупция и т.п.)</a:t>
            </a:r>
          </a:p>
          <a:p>
            <a:pPr marL="285750" marR="0" lvl="0" indent="-2857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Поставит добросовестных оценщиков в уязвимое положение, когда каждая корректировка может быть подвергнута опровержению посредством другой , таким же образом полученной.</a:t>
            </a:r>
          </a:p>
          <a:p>
            <a:pPr marL="285750" marR="0" lvl="0" indent="-2857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Поставит оценщиков, использующих справочники,  в сложное положение, когда любой эксперт , ссылаясь на рекомендации официального органа, забракует  отчет с  ссылками на справочник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75D138-A771-4E2B-A6F3-F96451267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0834-27A0-4FEC-ADE7-50796F3B9B1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50190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Обрезк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Обрезк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резк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14274</TotalTime>
  <Words>2133</Words>
  <Application>Microsoft Office PowerPoint</Application>
  <PresentationFormat>Широкоэкранный</PresentationFormat>
  <Paragraphs>138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Franklin Gothic Book</vt:lpstr>
      <vt:lpstr>Symbol</vt:lpstr>
      <vt:lpstr>Times New Roman</vt:lpstr>
      <vt:lpstr>TimesNewRomanPSMT</vt:lpstr>
      <vt:lpstr>Wingdings</vt:lpstr>
      <vt:lpstr>Обрезка</vt:lpstr>
      <vt:lpstr>Справочники оценщика недвижимости  место в современной оценке. Перспективы развития.  </vt:lpstr>
      <vt:lpstr>История оценки недвижимости и место в ней справочников</vt:lpstr>
      <vt:lpstr>Краткие итоги практического применения справочников </vt:lpstr>
      <vt:lpstr>Количество обращений к справочнику. Данные Яндекс-метрики (PrtSc)</vt:lpstr>
      <vt:lpstr> Постоянные пользователи  справочников</vt:lpstr>
      <vt:lpstr>Позиция оппонентов («методологов»)</vt:lpstr>
      <vt:lpstr>Комментарии оппонентов относительно проведенного нами опроса оценщиков</vt:lpstr>
      <vt:lpstr>Рекомендации и предложения оппонентов справочников</vt:lpstr>
      <vt:lpstr>Альтернативные подходы.  Отказ от справочников – возврат к практике оценки нулевых годов. </vt:lpstr>
      <vt:lpstr>Источники информации, используемые в справочниках.  </vt:lpstr>
      <vt:lpstr>ФСО VI , п.2.  вся существенная информация, изложенная в отчете, должна быть подтверждена раскрытием ее источников.  Данные о ценах предложений</vt:lpstr>
      <vt:lpstr>Общая рекомендация</vt:lpstr>
      <vt:lpstr>Перспективы развития справочников</vt:lpstr>
      <vt:lpstr>Новые методы оценки. Модифицированный метод выделения для оценки ОКС и его обобщение для неоднородных данных</vt:lpstr>
      <vt:lpstr>Главная рекомендация</vt:lpstr>
      <vt:lpstr>Рекомендация. Не пользуйтесь пиратскими копиями!</vt:lpstr>
      <vt:lpstr>Благодарю Вас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справочников оценщика недвижимости при оценке для целей оспаривания кадастровой стоимости</dc:title>
  <dc:creator>Пользователь</dc:creator>
  <cp:lastModifiedBy>Анастасия</cp:lastModifiedBy>
  <cp:revision>224</cp:revision>
  <dcterms:created xsi:type="dcterms:W3CDTF">2021-06-25T09:47:23Z</dcterms:created>
  <dcterms:modified xsi:type="dcterms:W3CDTF">2025-06-17T08:22:52Z</dcterms:modified>
</cp:coreProperties>
</file>