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4" r:id="rId1"/>
    <p:sldMasterId id="2147483888" r:id="rId2"/>
  </p:sldMasterIdLst>
  <p:notesMasterIdLst>
    <p:notesMasterId r:id="rId52"/>
  </p:notesMasterIdLst>
  <p:sldIdLst>
    <p:sldId id="491" r:id="rId3"/>
    <p:sldId id="486" r:id="rId4"/>
    <p:sldId id="628" r:id="rId5"/>
    <p:sldId id="629" r:id="rId6"/>
    <p:sldId id="657" r:id="rId7"/>
    <p:sldId id="565" r:id="rId8"/>
    <p:sldId id="656" r:id="rId9"/>
    <p:sldId id="598" r:id="rId10"/>
    <p:sldId id="633" r:id="rId11"/>
    <p:sldId id="600" r:id="rId12"/>
    <p:sldId id="659" r:id="rId13"/>
    <p:sldId id="660" r:id="rId14"/>
    <p:sldId id="720" r:id="rId15"/>
    <p:sldId id="662" r:id="rId16"/>
    <p:sldId id="663" r:id="rId17"/>
    <p:sldId id="664" r:id="rId18"/>
    <p:sldId id="665" r:id="rId19"/>
    <p:sldId id="666" r:id="rId20"/>
    <p:sldId id="669" r:id="rId21"/>
    <p:sldId id="675" r:id="rId22"/>
    <p:sldId id="721" r:id="rId23"/>
    <p:sldId id="705" r:id="rId24"/>
    <p:sldId id="722" r:id="rId25"/>
    <p:sldId id="677" r:id="rId26"/>
    <p:sldId id="679" r:id="rId27"/>
    <p:sldId id="723" r:id="rId28"/>
    <p:sldId id="682" r:id="rId29"/>
    <p:sldId id="683" r:id="rId30"/>
    <p:sldId id="717" r:id="rId31"/>
    <p:sldId id="686" r:id="rId32"/>
    <p:sldId id="724" r:id="rId33"/>
    <p:sldId id="725" r:id="rId34"/>
    <p:sldId id="689" r:id="rId35"/>
    <p:sldId id="690" r:id="rId36"/>
    <p:sldId id="691" r:id="rId37"/>
    <p:sldId id="693" r:id="rId38"/>
    <p:sldId id="694" r:id="rId39"/>
    <p:sldId id="695" r:id="rId40"/>
    <p:sldId id="715" r:id="rId41"/>
    <p:sldId id="706" r:id="rId42"/>
    <p:sldId id="707" r:id="rId43"/>
    <p:sldId id="708" r:id="rId44"/>
    <p:sldId id="709" r:id="rId45"/>
    <p:sldId id="710" r:id="rId46"/>
    <p:sldId id="711" r:id="rId47"/>
    <p:sldId id="712" r:id="rId48"/>
    <p:sldId id="719" r:id="rId49"/>
    <p:sldId id="718" r:id="rId50"/>
    <p:sldId id="696" r:id="rId51"/>
  </p:sldIdLst>
  <p:sldSz cx="12192000" cy="6858000"/>
  <p:notesSz cx="6797675" cy="9928225"/>
  <p:custDataLst>
    <p:tags r:id="rId53"/>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C60"/>
    <a:srgbClr val="CDFFF5"/>
    <a:srgbClr val="0060A8"/>
    <a:srgbClr val="12B6A6"/>
    <a:srgbClr val="269A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89273" autoAdjust="0"/>
  </p:normalViewPr>
  <p:slideViewPr>
    <p:cSldViewPr snapToGrid="0">
      <p:cViewPr varScale="1">
        <p:scale>
          <a:sx n="65" d="100"/>
          <a:sy n="65" d="100"/>
        </p:scale>
        <p:origin x="936" y="78"/>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gs" Target="tags/tag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G:\&#1056;&#1072;&#1073;%20&#1089;&#1090;&#1086;&#1083;%20&#1048;&#1085;&#1085;&#1072;%20&#1057;&#1048;&#1053;&#1045;&#1056;&#1043;&#1048;&#1071;\&#1052;&#1040;&#1050;&#1057;&#1048;&#1052;%20&#1058;&#1054;&#1052;&#1057;&#1050;%202023\2025\&#1044;&#1072;&#1085;&#1085;&#1099;&#1077;%20&#1087;&#1086;%20&#1075;&#1088;&#1072;&#1092;&#1080;&#1082;&#1072;&#1084;%20(&#1080;&#1085;&#1076;&#1077;&#1082;&#1089;&#1099;).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E:\&#1056;&#1072;&#1073;%20&#1089;&#1090;&#1086;&#1083;%20&#1048;&#1085;&#1085;&#1072;%20&#1057;&#1048;&#1053;&#1045;&#1056;&#1043;&#1048;&#1071;\&#1056;&#1045;&#1055;&#1048;&#1053;%20&#1058;&#1045;&#1051;&#1045;&#1043;&#1056;&#1040;&#1052;&#1052;%20&#1060;&#1040;&#1049;&#1051;&#1067;\&#1054;&#1073;&#1097;&#1080;&#1081;_&#1075;&#1088;&#1072;&#1092;&#1080;&#1082;_&#1087;&#1086;_&#1074;&#1089;&#1077;&#1084;_&#1089;&#1077;&#1075;&#1084;&#1077;&#1085;&#1090;&#1072;&#1084;_2023_20022025+++.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Новосибирск!$E$19</c:f>
              <c:strCache>
                <c:ptCount val="1"/>
                <c:pt idx="0">
                  <c:v>Цена</c:v>
                </c:pt>
              </c:strCache>
            </c:strRef>
          </c:tx>
          <c:spPr>
            <a:ln w="38100">
              <a:solidFill>
                <a:schemeClr val="accent5">
                  <a:lumMod val="50000"/>
                </a:schemeClr>
              </a:solidFill>
            </a:ln>
          </c:spPr>
          <c:marker>
            <c:symbol val="none"/>
          </c:marker>
          <c:cat>
            <c:strRef>
              <c:f>Новосибирск!$F$18:$Y$18</c:f>
              <c:strCache>
                <c:ptCount val="20"/>
                <c:pt idx="0">
                  <c:v>I кв. 2020</c:v>
                </c:pt>
                <c:pt idx="1">
                  <c:v>II кв. 2020</c:v>
                </c:pt>
                <c:pt idx="2">
                  <c:v>III кв. 2020</c:v>
                </c:pt>
                <c:pt idx="3">
                  <c:v>IV кв. 2020</c:v>
                </c:pt>
                <c:pt idx="4">
                  <c:v>I кв. 2021</c:v>
                </c:pt>
                <c:pt idx="5">
                  <c:v>II кв. 2021</c:v>
                </c:pt>
                <c:pt idx="6">
                  <c:v>III кв. 2021</c:v>
                </c:pt>
                <c:pt idx="7">
                  <c:v>IV кв. 2021</c:v>
                </c:pt>
                <c:pt idx="8">
                  <c:v>I кв. 2022</c:v>
                </c:pt>
                <c:pt idx="9">
                  <c:v>II кв. 2022</c:v>
                </c:pt>
                <c:pt idx="10">
                  <c:v>III кв. 2022</c:v>
                </c:pt>
                <c:pt idx="11">
                  <c:v>IV кв. 2022</c:v>
                </c:pt>
                <c:pt idx="12">
                  <c:v>I кв. 2023</c:v>
                </c:pt>
                <c:pt idx="13">
                  <c:v>II кв. 2023</c:v>
                </c:pt>
                <c:pt idx="14">
                  <c:v>III кв. 2023</c:v>
                </c:pt>
                <c:pt idx="15">
                  <c:v>IV кв. 2023</c:v>
                </c:pt>
                <c:pt idx="16">
                  <c:v>I кв. 2024</c:v>
                </c:pt>
                <c:pt idx="17">
                  <c:v>II кв. 2024</c:v>
                </c:pt>
                <c:pt idx="18">
                  <c:v>III кв. 2024</c:v>
                </c:pt>
                <c:pt idx="19">
                  <c:v>IV кв. 2024</c:v>
                </c:pt>
              </c:strCache>
            </c:strRef>
          </c:cat>
          <c:val>
            <c:numRef>
              <c:f>Новосибирск!$F$19:$Y$19</c:f>
              <c:numCache>
                <c:formatCode>#,##0</c:formatCode>
                <c:ptCount val="20"/>
                <c:pt idx="0">
                  <c:v>109808.7</c:v>
                </c:pt>
                <c:pt idx="1">
                  <c:v>110189.1</c:v>
                </c:pt>
                <c:pt idx="2">
                  <c:v>106756.8</c:v>
                </c:pt>
                <c:pt idx="3">
                  <c:v>66428.100000000006</c:v>
                </c:pt>
                <c:pt idx="4">
                  <c:v>83867.02</c:v>
                </c:pt>
                <c:pt idx="5">
                  <c:v>75258.81</c:v>
                </c:pt>
                <c:pt idx="6">
                  <c:v>76103.039999999994</c:v>
                </c:pt>
                <c:pt idx="7">
                  <c:v>81173.620000000024</c:v>
                </c:pt>
                <c:pt idx="8">
                  <c:v>86808.9</c:v>
                </c:pt>
                <c:pt idx="9">
                  <c:v>103560.98</c:v>
                </c:pt>
                <c:pt idx="10">
                  <c:v>102395.7</c:v>
                </c:pt>
                <c:pt idx="11">
                  <c:v>101448.1</c:v>
                </c:pt>
                <c:pt idx="12">
                  <c:v>101973.7</c:v>
                </c:pt>
                <c:pt idx="13">
                  <c:v>98728.3</c:v>
                </c:pt>
                <c:pt idx="14">
                  <c:v>104286</c:v>
                </c:pt>
                <c:pt idx="15">
                  <c:v>104202</c:v>
                </c:pt>
                <c:pt idx="16">
                  <c:v>109223.2</c:v>
                </c:pt>
                <c:pt idx="17">
                  <c:v>107227.1</c:v>
                </c:pt>
                <c:pt idx="18">
                  <c:v>96206</c:v>
                </c:pt>
                <c:pt idx="19">
                  <c:v>120509</c:v>
                </c:pt>
              </c:numCache>
            </c:numRef>
          </c:val>
          <c:smooth val="0"/>
          <c:extLst>
            <c:ext xmlns:c16="http://schemas.microsoft.com/office/drawing/2014/chart" uri="{C3380CC4-5D6E-409C-BE32-E72D297353CC}">
              <c16:uniqueId val="{00000000-8510-4AC7-9E26-A320A54BD2C6}"/>
            </c:ext>
          </c:extLst>
        </c:ser>
        <c:dLbls>
          <c:showLegendKey val="0"/>
          <c:showVal val="0"/>
          <c:showCatName val="0"/>
          <c:showSerName val="0"/>
          <c:showPercent val="0"/>
          <c:showBubbleSize val="0"/>
        </c:dLbls>
        <c:smooth val="0"/>
        <c:axId val="150190336"/>
        <c:axId val="150532096"/>
      </c:lineChart>
      <c:catAx>
        <c:axId val="150190336"/>
        <c:scaling>
          <c:orientation val="minMax"/>
        </c:scaling>
        <c:delete val="0"/>
        <c:axPos val="b"/>
        <c:numFmt formatCode="General" sourceLinked="0"/>
        <c:majorTickMark val="out"/>
        <c:minorTickMark val="none"/>
        <c:tickLblPos val="nextTo"/>
        <c:crossAx val="150532096"/>
        <c:crosses val="autoZero"/>
        <c:auto val="1"/>
        <c:lblAlgn val="ctr"/>
        <c:lblOffset val="100"/>
        <c:noMultiLvlLbl val="0"/>
      </c:catAx>
      <c:valAx>
        <c:axId val="150532096"/>
        <c:scaling>
          <c:orientation val="minMax"/>
          <c:min val="40000"/>
        </c:scaling>
        <c:delete val="0"/>
        <c:axPos val="l"/>
        <c:majorGridlines/>
        <c:numFmt formatCode="#,##0" sourceLinked="1"/>
        <c:majorTickMark val="out"/>
        <c:minorTickMark val="none"/>
        <c:tickLblPos val="nextTo"/>
        <c:crossAx val="150190336"/>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Общий!$B$89</c:f>
              <c:strCache>
                <c:ptCount val="1"/>
                <c:pt idx="0">
                  <c:v>Калининград</c:v>
                </c:pt>
              </c:strCache>
            </c:strRef>
          </c:tx>
          <c:spPr>
            <a:solidFill>
              <a:schemeClr val="accent5">
                <a:lumMod val="50000"/>
              </a:schemeClr>
            </a:solidFill>
          </c:spPr>
          <c:invertIfNegative val="0"/>
          <c:cat>
            <c:strRef>
              <c:f>Общий!$C$88:$H$88</c:f>
              <c:strCache>
                <c:ptCount val="6"/>
                <c:pt idx="0">
                  <c:v>Первичный</c:v>
                </c:pt>
                <c:pt idx="1">
                  <c:v>Вторичный</c:v>
                </c:pt>
                <c:pt idx="2">
                  <c:v>ИЖС</c:v>
                </c:pt>
                <c:pt idx="3">
                  <c:v>Офисы</c:v>
                </c:pt>
                <c:pt idx="4">
                  <c:v>Торговля</c:v>
                </c:pt>
                <c:pt idx="5">
                  <c:v>Производство </c:v>
                </c:pt>
              </c:strCache>
            </c:strRef>
          </c:cat>
          <c:val>
            <c:numRef>
              <c:f>Общий!$C$89:$H$89</c:f>
              <c:numCache>
                <c:formatCode>#,##0.00</c:formatCode>
                <c:ptCount val="6"/>
                <c:pt idx="0">
                  <c:v>0.79697949320794159</c:v>
                </c:pt>
                <c:pt idx="1">
                  <c:v>0.68481212074420061</c:v>
                </c:pt>
                <c:pt idx="2">
                  <c:v>3.0621046069780502</c:v>
                </c:pt>
                <c:pt idx="3">
                  <c:v>4.5506761094813362</c:v>
                </c:pt>
                <c:pt idx="4">
                  <c:v>2.0485293628804859</c:v>
                </c:pt>
                <c:pt idx="5">
                  <c:v>17.350041425020713</c:v>
                </c:pt>
              </c:numCache>
            </c:numRef>
          </c:val>
          <c:extLst>
            <c:ext xmlns:c16="http://schemas.microsoft.com/office/drawing/2014/chart" uri="{C3380CC4-5D6E-409C-BE32-E72D297353CC}">
              <c16:uniqueId val="{00000000-BE2E-4FAE-8515-97FB1099A158}"/>
            </c:ext>
          </c:extLst>
        </c:ser>
        <c:ser>
          <c:idx val="1"/>
          <c:order val="1"/>
          <c:tx>
            <c:strRef>
              <c:f>Общий!$B$90</c:f>
              <c:strCache>
                <c:ptCount val="1"/>
                <c:pt idx="0">
                  <c:v>Санкт-Петербург</c:v>
                </c:pt>
              </c:strCache>
            </c:strRef>
          </c:tx>
          <c:spPr>
            <a:solidFill>
              <a:srgbClr val="FF9933"/>
            </a:solidFill>
          </c:spPr>
          <c:invertIfNegative val="0"/>
          <c:cat>
            <c:strRef>
              <c:f>Общий!$C$88:$H$88</c:f>
              <c:strCache>
                <c:ptCount val="6"/>
                <c:pt idx="0">
                  <c:v>Первичный</c:v>
                </c:pt>
                <c:pt idx="1">
                  <c:v>Вторичный</c:v>
                </c:pt>
                <c:pt idx="2">
                  <c:v>ИЖС</c:v>
                </c:pt>
                <c:pt idx="3">
                  <c:v>Офисы</c:v>
                </c:pt>
                <c:pt idx="4">
                  <c:v>Торговля</c:v>
                </c:pt>
                <c:pt idx="5">
                  <c:v>Производство </c:v>
                </c:pt>
              </c:strCache>
            </c:strRef>
          </c:cat>
          <c:val>
            <c:numRef>
              <c:f>Общий!$C$90:$H$90</c:f>
              <c:numCache>
                <c:formatCode>#,##0.00</c:formatCode>
                <c:ptCount val="6"/>
                <c:pt idx="0">
                  <c:v>2.7236983876217719E-2</c:v>
                </c:pt>
                <c:pt idx="1">
                  <c:v>9.3095572364750301E-2</c:v>
                </c:pt>
                <c:pt idx="3">
                  <c:v>10.987948613634517</c:v>
                </c:pt>
                <c:pt idx="4">
                  <c:v>25.65</c:v>
                </c:pt>
                <c:pt idx="5">
                  <c:v>0.29275354016729371</c:v>
                </c:pt>
              </c:numCache>
            </c:numRef>
          </c:val>
          <c:extLst>
            <c:ext xmlns:c16="http://schemas.microsoft.com/office/drawing/2014/chart" uri="{C3380CC4-5D6E-409C-BE32-E72D297353CC}">
              <c16:uniqueId val="{00000001-BE2E-4FAE-8515-97FB1099A158}"/>
            </c:ext>
          </c:extLst>
        </c:ser>
        <c:ser>
          <c:idx val="2"/>
          <c:order val="2"/>
          <c:tx>
            <c:strRef>
              <c:f>Общий!$B$91</c:f>
              <c:strCache>
                <c:ptCount val="1"/>
                <c:pt idx="0">
                  <c:v>Москва</c:v>
                </c:pt>
              </c:strCache>
            </c:strRef>
          </c:tx>
          <c:invertIfNegative val="0"/>
          <c:cat>
            <c:strRef>
              <c:f>Общий!$C$88:$H$88</c:f>
              <c:strCache>
                <c:ptCount val="6"/>
                <c:pt idx="0">
                  <c:v>Первичный</c:v>
                </c:pt>
                <c:pt idx="1">
                  <c:v>Вторичный</c:v>
                </c:pt>
                <c:pt idx="2">
                  <c:v>ИЖС</c:v>
                </c:pt>
                <c:pt idx="3">
                  <c:v>Офисы</c:v>
                </c:pt>
                <c:pt idx="4">
                  <c:v>Торговля</c:v>
                </c:pt>
                <c:pt idx="5">
                  <c:v>Производство </c:v>
                </c:pt>
              </c:strCache>
            </c:strRef>
          </c:cat>
          <c:val>
            <c:numRef>
              <c:f>Общий!$C$91:$H$91</c:f>
              <c:numCache>
                <c:formatCode>#,##0.00</c:formatCode>
                <c:ptCount val="6"/>
                <c:pt idx="0">
                  <c:v>3.8322978473978322E-2</c:v>
                </c:pt>
                <c:pt idx="1">
                  <c:v>5.3658535433000643E-2</c:v>
                </c:pt>
                <c:pt idx="3">
                  <c:v>4.3066084697377534</c:v>
                </c:pt>
                <c:pt idx="4">
                  <c:v>0.97227431262017194</c:v>
                </c:pt>
                <c:pt idx="5">
                  <c:v>0.24295559470293593</c:v>
                </c:pt>
              </c:numCache>
            </c:numRef>
          </c:val>
          <c:extLst>
            <c:ext xmlns:c16="http://schemas.microsoft.com/office/drawing/2014/chart" uri="{C3380CC4-5D6E-409C-BE32-E72D297353CC}">
              <c16:uniqueId val="{00000002-BE2E-4FAE-8515-97FB1099A158}"/>
            </c:ext>
          </c:extLst>
        </c:ser>
        <c:ser>
          <c:idx val="3"/>
          <c:order val="3"/>
          <c:tx>
            <c:strRef>
              <c:f>Общий!$B$92</c:f>
              <c:strCache>
                <c:ptCount val="1"/>
                <c:pt idx="0">
                  <c:v>Ижевск</c:v>
                </c:pt>
              </c:strCache>
            </c:strRef>
          </c:tx>
          <c:invertIfNegative val="0"/>
          <c:cat>
            <c:strRef>
              <c:f>Общий!$C$88:$H$88</c:f>
              <c:strCache>
                <c:ptCount val="6"/>
                <c:pt idx="0">
                  <c:v>Первичный</c:v>
                </c:pt>
                <c:pt idx="1">
                  <c:v>Вторичный</c:v>
                </c:pt>
                <c:pt idx="2">
                  <c:v>ИЖС</c:v>
                </c:pt>
                <c:pt idx="3">
                  <c:v>Офисы</c:v>
                </c:pt>
                <c:pt idx="4">
                  <c:v>Торговля</c:v>
                </c:pt>
                <c:pt idx="5">
                  <c:v>Производство </c:v>
                </c:pt>
              </c:strCache>
            </c:strRef>
          </c:cat>
          <c:val>
            <c:numRef>
              <c:f>Общий!$C$92:$H$92</c:f>
              <c:numCache>
                <c:formatCode>#,##0.00</c:formatCode>
                <c:ptCount val="6"/>
                <c:pt idx="0">
                  <c:v>2.4655560046780593E-2</c:v>
                </c:pt>
                <c:pt idx="1">
                  <c:v>5.9150209856806454E-2</c:v>
                </c:pt>
                <c:pt idx="2">
                  <c:v>0.35</c:v>
                </c:pt>
                <c:pt idx="3">
                  <c:v>3.17</c:v>
                </c:pt>
                <c:pt idx="4">
                  <c:v>1.94</c:v>
                </c:pt>
                <c:pt idx="5">
                  <c:v>5.0599999999999996</c:v>
                </c:pt>
              </c:numCache>
            </c:numRef>
          </c:val>
          <c:extLst>
            <c:ext xmlns:c16="http://schemas.microsoft.com/office/drawing/2014/chart" uri="{C3380CC4-5D6E-409C-BE32-E72D297353CC}">
              <c16:uniqueId val="{00000003-BE2E-4FAE-8515-97FB1099A158}"/>
            </c:ext>
          </c:extLst>
        </c:ser>
        <c:ser>
          <c:idx val="4"/>
          <c:order val="4"/>
          <c:tx>
            <c:strRef>
              <c:f>Общий!$B$93</c:f>
              <c:strCache>
                <c:ptCount val="1"/>
                <c:pt idx="0">
                  <c:v>Нижний Новгород</c:v>
                </c:pt>
              </c:strCache>
            </c:strRef>
          </c:tx>
          <c:spPr>
            <a:solidFill>
              <a:srgbClr val="00B0F0"/>
            </a:solidFill>
          </c:spPr>
          <c:invertIfNegative val="0"/>
          <c:cat>
            <c:strRef>
              <c:f>Общий!$C$88:$H$88</c:f>
              <c:strCache>
                <c:ptCount val="6"/>
                <c:pt idx="0">
                  <c:v>Первичный</c:v>
                </c:pt>
                <c:pt idx="1">
                  <c:v>Вторичный</c:v>
                </c:pt>
                <c:pt idx="2">
                  <c:v>ИЖС</c:v>
                </c:pt>
                <c:pt idx="3">
                  <c:v>Офисы</c:v>
                </c:pt>
                <c:pt idx="4">
                  <c:v>Торговля</c:v>
                </c:pt>
                <c:pt idx="5">
                  <c:v>Производство </c:v>
                </c:pt>
              </c:strCache>
            </c:strRef>
          </c:cat>
          <c:val>
            <c:numRef>
              <c:f>Общий!$C$93:$H$93</c:f>
              <c:numCache>
                <c:formatCode>#,##0.00</c:formatCode>
                <c:ptCount val="6"/>
                <c:pt idx="0">
                  <c:v>3.5343486289227552E-2</c:v>
                </c:pt>
                <c:pt idx="1">
                  <c:v>0.2962309695916534</c:v>
                </c:pt>
                <c:pt idx="3">
                  <c:v>1.61</c:v>
                </c:pt>
                <c:pt idx="4">
                  <c:v>2.7215042760567068</c:v>
                </c:pt>
                <c:pt idx="5">
                  <c:v>12.469673753431653</c:v>
                </c:pt>
              </c:numCache>
            </c:numRef>
          </c:val>
          <c:extLst>
            <c:ext xmlns:c16="http://schemas.microsoft.com/office/drawing/2014/chart" uri="{C3380CC4-5D6E-409C-BE32-E72D297353CC}">
              <c16:uniqueId val="{00000004-BE2E-4FAE-8515-97FB1099A158}"/>
            </c:ext>
          </c:extLst>
        </c:ser>
        <c:ser>
          <c:idx val="5"/>
          <c:order val="5"/>
          <c:tx>
            <c:strRef>
              <c:f>Общий!$B$94</c:f>
              <c:strCache>
                <c:ptCount val="1"/>
                <c:pt idx="0">
                  <c:v>Екатеринбург</c:v>
                </c:pt>
              </c:strCache>
            </c:strRef>
          </c:tx>
          <c:spPr>
            <a:solidFill>
              <a:srgbClr val="00B050"/>
            </a:solidFill>
          </c:spPr>
          <c:invertIfNegative val="0"/>
          <c:cat>
            <c:strRef>
              <c:f>Общий!$C$88:$H$88</c:f>
              <c:strCache>
                <c:ptCount val="6"/>
                <c:pt idx="0">
                  <c:v>Первичный</c:v>
                </c:pt>
                <c:pt idx="1">
                  <c:v>Вторичный</c:v>
                </c:pt>
                <c:pt idx="2">
                  <c:v>ИЖС</c:v>
                </c:pt>
                <c:pt idx="3">
                  <c:v>Офисы</c:v>
                </c:pt>
                <c:pt idx="4">
                  <c:v>Торговля</c:v>
                </c:pt>
                <c:pt idx="5">
                  <c:v>Производство </c:v>
                </c:pt>
              </c:strCache>
            </c:strRef>
          </c:cat>
          <c:val>
            <c:numRef>
              <c:f>Общий!$C$94:$H$94</c:f>
              <c:numCache>
                <c:formatCode>#,##0.00</c:formatCode>
                <c:ptCount val="6"/>
                <c:pt idx="0">
                  <c:v>1.5160709486432033E-2</c:v>
                </c:pt>
                <c:pt idx="1">
                  <c:v>9.3952903560714826E-2</c:v>
                </c:pt>
                <c:pt idx="3">
                  <c:v>8.2799659409154742</c:v>
                </c:pt>
                <c:pt idx="4">
                  <c:v>15.562063321636915</c:v>
                </c:pt>
                <c:pt idx="5">
                  <c:v>1.1463669298017758</c:v>
                </c:pt>
              </c:numCache>
            </c:numRef>
          </c:val>
          <c:extLst>
            <c:ext xmlns:c16="http://schemas.microsoft.com/office/drawing/2014/chart" uri="{C3380CC4-5D6E-409C-BE32-E72D297353CC}">
              <c16:uniqueId val="{00000005-BE2E-4FAE-8515-97FB1099A158}"/>
            </c:ext>
          </c:extLst>
        </c:ser>
        <c:ser>
          <c:idx val="6"/>
          <c:order val="6"/>
          <c:tx>
            <c:strRef>
              <c:f>Общий!$B$95</c:f>
              <c:strCache>
                <c:ptCount val="1"/>
                <c:pt idx="0">
                  <c:v>Тюмень</c:v>
                </c:pt>
              </c:strCache>
            </c:strRef>
          </c:tx>
          <c:invertIfNegative val="0"/>
          <c:cat>
            <c:strRef>
              <c:f>Общий!$C$88:$H$88</c:f>
              <c:strCache>
                <c:ptCount val="6"/>
                <c:pt idx="0">
                  <c:v>Первичный</c:v>
                </c:pt>
                <c:pt idx="1">
                  <c:v>Вторичный</c:v>
                </c:pt>
                <c:pt idx="2">
                  <c:v>ИЖС</c:v>
                </c:pt>
                <c:pt idx="3">
                  <c:v>Офисы</c:v>
                </c:pt>
                <c:pt idx="4">
                  <c:v>Торговля</c:v>
                </c:pt>
                <c:pt idx="5">
                  <c:v>Производство </c:v>
                </c:pt>
              </c:strCache>
            </c:strRef>
          </c:cat>
          <c:val>
            <c:numRef>
              <c:f>Общий!$C$95:$H$95</c:f>
              <c:numCache>
                <c:formatCode>#,##0.00</c:formatCode>
                <c:ptCount val="6"/>
                <c:pt idx="0">
                  <c:v>1.7972825408329816E-2</c:v>
                </c:pt>
                <c:pt idx="1">
                  <c:v>7.7104476605693334E-2</c:v>
                </c:pt>
                <c:pt idx="3">
                  <c:v>1.0307550669066827</c:v>
                </c:pt>
                <c:pt idx="4">
                  <c:v>1.0064196660130906</c:v>
                </c:pt>
                <c:pt idx="5">
                  <c:v>2.1612993613387972</c:v>
                </c:pt>
              </c:numCache>
            </c:numRef>
          </c:val>
          <c:extLst>
            <c:ext xmlns:c16="http://schemas.microsoft.com/office/drawing/2014/chart" uri="{C3380CC4-5D6E-409C-BE32-E72D297353CC}">
              <c16:uniqueId val="{00000006-BE2E-4FAE-8515-97FB1099A158}"/>
            </c:ext>
          </c:extLst>
        </c:ser>
        <c:ser>
          <c:idx val="7"/>
          <c:order val="7"/>
          <c:tx>
            <c:strRef>
              <c:f>Общий!$B$96</c:f>
              <c:strCache>
                <c:ptCount val="1"/>
                <c:pt idx="0">
                  <c:v>Омск</c:v>
                </c:pt>
              </c:strCache>
            </c:strRef>
          </c:tx>
          <c:spPr>
            <a:solidFill>
              <a:srgbClr val="F63ADB"/>
            </a:solidFill>
          </c:spPr>
          <c:invertIfNegative val="0"/>
          <c:cat>
            <c:strRef>
              <c:f>Общий!$C$88:$H$88</c:f>
              <c:strCache>
                <c:ptCount val="6"/>
                <c:pt idx="0">
                  <c:v>Первичный</c:v>
                </c:pt>
                <c:pt idx="1">
                  <c:v>Вторичный</c:v>
                </c:pt>
                <c:pt idx="2">
                  <c:v>ИЖС</c:v>
                </c:pt>
                <c:pt idx="3">
                  <c:v>Офисы</c:v>
                </c:pt>
                <c:pt idx="4">
                  <c:v>Торговля</c:v>
                </c:pt>
                <c:pt idx="5">
                  <c:v>Производство </c:v>
                </c:pt>
              </c:strCache>
            </c:strRef>
          </c:cat>
          <c:val>
            <c:numRef>
              <c:f>Общий!$C$96:$H$96</c:f>
              <c:numCache>
                <c:formatCode>#,##0.00</c:formatCode>
                <c:ptCount val="6"/>
                <c:pt idx="0">
                  <c:v>0.24997557073585081</c:v>
                </c:pt>
                <c:pt idx="1">
                  <c:v>0.1084213477830599</c:v>
                </c:pt>
                <c:pt idx="2">
                  <c:v>0.20999627279817551</c:v>
                </c:pt>
                <c:pt idx="3">
                  <c:v>3.588909107433468</c:v>
                </c:pt>
                <c:pt idx="4">
                  <c:v>3.4014730422294366</c:v>
                </c:pt>
                <c:pt idx="5">
                  <c:v>6.19</c:v>
                </c:pt>
              </c:numCache>
            </c:numRef>
          </c:val>
          <c:extLst>
            <c:ext xmlns:c16="http://schemas.microsoft.com/office/drawing/2014/chart" uri="{C3380CC4-5D6E-409C-BE32-E72D297353CC}">
              <c16:uniqueId val="{00000007-BE2E-4FAE-8515-97FB1099A158}"/>
            </c:ext>
          </c:extLst>
        </c:ser>
        <c:ser>
          <c:idx val="8"/>
          <c:order val="8"/>
          <c:tx>
            <c:strRef>
              <c:f>Общий!$B$97</c:f>
              <c:strCache>
                <c:ptCount val="1"/>
                <c:pt idx="0">
                  <c:v>Новосибирск</c:v>
                </c:pt>
              </c:strCache>
            </c:strRef>
          </c:tx>
          <c:invertIfNegative val="0"/>
          <c:cat>
            <c:strRef>
              <c:f>Общий!$C$88:$H$88</c:f>
              <c:strCache>
                <c:ptCount val="6"/>
                <c:pt idx="0">
                  <c:v>Первичный</c:v>
                </c:pt>
                <c:pt idx="1">
                  <c:v>Вторичный</c:v>
                </c:pt>
                <c:pt idx="2">
                  <c:v>ИЖС</c:v>
                </c:pt>
                <c:pt idx="3">
                  <c:v>Офисы</c:v>
                </c:pt>
                <c:pt idx="4">
                  <c:v>Торговля</c:v>
                </c:pt>
                <c:pt idx="5">
                  <c:v>Производство </c:v>
                </c:pt>
              </c:strCache>
            </c:strRef>
          </c:cat>
          <c:val>
            <c:numRef>
              <c:f>Общий!$C$97:$H$97</c:f>
              <c:numCache>
                <c:formatCode>#,##0.00</c:formatCode>
                <c:ptCount val="6"/>
                <c:pt idx="0">
                  <c:v>1.7252057233398208E-2</c:v>
                </c:pt>
                <c:pt idx="1">
                  <c:v>4.9092834614573928E-2</c:v>
                </c:pt>
                <c:pt idx="2">
                  <c:v>0.42566722779126942</c:v>
                </c:pt>
                <c:pt idx="3">
                  <c:v>1.0687598779840288</c:v>
                </c:pt>
                <c:pt idx="4">
                  <c:v>1.430525216905232</c:v>
                </c:pt>
                <c:pt idx="5">
                  <c:v>1.7134011719298121</c:v>
                </c:pt>
              </c:numCache>
            </c:numRef>
          </c:val>
          <c:extLst>
            <c:ext xmlns:c16="http://schemas.microsoft.com/office/drawing/2014/chart" uri="{C3380CC4-5D6E-409C-BE32-E72D297353CC}">
              <c16:uniqueId val="{00000008-BE2E-4FAE-8515-97FB1099A158}"/>
            </c:ext>
          </c:extLst>
        </c:ser>
        <c:ser>
          <c:idx val="9"/>
          <c:order val="9"/>
          <c:tx>
            <c:strRef>
              <c:f>Общий!$B$98</c:f>
              <c:strCache>
                <c:ptCount val="1"/>
                <c:pt idx="0">
                  <c:v>Томск</c:v>
                </c:pt>
              </c:strCache>
            </c:strRef>
          </c:tx>
          <c:invertIfNegative val="0"/>
          <c:cat>
            <c:strRef>
              <c:f>Общий!$C$88:$H$88</c:f>
              <c:strCache>
                <c:ptCount val="6"/>
                <c:pt idx="0">
                  <c:v>Первичный</c:v>
                </c:pt>
                <c:pt idx="1">
                  <c:v>Вторичный</c:v>
                </c:pt>
                <c:pt idx="2">
                  <c:v>ИЖС</c:v>
                </c:pt>
                <c:pt idx="3">
                  <c:v>Офисы</c:v>
                </c:pt>
                <c:pt idx="4">
                  <c:v>Торговля</c:v>
                </c:pt>
                <c:pt idx="5">
                  <c:v>Производство </c:v>
                </c:pt>
              </c:strCache>
            </c:strRef>
          </c:cat>
          <c:val>
            <c:numRef>
              <c:f>Общий!$C$98:$H$98</c:f>
              <c:numCache>
                <c:formatCode>#,##0.00</c:formatCode>
                <c:ptCount val="6"/>
                <c:pt idx="0">
                  <c:v>0.13538876837910682</c:v>
                </c:pt>
                <c:pt idx="1">
                  <c:v>0.12808196298942229</c:v>
                </c:pt>
                <c:pt idx="2">
                  <c:v>0.74288559894382755</c:v>
                </c:pt>
                <c:pt idx="4">
                  <c:v>5.43</c:v>
                </c:pt>
                <c:pt idx="5">
                  <c:v>4.0025092574546877</c:v>
                </c:pt>
              </c:numCache>
            </c:numRef>
          </c:val>
          <c:extLst>
            <c:ext xmlns:c16="http://schemas.microsoft.com/office/drawing/2014/chart" uri="{C3380CC4-5D6E-409C-BE32-E72D297353CC}">
              <c16:uniqueId val="{00000009-BE2E-4FAE-8515-97FB1099A158}"/>
            </c:ext>
          </c:extLst>
        </c:ser>
        <c:ser>
          <c:idx val="10"/>
          <c:order val="10"/>
          <c:tx>
            <c:strRef>
              <c:f>Общий!$B$99</c:f>
              <c:strCache>
                <c:ptCount val="1"/>
                <c:pt idx="0">
                  <c:v>Красноярск</c:v>
                </c:pt>
              </c:strCache>
            </c:strRef>
          </c:tx>
          <c:invertIfNegative val="0"/>
          <c:cat>
            <c:strRef>
              <c:f>Общий!$C$88:$H$88</c:f>
              <c:strCache>
                <c:ptCount val="6"/>
                <c:pt idx="0">
                  <c:v>Первичный</c:v>
                </c:pt>
                <c:pt idx="1">
                  <c:v>Вторичный</c:v>
                </c:pt>
                <c:pt idx="2">
                  <c:v>ИЖС</c:v>
                </c:pt>
                <c:pt idx="3">
                  <c:v>Офисы</c:v>
                </c:pt>
                <c:pt idx="4">
                  <c:v>Торговля</c:v>
                </c:pt>
                <c:pt idx="5">
                  <c:v>Производство </c:v>
                </c:pt>
              </c:strCache>
            </c:strRef>
          </c:cat>
          <c:val>
            <c:numRef>
              <c:f>Общий!$C$99:$H$99</c:f>
              <c:numCache>
                <c:formatCode>#,##0.00</c:formatCode>
                <c:ptCount val="6"/>
                <c:pt idx="0">
                  <c:v>1.3910384723436879E-2</c:v>
                </c:pt>
                <c:pt idx="1">
                  <c:v>0.11443520900464392</c:v>
                </c:pt>
                <c:pt idx="2">
                  <c:v>1.1967253359020638</c:v>
                </c:pt>
                <c:pt idx="3">
                  <c:v>1.7611114696998491</c:v>
                </c:pt>
                <c:pt idx="4">
                  <c:v>3.6079525196336109</c:v>
                </c:pt>
                <c:pt idx="5">
                  <c:v>4.750449822873307</c:v>
                </c:pt>
              </c:numCache>
            </c:numRef>
          </c:val>
          <c:extLst>
            <c:ext xmlns:c16="http://schemas.microsoft.com/office/drawing/2014/chart" uri="{C3380CC4-5D6E-409C-BE32-E72D297353CC}">
              <c16:uniqueId val="{0000000A-BE2E-4FAE-8515-97FB1099A158}"/>
            </c:ext>
          </c:extLst>
        </c:ser>
        <c:ser>
          <c:idx val="11"/>
          <c:order val="11"/>
          <c:tx>
            <c:strRef>
              <c:f>Общий!$B$100</c:f>
              <c:strCache>
                <c:ptCount val="1"/>
                <c:pt idx="0">
                  <c:v>Хабаровск</c:v>
                </c:pt>
              </c:strCache>
            </c:strRef>
          </c:tx>
          <c:spPr>
            <a:solidFill>
              <a:srgbClr val="C00000"/>
            </a:solidFill>
          </c:spPr>
          <c:invertIfNegative val="0"/>
          <c:cat>
            <c:strRef>
              <c:f>Общий!$C$88:$H$88</c:f>
              <c:strCache>
                <c:ptCount val="6"/>
                <c:pt idx="0">
                  <c:v>Первичный</c:v>
                </c:pt>
                <c:pt idx="1">
                  <c:v>Вторичный</c:v>
                </c:pt>
                <c:pt idx="2">
                  <c:v>ИЖС</c:v>
                </c:pt>
                <c:pt idx="3">
                  <c:v>Офисы</c:v>
                </c:pt>
                <c:pt idx="4">
                  <c:v>Торговля</c:v>
                </c:pt>
                <c:pt idx="5">
                  <c:v>Производство </c:v>
                </c:pt>
              </c:strCache>
            </c:strRef>
          </c:cat>
          <c:val>
            <c:numRef>
              <c:f>Общий!$C$100:$H$100</c:f>
              <c:numCache>
                <c:formatCode>#,##0.00</c:formatCode>
                <c:ptCount val="6"/>
                <c:pt idx="0">
                  <c:v>1.2542692968638122E-2</c:v>
                </c:pt>
                <c:pt idx="1">
                  <c:v>3.8192578695688539E-2</c:v>
                </c:pt>
                <c:pt idx="2">
                  <c:v>0.42155944082948382</c:v>
                </c:pt>
                <c:pt idx="3">
                  <c:v>1.0379260418509724</c:v>
                </c:pt>
                <c:pt idx="4">
                  <c:v>3.1437162655959709</c:v>
                </c:pt>
                <c:pt idx="5">
                  <c:v>2.2898489305479384</c:v>
                </c:pt>
              </c:numCache>
            </c:numRef>
          </c:val>
          <c:extLst>
            <c:ext xmlns:c16="http://schemas.microsoft.com/office/drawing/2014/chart" uri="{C3380CC4-5D6E-409C-BE32-E72D297353CC}">
              <c16:uniqueId val="{0000000B-BE2E-4FAE-8515-97FB1099A158}"/>
            </c:ext>
          </c:extLst>
        </c:ser>
        <c:ser>
          <c:idx val="12"/>
          <c:order val="12"/>
          <c:tx>
            <c:strRef>
              <c:f>Общий!$B$101</c:f>
              <c:strCache>
                <c:ptCount val="1"/>
                <c:pt idx="0">
                  <c:v>Южно-Сахалинск</c:v>
                </c:pt>
              </c:strCache>
            </c:strRef>
          </c:tx>
          <c:invertIfNegative val="0"/>
          <c:cat>
            <c:strRef>
              <c:f>Общий!$C$88:$H$88</c:f>
              <c:strCache>
                <c:ptCount val="6"/>
                <c:pt idx="0">
                  <c:v>Первичный</c:v>
                </c:pt>
                <c:pt idx="1">
                  <c:v>Вторичный</c:v>
                </c:pt>
                <c:pt idx="2">
                  <c:v>ИЖС</c:v>
                </c:pt>
                <c:pt idx="3">
                  <c:v>Офисы</c:v>
                </c:pt>
                <c:pt idx="4">
                  <c:v>Торговля</c:v>
                </c:pt>
                <c:pt idx="5">
                  <c:v>Производство </c:v>
                </c:pt>
              </c:strCache>
            </c:strRef>
          </c:cat>
          <c:val>
            <c:numRef>
              <c:f>Общий!$C$101:$H$101</c:f>
              <c:numCache>
                <c:formatCode>#,##0.00</c:formatCode>
                <c:ptCount val="6"/>
                <c:pt idx="0">
                  <c:v>0.54887559808612429</c:v>
                </c:pt>
                <c:pt idx="1">
                  <c:v>0.12000672043010752</c:v>
                </c:pt>
                <c:pt idx="2">
                  <c:v>0.43498452012383904</c:v>
                </c:pt>
                <c:pt idx="3">
                  <c:v>4.0364745762711864</c:v>
                </c:pt>
                <c:pt idx="4">
                  <c:v>3.6408507089241029</c:v>
                </c:pt>
                <c:pt idx="5">
                  <c:v>9.1428571428571423</c:v>
                </c:pt>
              </c:numCache>
            </c:numRef>
          </c:val>
          <c:extLst>
            <c:ext xmlns:c16="http://schemas.microsoft.com/office/drawing/2014/chart" uri="{C3380CC4-5D6E-409C-BE32-E72D297353CC}">
              <c16:uniqueId val="{0000000C-BE2E-4FAE-8515-97FB1099A158}"/>
            </c:ext>
          </c:extLst>
        </c:ser>
        <c:dLbls>
          <c:showLegendKey val="0"/>
          <c:showVal val="0"/>
          <c:showCatName val="0"/>
          <c:showSerName val="0"/>
          <c:showPercent val="0"/>
          <c:showBubbleSize val="0"/>
        </c:dLbls>
        <c:gapWidth val="150"/>
        <c:shape val="box"/>
        <c:axId val="47270912"/>
        <c:axId val="47272704"/>
        <c:axId val="0"/>
      </c:bar3DChart>
      <c:catAx>
        <c:axId val="47270912"/>
        <c:scaling>
          <c:orientation val="minMax"/>
        </c:scaling>
        <c:delete val="0"/>
        <c:axPos val="b"/>
        <c:numFmt formatCode="General" sourceLinked="0"/>
        <c:majorTickMark val="out"/>
        <c:minorTickMark val="none"/>
        <c:tickLblPos val="nextTo"/>
        <c:crossAx val="47272704"/>
        <c:crosses val="autoZero"/>
        <c:auto val="1"/>
        <c:lblAlgn val="ctr"/>
        <c:lblOffset val="100"/>
        <c:noMultiLvlLbl val="0"/>
      </c:catAx>
      <c:valAx>
        <c:axId val="47272704"/>
        <c:scaling>
          <c:orientation val="minMax"/>
        </c:scaling>
        <c:delete val="0"/>
        <c:axPos val="l"/>
        <c:majorGridlines/>
        <c:numFmt formatCode="#,##0.00" sourceLinked="1"/>
        <c:majorTickMark val="out"/>
        <c:minorTickMark val="none"/>
        <c:tickLblPos val="nextTo"/>
        <c:crossAx val="47270912"/>
        <c:crosses val="autoZero"/>
        <c:crossBetween val="between"/>
      </c:valAx>
    </c:plotArea>
    <c:legend>
      <c:legendPos val="r"/>
      <c:layout>
        <c:manualLayout>
          <c:xMode val="edge"/>
          <c:yMode val="edge"/>
          <c:x val="0.87646243057002637"/>
          <c:y val="4.4794851071727738E-2"/>
          <c:w val="0.10356356300612926"/>
          <c:h val="0.90209553288834721"/>
        </c:manualLayout>
      </c:layout>
      <c:overlay val="0"/>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image" Target="../media/image10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C52BFCBA-D04A-42BE-B013-BB765247D572}" type="datetimeFigureOut">
              <a:rPr lang="ru-RU" smtClean="0"/>
              <a:pPr/>
              <a:t>13.06.2025</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sp>
      <p:sp>
        <p:nvSpPr>
          <p:cNvPr id="5" name="Заметки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8C7D6F0-62D0-4F09-A4D8-CB403AEE855E}" type="slidenum">
              <a:rPr lang="ru-RU" smtClean="0"/>
              <a:pPr/>
              <a:t>‹#›</a:t>
            </a:fld>
            <a:endParaRPr lang="ru-RU"/>
          </a:p>
        </p:txBody>
      </p:sp>
    </p:spTree>
    <p:extLst>
      <p:ext uri="{BB962C8B-B14F-4D97-AF65-F5344CB8AC3E}">
        <p14:creationId xmlns:p14="http://schemas.microsoft.com/office/powerpoint/2010/main" val="1725822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8C7D6F0-62D0-4F09-A4D8-CB403AEE855E}" type="slidenum">
              <a:rPr lang="ru-RU" smtClean="0"/>
              <a:pPr/>
              <a:t>2</a:t>
            </a:fld>
            <a:endParaRPr lang="ru-RU"/>
          </a:p>
        </p:txBody>
      </p:sp>
    </p:spTree>
    <p:extLst>
      <p:ext uri="{BB962C8B-B14F-4D97-AF65-F5344CB8AC3E}">
        <p14:creationId xmlns:p14="http://schemas.microsoft.com/office/powerpoint/2010/main" val="1819191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p:cNvSpPr>
            <a:spLocks noGrp="1" noRot="1" noChangeAspect="1" noTextEdit="1"/>
          </p:cNvSpPr>
          <p:nvPr>
            <p:ph type="sldImg"/>
          </p:nvPr>
        </p:nvSpPr>
        <p:spPr>
          <a:ln/>
        </p:spPr>
      </p:sp>
      <p:sp>
        <p:nvSpPr>
          <p:cNvPr id="4096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4096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66197CD-2966-4843-892F-9085414810CA}" type="slidenum">
              <a:rPr lang="ru-RU" altLang="ru-RU"/>
              <a:pPr/>
              <a:t>12</a:t>
            </a:fld>
            <a:endParaRPr lang="ru-RU" altLang="ru-RU"/>
          </a:p>
        </p:txBody>
      </p:sp>
    </p:spTree>
    <p:extLst>
      <p:ext uri="{BB962C8B-B14F-4D97-AF65-F5344CB8AC3E}">
        <p14:creationId xmlns:p14="http://schemas.microsoft.com/office/powerpoint/2010/main" val="713316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a:ln/>
        </p:spPr>
      </p:sp>
      <p:sp>
        <p:nvSpPr>
          <p:cNvPr id="4505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4506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8FD0090-2795-4B67-8C99-764B2153F56D}" type="slidenum">
              <a:rPr lang="ru-RU" altLang="ru-RU"/>
              <a:pPr/>
              <a:t>20</a:t>
            </a:fld>
            <a:endParaRPr lang="ru-RU" altLang="ru-RU"/>
          </a:p>
        </p:txBody>
      </p:sp>
    </p:spTree>
    <p:extLst>
      <p:ext uri="{BB962C8B-B14F-4D97-AF65-F5344CB8AC3E}">
        <p14:creationId xmlns:p14="http://schemas.microsoft.com/office/powerpoint/2010/main" val="3760065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раз слайда 1"/>
          <p:cNvSpPr>
            <a:spLocks noGrp="1" noRot="1" noChangeAspect="1" noTextEdit="1"/>
          </p:cNvSpPr>
          <p:nvPr>
            <p:ph type="sldImg"/>
          </p:nvPr>
        </p:nvSpPr>
        <p:spPr>
          <a:ln/>
        </p:spPr>
      </p:sp>
      <p:sp>
        <p:nvSpPr>
          <p:cNvPr id="4403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z="1100" smtClean="0"/>
          </a:p>
        </p:txBody>
      </p:sp>
      <p:sp>
        <p:nvSpPr>
          <p:cNvPr id="4403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FA76E82-B0FE-4722-9BF4-5A8E7E4CC45C}" type="slidenum">
              <a:rPr lang="ru-RU" altLang="ru-RU"/>
              <a:pPr/>
              <a:t>27</a:t>
            </a:fld>
            <a:endParaRPr lang="ru-RU" altLang="ru-RU"/>
          </a:p>
        </p:txBody>
      </p:sp>
    </p:spTree>
    <p:extLst>
      <p:ext uri="{BB962C8B-B14F-4D97-AF65-F5344CB8AC3E}">
        <p14:creationId xmlns:p14="http://schemas.microsoft.com/office/powerpoint/2010/main" val="2191521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a:ln/>
        </p:spPr>
      </p:sp>
      <p:sp>
        <p:nvSpPr>
          <p:cNvPr id="4301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4301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8BFE5B-4F59-4283-9882-26D04866F188}" type="slidenum">
              <a:rPr lang="ru-RU" altLang="ru-RU"/>
              <a:pPr/>
              <a:t>28</a:t>
            </a:fld>
            <a:endParaRPr lang="ru-RU" altLang="ru-RU"/>
          </a:p>
        </p:txBody>
      </p:sp>
    </p:spTree>
    <p:extLst>
      <p:ext uri="{BB962C8B-B14F-4D97-AF65-F5344CB8AC3E}">
        <p14:creationId xmlns:p14="http://schemas.microsoft.com/office/powerpoint/2010/main" val="3010662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p:cNvSpPr>
            <a:spLocks noGrp="1" noRot="1" noChangeAspect="1" noTextEdit="1"/>
          </p:cNvSpPr>
          <p:nvPr>
            <p:ph type="sldImg"/>
          </p:nvPr>
        </p:nvSpPr>
        <p:spPr>
          <a:ln/>
        </p:spPr>
      </p:sp>
      <p:sp>
        <p:nvSpPr>
          <p:cNvPr id="3481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3482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041E67B-8629-41E8-894E-287EA8060445}" type="slidenum">
              <a:rPr lang="ru-RU" altLang="ru-RU"/>
              <a:pPr/>
              <a:t>34</a:t>
            </a:fld>
            <a:endParaRPr lang="ru-RU" altLang="ru-RU"/>
          </a:p>
        </p:txBody>
      </p:sp>
    </p:spTree>
    <p:extLst>
      <p:ext uri="{BB962C8B-B14F-4D97-AF65-F5344CB8AC3E}">
        <p14:creationId xmlns:p14="http://schemas.microsoft.com/office/powerpoint/2010/main" val="3778469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a:ln/>
        </p:spPr>
      </p:sp>
      <p:sp>
        <p:nvSpPr>
          <p:cNvPr id="3584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3584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26BBFEC-645E-4E82-B3F2-6F6A00DB49E9}" type="slidenum">
              <a:rPr lang="ru-RU" altLang="ru-RU"/>
              <a:pPr/>
              <a:t>38</a:t>
            </a:fld>
            <a:endParaRPr lang="ru-RU" altLang="ru-RU"/>
          </a:p>
        </p:txBody>
      </p:sp>
    </p:spTree>
    <p:extLst>
      <p:ext uri="{BB962C8B-B14F-4D97-AF65-F5344CB8AC3E}">
        <p14:creationId xmlns:p14="http://schemas.microsoft.com/office/powerpoint/2010/main" val="4186297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раз слайда 1"/>
          <p:cNvSpPr>
            <a:spLocks noGrp="1" noRot="1" noChangeAspect="1" noTextEdit="1"/>
          </p:cNvSpPr>
          <p:nvPr>
            <p:ph type="sldImg"/>
          </p:nvPr>
        </p:nvSpPr>
        <p:spPr>
          <a:ln/>
        </p:spPr>
      </p:sp>
      <p:sp>
        <p:nvSpPr>
          <p:cNvPr id="4403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z="1100" smtClean="0"/>
          </a:p>
        </p:txBody>
      </p:sp>
      <p:sp>
        <p:nvSpPr>
          <p:cNvPr id="4403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FA76E82-B0FE-4722-9BF4-5A8E7E4CC45C}" type="slidenum">
              <a:rPr lang="ru-RU" altLang="ru-RU"/>
              <a:pPr/>
              <a:t>39</a:t>
            </a:fld>
            <a:endParaRPr lang="ru-RU" altLang="ru-RU"/>
          </a:p>
        </p:txBody>
      </p:sp>
    </p:spTree>
    <p:extLst>
      <p:ext uri="{BB962C8B-B14F-4D97-AF65-F5344CB8AC3E}">
        <p14:creationId xmlns:p14="http://schemas.microsoft.com/office/powerpoint/2010/main" val="4068856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a:ln/>
        </p:spPr>
      </p:sp>
      <p:sp>
        <p:nvSpPr>
          <p:cNvPr id="4301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4301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8BFE5B-4F59-4283-9882-26D04866F188}" type="slidenum">
              <a:rPr lang="ru-RU" altLang="ru-RU"/>
              <a:pPr/>
              <a:t>40</a:t>
            </a:fld>
            <a:endParaRPr lang="ru-RU" altLang="ru-RU"/>
          </a:p>
        </p:txBody>
      </p:sp>
    </p:spTree>
    <p:extLst>
      <p:ext uri="{BB962C8B-B14F-4D97-AF65-F5344CB8AC3E}">
        <p14:creationId xmlns:p14="http://schemas.microsoft.com/office/powerpoint/2010/main" val="2856218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a:ln/>
        </p:spPr>
      </p:sp>
      <p:sp>
        <p:nvSpPr>
          <p:cNvPr id="4301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4301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8BFE5B-4F59-4283-9882-26D04866F188}" type="slidenum">
              <a:rPr lang="ru-RU" altLang="ru-RU"/>
              <a:pPr/>
              <a:t>41</a:t>
            </a:fld>
            <a:endParaRPr lang="ru-RU" altLang="ru-RU"/>
          </a:p>
        </p:txBody>
      </p:sp>
    </p:spTree>
    <p:extLst>
      <p:ext uri="{BB962C8B-B14F-4D97-AF65-F5344CB8AC3E}">
        <p14:creationId xmlns:p14="http://schemas.microsoft.com/office/powerpoint/2010/main" val="1561239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a:ln/>
        </p:spPr>
      </p:sp>
      <p:sp>
        <p:nvSpPr>
          <p:cNvPr id="4301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4301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8BFE5B-4F59-4283-9882-26D04866F188}" type="slidenum">
              <a:rPr lang="ru-RU" altLang="ru-RU"/>
              <a:pPr/>
              <a:t>42</a:t>
            </a:fld>
            <a:endParaRPr lang="ru-RU" altLang="ru-RU"/>
          </a:p>
        </p:txBody>
      </p:sp>
    </p:spTree>
    <p:extLst>
      <p:ext uri="{BB962C8B-B14F-4D97-AF65-F5344CB8AC3E}">
        <p14:creationId xmlns:p14="http://schemas.microsoft.com/office/powerpoint/2010/main" val="2115187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8C7D6F0-62D0-4F09-A4D8-CB403AEE855E}" type="slidenum">
              <a:rPr lang="ru-RU" smtClean="0"/>
              <a:pPr/>
              <a:t>3</a:t>
            </a:fld>
            <a:endParaRPr lang="ru-RU"/>
          </a:p>
        </p:txBody>
      </p:sp>
    </p:spTree>
    <p:extLst>
      <p:ext uri="{BB962C8B-B14F-4D97-AF65-F5344CB8AC3E}">
        <p14:creationId xmlns:p14="http://schemas.microsoft.com/office/powerpoint/2010/main" val="969630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a:ln/>
        </p:spPr>
      </p:sp>
      <p:sp>
        <p:nvSpPr>
          <p:cNvPr id="4301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4301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8BFE5B-4F59-4283-9882-26D04866F188}" type="slidenum">
              <a:rPr lang="ru-RU" altLang="ru-RU"/>
              <a:pPr/>
              <a:t>43</a:t>
            </a:fld>
            <a:endParaRPr lang="ru-RU" altLang="ru-RU"/>
          </a:p>
        </p:txBody>
      </p:sp>
    </p:spTree>
    <p:extLst>
      <p:ext uri="{BB962C8B-B14F-4D97-AF65-F5344CB8AC3E}">
        <p14:creationId xmlns:p14="http://schemas.microsoft.com/office/powerpoint/2010/main" val="2544026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a:ln/>
        </p:spPr>
      </p:sp>
      <p:sp>
        <p:nvSpPr>
          <p:cNvPr id="4301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4301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8BFE5B-4F59-4283-9882-26D04866F188}" type="slidenum">
              <a:rPr lang="ru-RU" altLang="ru-RU"/>
              <a:pPr/>
              <a:t>44</a:t>
            </a:fld>
            <a:endParaRPr lang="ru-RU" altLang="ru-RU"/>
          </a:p>
        </p:txBody>
      </p:sp>
    </p:spTree>
    <p:extLst>
      <p:ext uri="{BB962C8B-B14F-4D97-AF65-F5344CB8AC3E}">
        <p14:creationId xmlns:p14="http://schemas.microsoft.com/office/powerpoint/2010/main" val="212321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a:ln/>
        </p:spPr>
      </p:sp>
      <p:sp>
        <p:nvSpPr>
          <p:cNvPr id="4301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4301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8BFE5B-4F59-4283-9882-26D04866F188}" type="slidenum">
              <a:rPr lang="ru-RU" altLang="ru-RU"/>
              <a:pPr/>
              <a:t>45</a:t>
            </a:fld>
            <a:endParaRPr lang="ru-RU" altLang="ru-RU"/>
          </a:p>
        </p:txBody>
      </p:sp>
    </p:spTree>
    <p:extLst>
      <p:ext uri="{BB962C8B-B14F-4D97-AF65-F5344CB8AC3E}">
        <p14:creationId xmlns:p14="http://schemas.microsoft.com/office/powerpoint/2010/main" val="3782208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a:ln/>
        </p:spPr>
      </p:sp>
      <p:sp>
        <p:nvSpPr>
          <p:cNvPr id="4301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4301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8BFE5B-4F59-4283-9882-26D04866F188}" type="slidenum">
              <a:rPr lang="ru-RU" altLang="ru-RU"/>
              <a:pPr/>
              <a:t>46</a:t>
            </a:fld>
            <a:endParaRPr lang="ru-RU" altLang="ru-RU"/>
          </a:p>
        </p:txBody>
      </p:sp>
    </p:spTree>
    <p:extLst>
      <p:ext uri="{BB962C8B-B14F-4D97-AF65-F5344CB8AC3E}">
        <p14:creationId xmlns:p14="http://schemas.microsoft.com/office/powerpoint/2010/main" val="2950211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a:ln/>
        </p:spPr>
      </p:sp>
      <p:sp>
        <p:nvSpPr>
          <p:cNvPr id="4301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4301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8BFE5B-4F59-4283-9882-26D04866F188}" type="slidenum">
              <a:rPr lang="ru-RU" altLang="ru-RU"/>
              <a:pPr/>
              <a:t>47</a:t>
            </a:fld>
            <a:endParaRPr lang="ru-RU" altLang="ru-RU"/>
          </a:p>
        </p:txBody>
      </p:sp>
    </p:spTree>
    <p:extLst>
      <p:ext uri="{BB962C8B-B14F-4D97-AF65-F5344CB8AC3E}">
        <p14:creationId xmlns:p14="http://schemas.microsoft.com/office/powerpoint/2010/main" val="1093875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8C7D6F0-62D0-4F09-A4D8-CB403AEE855E}" type="slidenum">
              <a:rPr lang="ru-RU" smtClean="0"/>
              <a:pPr/>
              <a:t>48</a:t>
            </a:fld>
            <a:endParaRPr lang="ru-RU"/>
          </a:p>
        </p:txBody>
      </p:sp>
    </p:spTree>
    <p:extLst>
      <p:ext uri="{BB962C8B-B14F-4D97-AF65-F5344CB8AC3E}">
        <p14:creationId xmlns:p14="http://schemas.microsoft.com/office/powerpoint/2010/main" val="1933538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8C7D6F0-62D0-4F09-A4D8-CB403AEE855E}" type="slidenum">
              <a:rPr lang="ru-RU" smtClean="0"/>
              <a:pPr/>
              <a:t>49</a:t>
            </a:fld>
            <a:endParaRPr lang="ru-RU"/>
          </a:p>
        </p:txBody>
      </p:sp>
    </p:spTree>
    <p:extLst>
      <p:ext uri="{BB962C8B-B14F-4D97-AF65-F5344CB8AC3E}">
        <p14:creationId xmlns:p14="http://schemas.microsoft.com/office/powerpoint/2010/main" val="1519649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8C7D6F0-62D0-4F09-A4D8-CB403AEE855E}" type="slidenum">
              <a:rPr lang="ru-RU" smtClean="0"/>
              <a:pPr/>
              <a:t>4</a:t>
            </a:fld>
            <a:endParaRPr lang="ru-RU"/>
          </a:p>
        </p:txBody>
      </p:sp>
    </p:spTree>
    <p:extLst>
      <p:ext uri="{BB962C8B-B14F-4D97-AF65-F5344CB8AC3E}">
        <p14:creationId xmlns:p14="http://schemas.microsoft.com/office/powerpoint/2010/main" val="49956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smtClean="0">
              <a:solidFill>
                <a:schemeClr val="tx2">
                  <a:lumMod val="50000"/>
                </a:schemeClr>
              </a:solidFill>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fld id="{A8C7D6F0-62D0-4F09-A4D8-CB403AEE855E}" type="slidenum">
              <a:rPr lang="ru-RU" smtClean="0"/>
              <a:pPr/>
              <a:t>5</a:t>
            </a:fld>
            <a:endParaRPr lang="ru-RU"/>
          </a:p>
        </p:txBody>
      </p:sp>
    </p:spTree>
    <p:extLst>
      <p:ext uri="{BB962C8B-B14F-4D97-AF65-F5344CB8AC3E}">
        <p14:creationId xmlns:p14="http://schemas.microsoft.com/office/powerpoint/2010/main" val="956956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a:ln/>
        </p:spPr>
      </p:sp>
      <p:sp>
        <p:nvSpPr>
          <p:cNvPr id="4301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4301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8BFE5B-4F59-4283-9882-26D04866F188}" type="slidenum">
              <a:rPr lang="ru-RU" altLang="ru-RU"/>
              <a:pPr/>
              <a:t>6</a:t>
            </a:fld>
            <a:endParaRPr lang="ru-RU" altLang="ru-RU"/>
          </a:p>
        </p:txBody>
      </p:sp>
    </p:spTree>
    <p:extLst>
      <p:ext uri="{BB962C8B-B14F-4D97-AF65-F5344CB8AC3E}">
        <p14:creationId xmlns:p14="http://schemas.microsoft.com/office/powerpoint/2010/main" val="1509967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8C7D6F0-62D0-4F09-A4D8-CB403AEE855E}" type="slidenum">
              <a:rPr lang="ru-RU" smtClean="0"/>
              <a:pPr/>
              <a:t>7</a:t>
            </a:fld>
            <a:endParaRPr lang="ru-RU"/>
          </a:p>
        </p:txBody>
      </p:sp>
    </p:spTree>
    <p:extLst>
      <p:ext uri="{BB962C8B-B14F-4D97-AF65-F5344CB8AC3E}">
        <p14:creationId xmlns:p14="http://schemas.microsoft.com/office/powerpoint/2010/main" val="969611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8C7D6F0-62D0-4F09-A4D8-CB403AEE855E}" type="slidenum">
              <a:rPr lang="ru-RU" smtClean="0"/>
              <a:pPr/>
              <a:t>8</a:t>
            </a:fld>
            <a:endParaRPr lang="ru-RU"/>
          </a:p>
        </p:txBody>
      </p:sp>
    </p:spTree>
    <p:extLst>
      <p:ext uri="{BB962C8B-B14F-4D97-AF65-F5344CB8AC3E}">
        <p14:creationId xmlns:p14="http://schemas.microsoft.com/office/powerpoint/2010/main" val="3081874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pPr algn="just">
              <a:lnSpc>
                <a:spcPct val="115000"/>
              </a:lnSpc>
              <a:spcAft>
                <a:spcPts val="0"/>
              </a:spcAft>
            </a:pPr>
            <a:endParaRPr lang="ru-RU" dirty="0"/>
          </a:p>
        </p:txBody>
      </p:sp>
      <p:sp>
        <p:nvSpPr>
          <p:cNvPr id="4" name="Номер слайда 3"/>
          <p:cNvSpPr>
            <a:spLocks noGrp="1"/>
          </p:cNvSpPr>
          <p:nvPr>
            <p:ph type="sldNum" sz="quarter" idx="10"/>
          </p:nvPr>
        </p:nvSpPr>
        <p:spPr/>
        <p:txBody>
          <a:bodyPr/>
          <a:lstStyle/>
          <a:p>
            <a:fld id="{A8C7D6F0-62D0-4F09-A4D8-CB403AEE855E}" type="slidenum">
              <a:rPr lang="ru-RU" smtClean="0"/>
              <a:pPr/>
              <a:t>9</a:t>
            </a:fld>
            <a:endParaRPr lang="ru-RU"/>
          </a:p>
        </p:txBody>
      </p:sp>
    </p:spTree>
    <p:extLst>
      <p:ext uri="{BB962C8B-B14F-4D97-AF65-F5344CB8AC3E}">
        <p14:creationId xmlns:p14="http://schemas.microsoft.com/office/powerpoint/2010/main" val="1449224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раз слайда 1"/>
          <p:cNvSpPr>
            <a:spLocks noGrp="1" noRot="1" noChangeAspect="1" noTextEdit="1"/>
          </p:cNvSpPr>
          <p:nvPr>
            <p:ph type="sldImg"/>
          </p:nvPr>
        </p:nvSpPr>
        <p:spPr>
          <a:ln/>
        </p:spPr>
      </p:sp>
      <p:sp>
        <p:nvSpPr>
          <p:cNvPr id="4403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z="1100" smtClean="0"/>
          </a:p>
        </p:txBody>
      </p:sp>
      <p:sp>
        <p:nvSpPr>
          <p:cNvPr id="4403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FA76E82-B0FE-4722-9BF4-5A8E7E4CC45C}" type="slidenum">
              <a:rPr lang="ru-RU" altLang="ru-RU"/>
              <a:pPr/>
              <a:t>11</a:t>
            </a:fld>
            <a:endParaRPr lang="ru-RU" altLang="ru-RU"/>
          </a:p>
        </p:txBody>
      </p:sp>
    </p:spTree>
    <p:extLst>
      <p:ext uri="{BB962C8B-B14F-4D97-AF65-F5344CB8AC3E}">
        <p14:creationId xmlns:p14="http://schemas.microsoft.com/office/powerpoint/2010/main" val="199740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B0A83997-40F7-42DD-A680-D17566691B31}" type="datetime1">
              <a:rPr kumimoji="0" lang="ru-RU" sz="1200" b="0" i="0" u="none" strike="noStrike" kern="1200" cap="none" spc="0" normalizeH="0" baseline="0" noProof="0" smtClean="0">
                <a:ln>
                  <a:noFill/>
                </a:ln>
                <a:solidFill>
                  <a:prstClr val="black">
                    <a:tint val="75000"/>
                  </a:prstClr>
                </a:solidFill>
                <a:effectLst/>
                <a:uLnTx/>
                <a:uFillTx/>
                <a:latin typeface="Calibri"/>
                <a:cs typeface="Arial"/>
              </a:rPr>
              <a:t>13.06.2025</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Tree>
    <p:extLst>
      <p:ext uri="{BB962C8B-B14F-4D97-AF65-F5344CB8AC3E}">
        <p14:creationId xmlns:p14="http://schemas.microsoft.com/office/powerpoint/2010/main" val="159522546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09E722-72CC-42E4-8CDE-811D8BDFAFDE}"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13.06.2025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0D807-35DC-43BD-9D95-8DCF620D209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6866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798C31-1918-4DE7-B41F-4751D66893E8}"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13.06.2025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0D807-35DC-43BD-9D95-8DCF620D209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8510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FFF03E-5CE7-42F6-911E-41E1A0BB0041}"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13.06.2025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0D807-35DC-43BD-9D95-8DCF620D209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1606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7355C3-9F48-4344-832E-ED9AD41D9490}"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13.06.2025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0D807-35DC-43BD-9D95-8DCF620D209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9576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0"/>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40"/>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1DEF35-EB17-46BC-858D-A2246C12FEC5}"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13.06.2025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0D807-35DC-43BD-9D95-8DCF620D209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439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F5384EC8-7158-4964-9714-7B2B8605C2AC}" type="datetime1">
              <a:rPr lang="ru-RU" smtClean="0"/>
              <a:t>13.06.2025</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14C556CB-4ACD-4525-81FA-94924E8833C9}" type="slidenum">
              <a:rPr lang="ru-RU" altLang="ru-RU"/>
              <a:pPr>
                <a:defRPr/>
              </a:pPr>
              <a:t>‹#›</a:t>
            </a:fld>
            <a:endParaRPr lang="ru-RU" altLang="ru-RU"/>
          </a:p>
        </p:txBody>
      </p:sp>
    </p:spTree>
    <p:extLst>
      <p:ext uri="{BB962C8B-B14F-4D97-AF65-F5344CB8AC3E}">
        <p14:creationId xmlns:p14="http://schemas.microsoft.com/office/powerpoint/2010/main" val="2943449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CC56F370-C06E-468B-A079-29105681C52D}" type="datetime1">
              <a:rPr lang="ru-RU" smtClean="0"/>
              <a:t>13.06.2025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3930F1C-B597-4FB2-8252-9A3E65B2CE1A}" type="slidenum">
              <a:rPr lang="ru-RU"/>
              <a:pPr>
                <a:defRPr/>
              </a:pPr>
              <a:t>‹#›</a:t>
            </a:fld>
            <a:endParaRPr lang="ru-RU"/>
          </a:p>
        </p:txBody>
      </p:sp>
    </p:spTree>
    <p:extLst>
      <p:ext uri="{BB962C8B-B14F-4D97-AF65-F5344CB8AC3E}">
        <p14:creationId xmlns:p14="http://schemas.microsoft.com/office/powerpoint/2010/main" val="1708243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628"/>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9F7B6-2D88-4CF1-8E55-72249C640843}"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13.06.2025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0D807-35DC-43BD-9D95-8DCF620D209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1653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8A16FD-42C6-447F-AB5F-C57D3A462BF9}"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13.06.2025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0D807-35DC-43BD-9D95-8DCF620D209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3991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103"/>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2435CD-EE8D-40A1-9B4B-F66BD242E506}"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13.06.2025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0D807-35DC-43BD-9D95-8DCF620D209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1541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B37E47-502D-403B-86BE-52AFC5E0EF2F}"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13.06.2025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0D807-35DC-43BD-9D95-8DCF620D209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7689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50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50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04DC72-58A5-4945-8E6B-48D078121E83}"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13.06.2025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0D807-35DC-43BD-9D95-8DCF620D209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8004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EFDC00-D038-4B9E-8C97-4BF4DEE98BA9}"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13.06.2025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0D807-35DC-43BD-9D95-8DCF620D209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32493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7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44724F03-49FD-48B4-A80C-F160B972523F}" type="datetime1">
              <a:rPr kumimoji="0" lang="ru-RU" sz="1200" b="0" i="0" u="none" strike="noStrike" kern="1200" cap="none" spc="0" normalizeH="0" baseline="0" noProof="0" smtClean="0">
                <a:ln>
                  <a:noFill/>
                </a:ln>
                <a:solidFill>
                  <a:prstClr val="black">
                    <a:tint val="75000"/>
                  </a:prstClr>
                </a:solidFill>
                <a:effectLst/>
                <a:uLnTx/>
                <a:uFillTx/>
                <a:latin typeface="Calibri"/>
                <a:cs typeface="Arial"/>
              </a:rPr>
              <a:t>13.06.2025</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
        <p:nvSpPr>
          <p:cNvPr id="5" name="Нижний колонтитул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
        <p:nvSpPr>
          <p:cNvPr id="6" name="Номер слайда 5"/>
          <p:cNvSpPr>
            <a:spLocks noGrp="1"/>
          </p:cNvSpPr>
          <p:nvPr>
            <p:ph type="sldNum" sz="quarter" idx="4"/>
          </p:nvPr>
        </p:nvSpPr>
        <p:spPr>
          <a:xfrm>
            <a:off x="8737600" y="635637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Tree>
    <p:extLst>
      <p:ext uri="{BB962C8B-B14F-4D97-AF65-F5344CB8AC3E}">
        <p14:creationId xmlns:p14="http://schemas.microsoft.com/office/powerpoint/2010/main" val="2762592793"/>
      </p:ext>
    </p:extLst>
  </p:cSld>
  <p:clrMap bg1="lt1" tx1="dk1" bg2="lt2" tx2="dk2" accent1="accent1" accent2="accent2" accent3="accent3" accent4="accent4" accent5="accent5" accent6="accent6" hlink="hlink" folHlink="folHlink"/>
  <p:sldLayoutIdLst>
    <p:sldLayoutId id="2147483835" r:id="rId1"/>
    <p:sldLayoutId id="2147483875" r:id="rId2"/>
    <p:sldLayoutId id="2147483912" r:id="rId3"/>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5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2ABA814-C0C4-4426-85AD-5F88192EFADD}"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t>13.06.2025</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3"/>
          </p:nvPr>
        </p:nvSpPr>
        <p:spPr>
          <a:xfrm>
            <a:off x="4165600" y="63565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4"/>
          </p:nvPr>
        </p:nvSpPr>
        <p:spPr>
          <a:xfrm>
            <a:off x="8737600" y="63565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910D807-35DC-43BD-9D95-8DCF620D209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266492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jpe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jpe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5.jpeg"/><Relationship Id="rId22"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6.png"/><Relationship Id="rId7" Type="http://schemas.microsoft.com/office/2007/relationships/hdphoto" Target="../media/hdphoto2.wdp"/><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4.jpeg"/><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87.png"/><Relationship Id="rId5" Type="http://schemas.openxmlformats.org/officeDocument/2006/relationships/image" Target="../media/image86.png"/><Relationship Id="rId10" Type="http://schemas.microsoft.com/office/2007/relationships/hdphoto" Target="../media/hdphoto2.wdp"/><Relationship Id="rId4" Type="http://schemas.openxmlformats.org/officeDocument/2006/relationships/image" Target="../media/image85.png"/><Relationship Id="rId9"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image" Target="../media/image89.jpe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chart" Target="../charts/chart1.xml"/><Relationship Id="rId4" Type="http://schemas.openxmlformats.org/officeDocument/2006/relationships/image" Target="../media/image91.pn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7.png"/><Relationship Id="rId7" Type="http://schemas.openxmlformats.org/officeDocument/2006/relationships/oleObject" Target="../embeddings/oleObject3.bin"/><Relationship Id="rId12"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94.png"/><Relationship Id="rId11" Type="http://schemas.openxmlformats.org/officeDocument/2006/relationships/image" Target="../media/image88.png"/><Relationship Id="rId5" Type="http://schemas.openxmlformats.org/officeDocument/2006/relationships/oleObject" Target="../embeddings/oleObject2.bin"/><Relationship Id="rId10" Type="http://schemas.openxmlformats.org/officeDocument/2006/relationships/image" Target="../media/image96.png"/><Relationship Id="rId4" Type="http://schemas.openxmlformats.org/officeDocument/2006/relationships/image" Target="../media/image98.png"/><Relationship Id="rId9"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7" Type="http://schemas.microsoft.com/office/2007/relationships/hdphoto" Target="../media/hdphoto2.wdp"/><Relationship Id="rId2" Type="http://schemas.openxmlformats.org/officeDocument/2006/relationships/image" Target="../media/image89.jpe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7" Type="http://schemas.microsoft.com/office/2007/relationships/hdphoto" Target="../media/hdphoto2.wdp"/><Relationship Id="rId2" Type="http://schemas.openxmlformats.org/officeDocument/2006/relationships/image" Target="../media/image89.jpe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103.png"/><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7.png"/><Relationship Id="rId7"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04.png"/><Relationship Id="rId5" Type="http://schemas.openxmlformats.org/officeDocument/2006/relationships/oleObject" Target="../embeddings/oleObject5.bin"/><Relationship Id="rId10" Type="http://schemas.microsoft.com/office/2007/relationships/hdphoto" Target="../media/hdphoto2.wdp"/><Relationship Id="rId4" Type="http://schemas.openxmlformats.org/officeDocument/2006/relationships/image" Target="../media/image43.png"/><Relationship Id="rId9"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8.pn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88.png"/><Relationship Id="rId5" Type="http://schemas.openxmlformats.org/officeDocument/2006/relationships/image" Target="../media/image111.png"/><Relationship Id="rId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88.png"/><Relationship Id="rId5" Type="http://schemas.openxmlformats.org/officeDocument/2006/relationships/image" Target="../media/image112.png"/><Relationship Id="rId4" Type="http://schemas.openxmlformats.org/officeDocument/2006/relationships/oleObject" Target="../embeddings/oleObject8.bin"/></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9.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jpeg"/><Relationship Id="rId1" Type="http://schemas.openxmlformats.org/officeDocument/2006/relationships/slideLayout" Target="../slideLayouts/slideLayout1.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jpeg"/><Relationship Id="rId1" Type="http://schemas.openxmlformats.org/officeDocument/2006/relationships/slideLayout" Target="../slideLayouts/slideLayout1.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7.jpe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6.png"/><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5" Type="http://schemas.microsoft.com/office/2007/relationships/hdphoto" Target="../media/hdphoto3.wdp"/><Relationship Id="rId10"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0D807-35DC-43BD-9D95-8DCF620D209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6" name="Группа 5"/>
          <p:cNvGrpSpPr/>
          <p:nvPr/>
        </p:nvGrpSpPr>
        <p:grpSpPr>
          <a:xfrm>
            <a:off x="3888697" y="23075"/>
            <a:ext cx="3903986" cy="1093726"/>
            <a:chOff x="2491193" y="-5342"/>
            <a:chExt cx="3889483" cy="1141615"/>
          </a:xfrm>
        </p:grpSpPr>
        <p:sp>
          <p:nvSpPr>
            <p:cNvPr id="7" name="Прямоугольник 6"/>
            <p:cNvSpPr/>
            <p:nvPr/>
          </p:nvSpPr>
          <p:spPr>
            <a:xfrm>
              <a:off x="3608290" y="136418"/>
              <a:ext cx="2772386" cy="999855"/>
            </a:xfrm>
            <a:prstGeom prst="rect">
              <a:avLst/>
            </a:prstGeom>
          </p:spPr>
          <p:txBody>
            <a:bodyPr wrap="none">
              <a:spAutoFit/>
            </a:bodyPr>
            <a:lstStyle/>
            <a:p>
              <a:pPr>
                <a:spcBef>
                  <a:spcPts val="200"/>
                </a:spcBef>
              </a:pPr>
              <a:r>
                <a:rPr lang="ru-RU" sz="1100" b="1" dirty="0" smtClean="0">
                  <a:solidFill>
                    <a:schemeClr val="accent1">
                      <a:lumMod val="75000"/>
                    </a:schemeClr>
                  </a:solidFill>
                  <a:latin typeface="Arial" pitchFamily="34" charset="0"/>
                  <a:cs typeface="Arial" pitchFamily="34" charset="0"/>
                </a:rPr>
                <a:t>Проводится при поддержке</a:t>
              </a:r>
            </a:p>
            <a:p>
              <a:pPr>
                <a:spcBef>
                  <a:spcPts val="200"/>
                </a:spcBef>
              </a:pPr>
              <a:r>
                <a:rPr lang="ru-RU" sz="1100" b="1" dirty="0" smtClean="0">
                  <a:solidFill>
                    <a:schemeClr val="accent1">
                      <a:lumMod val="75000"/>
                    </a:schemeClr>
                  </a:solidFill>
                  <a:latin typeface="Arial" pitchFamily="34" charset="0"/>
                  <a:cs typeface="Arial" pitchFamily="34" charset="0"/>
                </a:rPr>
                <a:t>Национального объединения</a:t>
              </a:r>
            </a:p>
            <a:p>
              <a:pPr>
                <a:spcBef>
                  <a:spcPts val="200"/>
                </a:spcBef>
              </a:pPr>
              <a:r>
                <a:rPr lang="ru-RU" sz="1100" b="1" dirty="0">
                  <a:solidFill>
                    <a:schemeClr val="accent1">
                      <a:lumMod val="75000"/>
                    </a:schemeClr>
                  </a:solidFill>
                  <a:latin typeface="Arial" pitchFamily="34" charset="0"/>
                  <a:cs typeface="Arial" pitchFamily="34" charset="0"/>
                </a:rPr>
                <a:t>с</a:t>
              </a:r>
              <a:r>
                <a:rPr lang="ru-RU" sz="1100" b="1" dirty="0" smtClean="0">
                  <a:solidFill>
                    <a:schemeClr val="accent1">
                      <a:lumMod val="75000"/>
                    </a:schemeClr>
                  </a:solidFill>
                  <a:latin typeface="Arial" pitchFamily="34" charset="0"/>
                  <a:cs typeface="Arial" pitchFamily="34" charset="0"/>
                </a:rPr>
                <a:t>аморегулируемых организаций</a:t>
              </a:r>
            </a:p>
            <a:p>
              <a:pPr>
                <a:spcBef>
                  <a:spcPts val="200"/>
                </a:spcBef>
              </a:pPr>
              <a:r>
                <a:rPr lang="ru-RU" sz="1100" b="1" dirty="0" smtClean="0">
                  <a:solidFill>
                    <a:schemeClr val="accent1">
                      <a:lumMod val="75000"/>
                    </a:schemeClr>
                  </a:solidFill>
                  <a:latin typeface="Arial" pitchFamily="34" charset="0"/>
                  <a:cs typeface="Arial" pitchFamily="34" charset="0"/>
                </a:rPr>
                <a:t>Оценщиков «Союз СОО»</a:t>
              </a:r>
              <a:endParaRPr lang="ru-RU" sz="1100" b="1" dirty="0">
                <a:solidFill>
                  <a:schemeClr val="accent1">
                    <a:lumMod val="75000"/>
                  </a:schemeClr>
                </a:solidFill>
                <a:latin typeface="Arial" pitchFamily="34" charset="0"/>
                <a:cs typeface="Arial" pitchFamily="34" charset="0"/>
              </a:endParaRPr>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1193" y="-5342"/>
              <a:ext cx="1185214" cy="112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Группа 4"/>
          <p:cNvGrpSpPr/>
          <p:nvPr/>
        </p:nvGrpSpPr>
        <p:grpSpPr>
          <a:xfrm>
            <a:off x="8122823" y="37683"/>
            <a:ext cx="4515088" cy="1116000"/>
            <a:chOff x="7741407" y="20849"/>
            <a:chExt cx="4450592" cy="1146282"/>
          </a:xfrm>
        </p:grpSpPr>
        <p:sp>
          <p:nvSpPr>
            <p:cNvPr id="11" name="Прямоугольник 10"/>
            <p:cNvSpPr/>
            <p:nvPr/>
          </p:nvSpPr>
          <p:spPr>
            <a:xfrm>
              <a:off x="8934449" y="147807"/>
              <a:ext cx="3257550" cy="975152"/>
            </a:xfrm>
            <a:prstGeom prst="rect">
              <a:avLst/>
            </a:prstGeom>
          </p:spPr>
          <p:txBody>
            <a:bodyPr wrap="square">
              <a:spAutoFit/>
            </a:bodyPr>
            <a:lstStyle/>
            <a:p>
              <a:pPr>
                <a:spcBef>
                  <a:spcPts val="200"/>
                </a:spcBef>
              </a:pPr>
              <a:r>
                <a:rPr lang="ru-RU" sz="1100" b="1" dirty="0">
                  <a:solidFill>
                    <a:schemeClr val="accent1">
                      <a:lumMod val="75000"/>
                    </a:schemeClr>
                  </a:solidFill>
                  <a:latin typeface="Arial" pitchFamily="34" charset="0"/>
                  <a:cs typeface="Arial" pitchFamily="34" charset="0"/>
                </a:rPr>
                <a:t>П</a:t>
              </a:r>
              <a:r>
                <a:rPr lang="ru-RU" sz="1100" b="1" dirty="0" smtClean="0">
                  <a:solidFill>
                    <a:schemeClr val="accent1">
                      <a:lumMod val="75000"/>
                    </a:schemeClr>
                  </a:solidFill>
                  <a:latin typeface="Arial" pitchFamily="34" charset="0"/>
                  <a:cs typeface="Arial" pitchFamily="34" charset="0"/>
                </a:rPr>
                <a:t>риволжский центр</a:t>
              </a:r>
            </a:p>
            <a:p>
              <a:pPr>
                <a:spcBef>
                  <a:spcPts val="200"/>
                </a:spcBef>
              </a:pPr>
              <a:r>
                <a:rPr lang="ru-RU" sz="1100" b="1" dirty="0" smtClean="0">
                  <a:solidFill>
                    <a:schemeClr val="accent1">
                      <a:lumMod val="75000"/>
                    </a:schemeClr>
                  </a:solidFill>
                  <a:latin typeface="Arial" pitchFamily="34" charset="0"/>
                  <a:cs typeface="Arial" pitchFamily="34" charset="0"/>
                </a:rPr>
                <a:t>методического и информационного</a:t>
              </a:r>
            </a:p>
            <a:p>
              <a:pPr>
                <a:spcBef>
                  <a:spcPts val="200"/>
                </a:spcBef>
              </a:pPr>
              <a:r>
                <a:rPr lang="ru-RU" sz="1100" b="1" dirty="0" smtClean="0">
                  <a:solidFill>
                    <a:schemeClr val="accent1">
                      <a:lumMod val="75000"/>
                    </a:schemeClr>
                  </a:solidFill>
                  <a:latin typeface="Arial" pitchFamily="34" charset="0"/>
                  <a:cs typeface="Arial" pitchFamily="34" charset="0"/>
                </a:rPr>
                <a:t>обеспечения оценки</a:t>
              </a:r>
            </a:p>
            <a:p>
              <a:pPr>
                <a:spcBef>
                  <a:spcPts val="200"/>
                </a:spcBef>
              </a:pPr>
              <a:r>
                <a:rPr lang="ru-RU" sz="1100" b="1" dirty="0" smtClean="0">
                  <a:solidFill>
                    <a:schemeClr val="accent1">
                      <a:lumMod val="75000"/>
                    </a:schemeClr>
                  </a:solidFill>
                  <a:latin typeface="Arial" pitchFamily="34" charset="0"/>
                  <a:cs typeface="Arial" pitchFamily="34" charset="0"/>
                </a:rPr>
                <a:t>ООО «ИНФОРМОЦЕНКАПРО»</a:t>
              </a:r>
              <a:endParaRPr lang="ru-RU" sz="1100" b="1" dirty="0">
                <a:solidFill>
                  <a:schemeClr val="accent1">
                    <a:lumMod val="75000"/>
                  </a:schemeClr>
                </a:solidFill>
                <a:latin typeface="Arial" pitchFamily="34" charset="0"/>
                <a:cs typeface="Arial" pitchFamily="34" charset="0"/>
              </a:endParaRPr>
            </a:p>
          </p:txBody>
        </p:sp>
        <p:pic>
          <p:nvPicPr>
            <p:cNvPr id="1027" name="Picture 3"/>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41407" y="20849"/>
              <a:ext cx="1169057" cy="1146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Группа 11"/>
          <p:cNvGrpSpPr/>
          <p:nvPr/>
        </p:nvGrpSpPr>
        <p:grpSpPr>
          <a:xfrm>
            <a:off x="130123" y="43194"/>
            <a:ext cx="4093373" cy="1030428"/>
            <a:chOff x="195192" y="239632"/>
            <a:chExt cx="3975821" cy="1030428"/>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92" y="239632"/>
              <a:ext cx="912948" cy="103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ик 14"/>
            <p:cNvSpPr/>
            <p:nvPr/>
          </p:nvSpPr>
          <p:spPr>
            <a:xfrm>
              <a:off x="1105812" y="305944"/>
              <a:ext cx="1349120" cy="577081"/>
            </a:xfrm>
            <a:prstGeom prst="rect">
              <a:avLst/>
            </a:prstGeom>
          </p:spPr>
          <p:txBody>
            <a:bodyPr wrap="square">
              <a:spAutoFit/>
            </a:bodyPr>
            <a:lstStyle/>
            <a:p>
              <a:r>
                <a:rPr lang="ru-RU" sz="1050" b="1" dirty="0" smtClean="0">
                  <a:solidFill>
                    <a:schemeClr val="accent1">
                      <a:lumMod val="75000"/>
                    </a:schemeClr>
                  </a:solidFill>
                  <a:latin typeface="Arial" pitchFamily="34" charset="0"/>
                  <a:cs typeface="Arial" pitchFamily="34" charset="0"/>
                </a:rPr>
                <a:t>РУССКОЕ</a:t>
              </a:r>
            </a:p>
            <a:p>
              <a:r>
                <a:rPr lang="ru-RU" sz="1050" b="1" dirty="0" smtClean="0">
                  <a:solidFill>
                    <a:schemeClr val="accent1">
                      <a:lumMod val="75000"/>
                    </a:schemeClr>
                  </a:solidFill>
                  <a:latin typeface="Arial" pitchFamily="34" charset="0"/>
                  <a:cs typeface="Arial" pitchFamily="34" charset="0"/>
                </a:rPr>
                <a:t>ОБЩЕСТВО</a:t>
              </a:r>
            </a:p>
            <a:p>
              <a:r>
                <a:rPr lang="ru-RU" sz="1050" b="1" dirty="0" smtClean="0">
                  <a:solidFill>
                    <a:schemeClr val="accent1">
                      <a:lumMod val="75000"/>
                    </a:schemeClr>
                  </a:solidFill>
                  <a:latin typeface="Arial" pitchFamily="34" charset="0"/>
                  <a:cs typeface="Arial" pitchFamily="34" charset="0"/>
                </a:rPr>
                <a:t>ОЦЕНЩИКОВ</a:t>
              </a:r>
              <a:endParaRPr lang="ru-RU" sz="1050" b="1" dirty="0">
                <a:solidFill>
                  <a:schemeClr val="accent1">
                    <a:lumMod val="75000"/>
                  </a:schemeClr>
                </a:solidFill>
                <a:latin typeface="Arial" pitchFamily="34" charset="0"/>
                <a:cs typeface="Arial" pitchFamily="34" charset="0"/>
              </a:endParaRPr>
            </a:p>
          </p:txBody>
        </p:sp>
        <p:sp>
          <p:nvSpPr>
            <p:cNvPr id="16" name="Прямоугольник 15"/>
            <p:cNvSpPr/>
            <p:nvPr/>
          </p:nvSpPr>
          <p:spPr>
            <a:xfrm>
              <a:off x="1099531" y="834184"/>
              <a:ext cx="3071482" cy="400110"/>
            </a:xfrm>
            <a:prstGeom prst="rect">
              <a:avLst/>
            </a:prstGeom>
          </p:spPr>
          <p:txBody>
            <a:bodyPr wrap="square">
              <a:spAutoFit/>
            </a:bodyPr>
            <a:lstStyle/>
            <a:p>
              <a:pPr>
                <a:spcBef>
                  <a:spcPts val="300"/>
                </a:spcBef>
              </a:pPr>
              <a:r>
                <a:rPr lang="ru-RU" sz="1000" b="1" dirty="0" smtClean="0">
                  <a:solidFill>
                    <a:schemeClr val="accent1">
                      <a:lumMod val="75000"/>
                    </a:schemeClr>
                  </a:solidFill>
                  <a:latin typeface="Arial" pitchFamily="34" charset="0"/>
                  <a:cs typeface="Arial" pitchFamily="34" charset="0"/>
                </a:rPr>
                <a:t>НИЖЕГОРОДСКОЕ РЕГИОНАЛЬНОЕ</a:t>
              </a:r>
              <a:br>
                <a:rPr lang="ru-RU" sz="1000" b="1" dirty="0" smtClean="0">
                  <a:solidFill>
                    <a:schemeClr val="accent1">
                      <a:lumMod val="75000"/>
                    </a:schemeClr>
                  </a:solidFill>
                  <a:latin typeface="Arial" pitchFamily="34" charset="0"/>
                  <a:cs typeface="Arial" pitchFamily="34" charset="0"/>
                </a:rPr>
              </a:br>
              <a:r>
                <a:rPr lang="ru-RU" sz="1000" b="1" dirty="0" smtClean="0">
                  <a:solidFill>
                    <a:schemeClr val="accent1">
                      <a:lumMod val="75000"/>
                    </a:schemeClr>
                  </a:solidFill>
                  <a:latin typeface="Arial" pitchFamily="34" charset="0"/>
                  <a:cs typeface="Arial" pitchFamily="34" charset="0"/>
                </a:rPr>
                <a:t>СООБЩЕСТВО «РОО»</a:t>
              </a:r>
              <a:endParaRPr lang="ru-RU" sz="1000" b="1" dirty="0">
                <a:solidFill>
                  <a:schemeClr val="accent1">
                    <a:lumMod val="75000"/>
                  </a:schemeClr>
                </a:solidFill>
                <a:latin typeface="Arial" pitchFamily="34" charset="0"/>
                <a:cs typeface="Arial" pitchFamily="34" charset="0"/>
              </a:endParaRPr>
            </a:p>
          </p:txBody>
        </p:sp>
      </p:grpSp>
      <p:grpSp>
        <p:nvGrpSpPr>
          <p:cNvPr id="18" name="Группа 17"/>
          <p:cNvGrpSpPr/>
          <p:nvPr/>
        </p:nvGrpSpPr>
        <p:grpSpPr>
          <a:xfrm>
            <a:off x="0" y="1196484"/>
            <a:ext cx="12232037" cy="1504013"/>
            <a:chOff x="-18536" y="1242198"/>
            <a:chExt cx="12232037" cy="1504013"/>
          </a:xfrm>
        </p:grpSpPr>
        <p:grpSp>
          <p:nvGrpSpPr>
            <p:cNvPr id="14" name="Группа 13"/>
            <p:cNvGrpSpPr/>
            <p:nvPr/>
          </p:nvGrpSpPr>
          <p:grpSpPr>
            <a:xfrm>
              <a:off x="-18536" y="1273245"/>
              <a:ext cx="12232037" cy="1472966"/>
              <a:chOff x="0" y="1272466"/>
              <a:chExt cx="12232037" cy="1672364"/>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2466"/>
                <a:ext cx="12232037" cy="1672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41" y="1502531"/>
                <a:ext cx="1222505" cy="1212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Прямоугольник 21"/>
            <p:cNvSpPr/>
            <p:nvPr/>
          </p:nvSpPr>
          <p:spPr>
            <a:xfrm>
              <a:off x="1382159" y="1242198"/>
              <a:ext cx="9821460" cy="1477328"/>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ct val="0"/>
                </a:spcAft>
                <a:buClrTx/>
                <a:buSzTx/>
                <a:buFontTx/>
                <a:buNone/>
                <a:defRPr/>
              </a:pPr>
              <a:r>
                <a:rPr kumimoji="0" lang="en-US" sz="3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cs typeface="Arial"/>
                </a:rPr>
                <a:t>XVII </a:t>
              </a:r>
              <a:r>
                <a:rPr kumimoji="0" lang="ru-RU" sz="3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cs typeface="Arial"/>
                </a:rPr>
                <a:t>Поволжская</a:t>
              </a:r>
              <a:r>
                <a:rPr kumimoji="0" lang="ru-RU" sz="30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Calibri"/>
                  <a:cs typeface="Arial"/>
                </a:rPr>
                <a:t> научно-практическая конференция</a:t>
              </a:r>
              <a:br>
                <a:rPr kumimoji="0" lang="ru-RU" sz="30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Calibri"/>
                  <a:cs typeface="Arial"/>
                </a:rPr>
              </a:br>
              <a:r>
                <a:rPr kumimoji="0" lang="ru-RU" sz="20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Calibri"/>
                  <a:cs typeface="Arial"/>
                </a:rPr>
                <a:t>«Информационно-</a:t>
              </a:r>
              <a:r>
                <a:rPr lang="ru-RU" sz="2000" b="1" dirty="0" smtClean="0">
                  <a:solidFill>
                    <a:prstClr val="white"/>
                  </a:solidFill>
                  <a:effectLst>
                    <a:outerShdw blurRad="38100" dist="38100" dir="2700000" algn="tl">
                      <a:srgbClr val="000000">
                        <a:alpha val="43137"/>
                      </a:srgbClr>
                    </a:outerShdw>
                  </a:effectLst>
                  <a:latin typeface="Calibri"/>
                  <a:cs typeface="Arial"/>
                </a:rPr>
                <a:t>методическое обеспечение оценки и стоимостной экспертизы</a:t>
              </a:r>
              <a:r>
                <a:rPr kumimoji="0" lang="ru-RU" sz="20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Calibri"/>
                  <a:cs typeface="Arial"/>
                </a:rPr>
                <a:t>.</a:t>
              </a:r>
              <a:br>
                <a:rPr kumimoji="0" lang="ru-RU" sz="20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Calibri"/>
                  <a:cs typeface="Arial"/>
                </a:rPr>
              </a:br>
              <a:r>
                <a:rPr kumimoji="0" lang="ru-RU" sz="20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Calibri"/>
                  <a:cs typeface="Arial"/>
                </a:rPr>
                <a:t>Автоматизированные методы и технологии искусственного интеллекта, как инструменты повышения достоверности и обоснованности результатов оценки»</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cs typeface="Arial"/>
              </a:endParaRPr>
            </a:p>
          </p:txBody>
        </p:sp>
      </p:grpSp>
      <p:pic>
        <p:nvPicPr>
          <p:cNvPr id="2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391283"/>
            <a:ext cx="12232037"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Прямоугольник 16"/>
          <p:cNvSpPr/>
          <p:nvPr/>
        </p:nvSpPr>
        <p:spPr>
          <a:xfrm>
            <a:off x="387341" y="6439971"/>
            <a:ext cx="2026709" cy="369332"/>
          </a:xfrm>
          <a:prstGeom prst="rect">
            <a:avLst/>
          </a:prstGeom>
        </p:spPr>
        <p:txBody>
          <a:bodyPr wrap="none">
            <a:spAutoFit/>
          </a:bodyPr>
          <a:lstStyle/>
          <a:p>
            <a:r>
              <a:rPr lang="ru-RU" b="1" dirty="0" smtClean="0">
                <a:solidFill>
                  <a:prstClr val="white"/>
                </a:solidFill>
                <a:effectLst>
                  <a:outerShdw blurRad="38100" dist="38100" dir="2700000" algn="tl">
                    <a:srgbClr val="000000">
                      <a:alpha val="43137"/>
                    </a:srgbClr>
                  </a:outerShdw>
                </a:effectLst>
                <a:cs typeface="Arial"/>
              </a:rPr>
              <a:t>Нижний Новгород</a:t>
            </a:r>
            <a:endParaRPr lang="ru-RU" dirty="0"/>
          </a:p>
        </p:txBody>
      </p:sp>
      <p:sp>
        <p:nvSpPr>
          <p:cNvPr id="25" name="Прямоугольник 24"/>
          <p:cNvSpPr/>
          <p:nvPr/>
        </p:nvSpPr>
        <p:spPr>
          <a:xfrm>
            <a:off x="10064735" y="6439971"/>
            <a:ext cx="1840568" cy="369332"/>
          </a:xfrm>
          <a:prstGeom prst="rect">
            <a:avLst/>
          </a:prstGeom>
        </p:spPr>
        <p:txBody>
          <a:bodyPr wrap="none">
            <a:spAutoFit/>
          </a:bodyPr>
          <a:lstStyle/>
          <a:p>
            <a:r>
              <a:rPr lang="ru-RU" b="1" dirty="0" smtClean="0">
                <a:solidFill>
                  <a:prstClr val="white"/>
                </a:solidFill>
                <a:effectLst>
                  <a:outerShdw blurRad="38100" dist="38100" dir="2700000" algn="tl">
                    <a:srgbClr val="000000">
                      <a:alpha val="43137"/>
                    </a:srgbClr>
                  </a:outerShdw>
                </a:effectLst>
                <a:cs typeface="Arial"/>
              </a:rPr>
              <a:t>12-1</a:t>
            </a:r>
            <a:r>
              <a:rPr lang="en-US" b="1" dirty="0" smtClean="0">
                <a:solidFill>
                  <a:prstClr val="white"/>
                </a:solidFill>
                <a:effectLst>
                  <a:outerShdw blurRad="38100" dist="38100" dir="2700000" algn="tl">
                    <a:srgbClr val="000000">
                      <a:alpha val="43137"/>
                    </a:srgbClr>
                  </a:outerShdw>
                </a:effectLst>
                <a:cs typeface="Arial"/>
              </a:rPr>
              <a:t>4</a:t>
            </a:r>
            <a:r>
              <a:rPr lang="ru-RU" b="1" dirty="0" smtClean="0">
                <a:solidFill>
                  <a:prstClr val="white"/>
                </a:solidFill>
                <a:effectLst>
                  <a:outerShdw blurRad="38100" dist="38100" dir="2700000" algn="tl">
                    <a:srgbClr val="000000">
                      <a:alpha val="43137"/>
                    </a:srgbClr>
                  </a:outerShdw>
                </a:effectLst>
                <a:cs typeface="Arial"/>
              </a:rPr>
              <a:t> июня 2025</a:t>
            </a:r>
            <a:endParaRPr lang="ru-RU" dirty="0"/>
          </a:p>
        </p:txBody>
      </p:sp>
      <p:sp>
        <p:nvSpPr>
          <p:cNvPr id="19" name="Прямоугольник 18"/>
          <p:cNvSpPr/>
          <p:nvPr/>
        </p:nvSpPr>
        <p:spPr>
          <a:xfrm>
            <a:off x="7818965" y="5150699"/>
            <a:ext cx="4490333" cy="1200329"/>
          </a:xfrm>
          <a:prstGeom prst="rect">
            <a:avLst/>
          </a:prstGeom>
        </p:spPr>
        <p:txBody>
          <a:bodyPr wrap="square">
            <a:spAutoFit/>
          </a:bodyPr>
          <a:lstStyle/>
          <a:p>
            <a:r>
              <a:rPr lang="ru-RU" b="1" dirty="0">
                <a:solidFill>
                  <a:schemeClr val="accent1">
                    <a:lumMod val="50000"/>
                  </a:schemeClr>
                </a:solidFill>
                <a:latin typeface="Times New Roman"/>
                <a:ea typeface="Times New Roman"/>
              </a:rPr>
              <a:t>Репин Максим Александрович</a:t>
            </a:r>
            <a:r>
              <a:rPr lang="ru-RU" dirty="0">
                <a:solidFill>
                  <a:schemeClr val="accent1">
                    <a:lumMod val="50000"/>
                  </a:schemeClr>
                </a:solidFill>
                <a:latin typeface="Times New Roman"/>
                <a:ea typeface="Times New Roman"/>
              </a:rPr>
              <a:t>, сертифицированный аналитик рынка </a:t>
            </a:r>
            <a:r>
              <a:rPr lang="ru-RU" dirty="0" smtClean="0">
                <a:solidFill>
                  <a:schemeClr val="accent1">
                    <a:lumMod val="50000"/>
                  </a:schemeClr>
                </a:solidFill>
                <a:latin typeface="Times New Roman"/>
                <a:ea typeface="Times New Roman"/>
              </a:rPr>
              <a:t>недвижимости НП РГР, </a:t>
            </a:r>
          </a:p>
          <a:p>
            <a:r>
              <a:rPr lang="ru-RU" dirty="0" smtClean="0">
                <a:solidFill>
                  <a:schemeClr val="accent1">
                    <a:lumMod val="50000"/>
                  </a:schemeClr>
                </a:solidFill>
                <a:latin typeface="Times New Roman"/>
                <a:ea typeface="Times New Roman"/>
              </a:rPr>
              <a:t>директор </a:t>
            </a:r>
            <a:r>
              <a:rPr lang="ru-RU" dirty="0">
                <a:solidFill>
                  <a:schemeClr val="accent1">
                    <a:lumMod val="50000"/>
                  </a:schemeClr>
                </a:solidFill>
                <a:latin typeface="Times New Roman"/>
                <a:ea typeface="Times New Roman"/>
              </a:rPr>
              <a:t>ООО «ОМЭКС», г. Омск</a:t>
            </a:r>
            <a:endParaRPr lang="ru-RU" dirty="0">
              <a:solidFill>
                <a:schemeClr val="accent1">
                  <a:lumMod val="50000"/>
                </a:schemeClr>
              </a:solidFill>
            </a:endParaRPr>
          </a:p>
        </p:txBody>
      </p:sp>
      <p:sp>
        <p:nvSpPr>
          <p:cNvPr id="3" name="Прямоугольник 2"/>
          <p:cNvSpPr/>
          <p:nvPr/>
        </p:nvSpPr>
        <p:spPr>
          <a:xfrm>
            <a:off x="257952" y="2907733"/>
            <a:ext cx="11647351" cy="2400657"/>
          </a:xfrm>
          <a:prstGeom prst="rect">
            <a:avLst/>
          </a:prstGeom>
        </p:spPr>
        <p:txBody>
          <a:bodyPr wrap="square">
            <a:spAutoFit/>
          </a:bodyPr>
          <a:lstStyle/>
          <a:p>
            <a:pPr algn="ctr"/>
            <a:r>
              <a:rPr lang="ru-RU" sz="25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РЕКОМЕНДАЦИИ ПО ИСПОЛЬЗОВАНИЮ ИЛИ ОПРЕДЕЛЕНИЮ ПОКАЗАТЕЛЕЙ РЫНКА НЕДВИЖИМОСТИ И ЦЕНООБРАЗУЮЩИХ ФАКТОРОВ НА ОСНОВЕ </a:t>
            </a:r>
            <a:r>
              <a:rPr lang="ru-RU" sz="25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ДАННЫХ </a:t>
            </a:r>
            <a:r>
              <a:rPr lang="ru-RU" sz="25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СТОРОННИХ </a:t>
            </a:r>
            <a:r>
              <a:rPr lang="ru-RU" sz="25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ИСТОЧНИКОВ, </a:t>
            </a:r>
            <a:r>
              <a:rPr lang="ru-RU" sz="25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В Т.Ч. АНАЛИТИЧЕСКИХ МАТЕРИАЛОВ, СТАТЕЙ, СПРАВОЧНИКОВ, </a:t>
            </a:r>
            <a:r>
              <a:rPr lang="ru-RU" sz="25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СБОРНИКОВ…</a:t>
            </a:r>
            <a:endParaRPr lang="ru-RU" sz="25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ru-RU" sz="25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4506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Прямоугольник 9"/>
          <p:cNvSpPr>
            <a:spLocks noChangeArrowheads="1"/>
          </p:cNvSpPr>
          <p:nvPr/>
        </p:nvSpPr>
        <p:spPr bwMode="auto">
          <a:xfrm>
            <a:off x="184150" y="849313"/>
            <a:ext cx="117125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ru-RU" altLang="ru-RU" sz="1600" u="sng">
                <a:solidFill>
                  <a:srgbClr val="000000"/>
                </a:solidFill>
                <a:latin typeface="Arial" panose="020B0604020202020204" pitchFamily="34" charset="0"/>
                <a:cs typeface="Arial" panose="020B0604020202020204" pitchFamily="34" charset="0"/>
              </a:rPr>
              <a:t>Требование достаточности информации</a:t>
            </a:r>
            <a:r>
              <a:rPr lang="ru-RU" altLang="ru-RU" sz="1600">
                <a:solidFill>
                  <a:srgbClr val="000000"/>
                </a:solidFill>
                <a:latin typeface="Arial" panose="020B0604020202020204" pitchFamily="34" charset="0"/>
                <a:cs typeface="Arial" panose="020B0604020202020204" pitchFamily="34" charset="0"/>
              </a:rPr>
              <a:t>: ФСО № 7 п.22 пп. </a:t>
            </a:r>
            <a:r>
              <a:rPr lang="ru-RU" altLang="ru-RU" sz="1600">
                <a:latin typeface="Arial" panose="020B0604020202020204" pitchFamily="34" charset="0"/>
                <a:cs typeface="Arial" panose="020B0604020202020204" pitchFamily="34" charset="0"/>
              </a:rPr>
              <a:t>в) при проведении оценки </a:t>
            </a:r>
            <a:r>
              <a:rPr lang="ru-RU" altLang="ru-RU" sz="1600" b="1">
                <a:solidFill>
                  <a:srgbClr val="C00000"/>
                </a:solidFill>
                <a:latin typeface="Arial" panose="020B0604020202020204" pitchFamily="34" charset="0"/>
                <a:cs typeface="Arial" panose="020B0604020202020204" pitchFamily="34" charset="0"/>
              </a:rPr>
              <a:t>должны быть описаны объем доступных оценщику рыночных данных</a:t>
            </a:r>
            <a:r>
              <a:rPr lang="ru-RU" altLang="ru-RU" sz="1600">
                <a:latin typeface="Arial" panose="020B0604020202020204" pitchFamily="34" charset="0"/>
                <a:cs typeface="Arial" panose="020B0604020202020204" pitchFamily="34" charset="0"/>
              </a:rPr>
              <a:t> об объектах-аналогах и правила их отбора для проведения расчетов.   </a:t>
            </a:r>
            <a:r>
              <a:rPr lang="ru-RU" altLang="ru-RU" sz="1600" b="1">
                <a:solidFill>
                  <a:srgbClr val="C00000"/>
                </a:solidFill>
                <a:latin typeface="Arial" panose="020B0604020202020204" pitchFamily="34" charset="0"/>
                <a:cs typeface="Arial" panose="020B0604020202020204" pitchFamily="34" charset="0"/>
              </a:rPr>
              <a:t>Использование в расчетах лишь части доступных оценщику объектов-аналогов должно быть обосновано</a:t>
            </a:r>
            <a:r>
              <a:rPr lang="ru-RU" altLang="ru-RU" sz="1600">
                <a:latin typeface="Arial" panose="020B0604020202020204" pitchFamily="34" charset="0"/>
                <a:cs typeface="Arial" panose="020B0604020202020204" pitchFamily="34" charset="0"/>
              </a:rPr>
              <a:t> в отчете об оценке</a:t>
            </a:r>
          </a:p>
        </p:txBody>
      </p:sp>
      <p:pic>
        <p:nvPicPr>
          <p:cNvPr id="100356" name="Рисунок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8738" y="1917700"/>
            <a:ext cx="91535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Рисунок 13"/>
          <p:cNvPicPr>
            <a:picLocks noChangeAspect="1"/>
          </p:cNvPicPr>
          <p:nvPr/>
        </p:nvPicPr>
        <p:blipFill>
          <a:blip r:embed="rId3">
            <a:extLst>
              <a:ext uri="{28A0092B-C50C-407E-A947-70E740481C1C}">
                <a14:useLocalDpi xmlns:a14="http://schemas.microsoft.com/office/drawing/2010/main" val="0"/>
              </a:ext>
            </a:extLst>
          </a:blip>
          <a:srcRect b="50037"/>
          <a:stretch>
            <a:fillRect/>
          </a:stretch>
        </p:blipFill>
        <p:spPr bwMode="auto">
          <a:xfrm>
            <a:off x="184150" y="2760663"/>
            <a:ext cx="5129213"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Прямоугольник 2"/>
          <p:cNvSpPr>
            <a:spLocks noChangeArrowheads="1"/>
          </p:cNvSpPr>
          <p:nvPr/>
        </p:nvSpPr>
        <p:spPr bwMode="auto">
          <a:xfrm rot="5400000">
            <a:off x="5696922" y="-5701214"/>
            <a:ext cx="78957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00359" name="Прямоугольник 14"/>
          <p:cNvSpPr>
            <a:spLocks noChangeArrowheads="1"/>
          </p:cNvSpPr>
          <p:nvPr/>
        </p:nvSpPr>
        <p:spPr bwMode="auto">
          <a:xfrm>
            <a:off x="557684" y="5713413"/>
            <a:ext cx="11068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1600" b="1" dirty="0">
                <a:latin typeface="Arial" panose="020B0604020202020204" pitchFamily="34" charset="0"/>
                <a:cs typeface="Arial" panose="020B0604020202020204" pitchFamily="34" charset="0"/>
              </a:rPr>
              <a:t>ФСО № 7 п.11 пп. д) </a:t>
            </a:r>
            <a:r>
              <a:rPr lang="ru-RU" altLang="ru-RU" sz="1600" b="1" u="sng" dirty="0">
                <a:latin typeface="Arial" panose="020B0604020202020204" pitchFamily="34" charset="0"/>
                <a:cs typeface="Arial" panose="020B0604020202020204" pitchFamily="34" charset="0"/>
              </a:rPr>
              <a:t>Объем исследований определяется оценщиком исходя из принципа достаточности.</a:t>
            </a:r>
          </a:p>
          <a:p>
            <a:pPr algn="just">
              <a:lnSpc>
                <a:spcPct val="100000"/>
              </a:lnSpc>
              <a:spcBef>
                <a:spcPct val="0"/>
              </a:spcBef>
              <a:buFontTx/>
              <a:buNone/>
            </a:pPr>
            <a:endParaRPr lang="ru-RU" altLang="ru-RU" sz="800" b="1" u="sng" dirty="0">
              <a:latin typeface="Arial" panose="020B0604020202020204" pitchFamily="34" charset="0"/>
              <a:cs typeface="Arial" panose="020B0604020202020204" pitchFamily="34" charset="0"/>
            </a:endParaRPr>
          </a:p>
          <a:p>
            <a:pPr algn="ctr">
              <a:lnSpc>
                <a:spcPct val="100000"/>
              </a:lnSpc>
              <a:spcBef>
                <a:spcPct val="0"/>
              </a:spcBef>
              <a:buFontTx/>
              <a:buNone/>
            </a:pPr>
            <a:r>
              <a:rPr lang="ru-RU" altLang="ru-RU" sz="1800" b="1" dirty="0">
                <a:solidFill>
                  <a:srgbClr val="C00000"/>
                </a:solidFill>
                <a:latin typeface="Arial" panose="020B0604020202020204" pitchFamily="34" charset="0"/>
                <a:cs typeface="Arial" panose="020B0604020202020204" pitchFamily="34" charset="0"/>
              </a:rPr>
              <a:t>В нормативах и методологии оценочной деятельности нет методики определения и критериев достаточности рыночной информации</a:t>
            </a:r>
          </a:p>
        </p:txBody>
      </p:sp>
      <p:sp>
        <p:nvSpPr>
          <p:cNvPr id="10" name="Прямоугольник 21"/>
          <p:cNvSpPr>
            <a:spLocks noChangeArrowheads="1"/>
          </p:cNvSpPr>
          <p:nvPr/>
        </p:nvSpPr>
        <p:spPr bwMode="auto">
          <a:xfrm>
            <a:off x="0" y="-14288"/>
            <a:ext cx="12049125" cy="830263"/>
          </a:xfrm>
          <a:prstGeom prst="rect">
            <a:avLst/>
          </a:prstGeom>
          <a:noFill/>
          <a:ln>
            <a:noFill/>
          </a:ln>
          <a:extLst/>
        </p:spPr>
        <p:txBody>
          <a:bodyPr>
            <a:spAutoFit/>
          </a:bodyPr>
          <a:lstStyle/>
          <a:p>
            <a:pPr algn="ctr">
              <a:defRPr/>
            </a:pPr>
            <a:r>
              <a:rPr lang="ru-RU" altLang="ru-RU" sz="2400" b="1" dirty="0">
                <a:solidFill>
                  <a:schemeClr val="bg1"/>
                </a:solidFill>
                <a:effectLst>
                  <a:outerShdw blurRad="38100" dist="38100" dir="2700000" algn="tl">
                    <a:srgbClr val="000000">
                      <a:alpha val="43137"/>
                    </a:srgbClr>
                  </a:outerShdw>
                </a:effectLst>
                <a:latin typeface="+mj-lt"/>
              </a:rPr>
              <a:t>НЕОБРАБАТЫВАЕМЫЙ ОБЪЕМ РЫНОЧНЫХ ДАННЫХ</a:t>
            </a:r>
          </a:p>
          <a:p>
            <a:pPr algn="ctr">
              <a:defRPr/>
            </a:pPr>
            <a:r>
              <a:rPr lang="ru-RU" altLang="ru-RU" sz="2400" b="1" dirty="0">
                <a:solidFill>
                  <a:schemeClr val="bg1"/>
                </a:solidFill>
                <a:effectLst>
                  <a:outerShdw blurRad="38100" dist="38100" dir="2700000" algn="tl">
                    <a:srgbClr val="000000">
                      <a:alpha val="43137"/>
                    </a:srgbClr>
                  </a:outerShdw>
                </a:effectLst>
                <a:latin typeface="+mj-lt"/>
              </a:rPr>
              <a:t>ПРИ ОТСУТСТВИИ КРИТЕРИЕВ ДОСТАТОЧНОСТИ РЫНОЧНОЙ ИНФОРМАЦИИ</a:t>
            </a:r>
          </a:p>
        </p:txBody>
      </p:sp>
      <p:grpSp>
        <p:nvGrpSpPr>
          <p:cNvPr id="100361" name="Группа 4"/>
          <p:cNvGrpSpPr>
            <a:grpSpLocks/>
          </p:cNvGrpSpPr>
          <p:nvPr/>
        </p:nvGrpSpPr>
        <p:grpSpPr bwMode="auto">
          <a:xfrm>
            <a:off x="5227638" y="2744788"/>
            <a:ext cx="7062787" cy="2701925"/>
            <a:chOff x="5353050" y="2871259"/>
            <a:chExt cx="7063128" cy="2701347"/>
          </a:xfrm>
        </p:grpSpPr>
        <p:grpSp>
          <p:nvGrpSpPr>
            <p:cNvPr id="100362" name="Группа 4"/>
            <p:cNvGrpSpPr>
              <a:grpSpLocks/>
            </p:cNvGrpSpPr>
            <p:nvPr/>
          </p:nvGrpSpPr>
          <p:grpSpPr bwMode="auto">
            <a:xfrm>
              <a:off x="5353050" y="2871259"/>
              <a:ext cx="7063128" cy="2701347"/>
              <a:chOff x="5353050" y="2854325"/>
              <a:chExt cx="7063724" cy="2700738"/>
            </a:xfrm>
          </p:grpSpPr>
          <p:pic>
            <p:nvPicPr>
              <p:cNvPr id="100364" name="Рисунок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2854325"/>
                <a:ext cx="580707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5494356" y="3885747"/>
                <a:ext cx="6096809" cy="369725"/>
              </a:xfrm>
              <a:prstGeom prst="rect">
                <a:avLst/>
              </a:prstGeom>
            </p:spPr>
            <p:txBody>
              <a:bodyPr>
                <a:spAutoFit/>
              </a:bodyPr>
              <a:lstStyle/>
              <a:p>
                <a:pPr>
                  <a:defRPr/>
                </a:pPr>
                <a:r>
                  <a:rPr lang="ru-RU" b="1" dirty="0">
                    <a:solidFill>
                      <a:schemeClr val="accent1">
                        <a:lumMod val="50000"/>
                      </a:schemeClr>
                    </a:solidFill>
                    <a:latin typeface="Arial" pitchFamily="34" charset="0"/>
                  </a:rPr>
                  <a:t>При указании региона - 8 млн. страниц</a:t>
                </a:r>
              </a:p>
            </p:txBody>
          </p:sp>
          <p:sp>
            <p:nvSpPr>
              <p:cNvPr id="3" name="Прямоугольник 2"/>
              <p:cNvSpPr/>
              <p:nvPr/>
            </p:nvSpPr>
            <p:spPr>
              <a:xfrm>
                <a:off x="9154029" y="2993964"/>
                <a:ext cx="1989401" cy="368138"/>
              </a:xfrm>
              <a:prstGeom prst="rect">
                <a:avLst/>
              </a:prstGeom>
            </p:spPr>
            <p:txBody>
              <a:bodyPr wrap="none">
                <a:spAutoFit/>
              </a:bodyPr>
              <a:lstStyle/>
              <a:p>
                <a:pPr>
                  <a:defRPr/>
                </a:pPr>
                <a:r>
                  <a:rPr lang="ru-RU" b="1" dirty="0">
                    <a:solidFill>
                      <a:schemeClr val="accent1">
                        <a:lumMod val="50000"/>
                      </a:schemeClr>
                    </a:solidFill>
                    <a:latin typeface="Arial" pitchFamily="34" charset="0"/>
                  </a:rPr>
                  <a:t>Февраль 2021 г.</a:t>
                </a:r>
              </a:p>
            </p:txBody>
          </p:sp>
          <p:sp>
            <p:nvSpPr>
              <p:cNvPr id="4" name="Прямоугольник 3"/>
              <p:cNvSpPr/>
              <p:nvPr/>
            </p:nvSpPr>
            <p:spPr>
              <a:xfrm>
                <a:off x="5511821" y="5185337"/>
                <a:ext cx="6904953" cy="369726"/>
              </a:xfrm>
              <a:prstGeom prst="rect">
                <a:avLst/>
              </a:prstGeom>
            </p:spPr>
            <p:txBody>
              <a:bodyPr wrap="none">
                <a:spAutoFit/>
              </a:bodyPr>
              <a:lstStyle/>
              <a:p>
                <a:pPr>
                  <a:defRPr/>
                </a:pPr>
                <a:r>
                  <a:rPr lang="ru-RU" b="1" dirty="0">
                    <a:solidFill>
                      <a:schemeClr val="accent1">
                        <a:lumMod val="50000"/>
                      </a:schemeClr>
                    </a:solidFill>
                    <a:latin typeface="Arial" pitchFamily="34" charset="0"/>
                  </a:rPr>
                  <a:t>На февраль 2025г. – 25 листов по 12 ссылок = 300 страниц</a:t>
                </a:r>
              </a:p>
            </p:txBody>
          </p:sp>
          <p:pic>
            <p:nvPicPr>
              <p:cNvPr id="10036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7930" y="4713273"/>
                <a:ext cx="3048000" cy="48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Прямоугольник 15"/>
            <p:cNvSpPr/>
            <p:nvPr/>
          </p:nvSpPr>
          <p:spPr>
            <a:xfrm>
              <a:off x="5505457" y="4367951"/>
              <a:ext cx="6096294" cy="368221"/>
            </a:xfrm>
            <a:prstGeom prst="rect">
              <a:avLst/>
            </a:prstGeom>
          </p:spPr>
          <p:txBody>
            <a:bodyPr>
              <a:spAutoFit/>
            </a:bodyPr>
            <a:lstStyle/>
            <a:p>
              <a:pPr>
                <a:defRPr/>
              </a:pPr>
              <a:r>
                <a:rPr lang="ru-RU" b="1" dirty="0">
                  <a:solidFill>
                    <a:schemeClr val="accent1">
                      <a:lumMod val="50000"/>
                    </a:schemeClr>
                  </a:solidFill>
                  <a:latin typeface="Arial" pitchFamily="34" charset="0"/>
                </a:rPr>
                <a:t>На февраль 2023 г. около 2 млн. страниц </a:t>
              </a:r>
            </a:p>
          </p:txBody>
        </p:sp>
      </p:gr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10</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Tree>
    <p:extLst>
      <p:ext uri="{BB962C8B-B14F-4D97-AF65-F5344CB8AC3E}">
        <p14:creationId xmlns:p14="http://schemas.microsoft.com/office/powerpoint/2010/main" val="350005556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2"/>
          <p:cNvSpPr>
            <a:spLocks noChangeArrowheads="1"/>
          </p:cNvSpPr>
          <p:nvPr/>
        </p:nvSpPr>
        <p:spPr bwMode="auto">
          <a:xfrm rot="5400000">
            <a:off x="5594026" y="-5598319"/>
            <a:ext cx="995365"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6" name="Прямоугольник 5"/>
          <p:cNvSpPr/>
          <p:nvPr/>
        </p:nvSpPr>
        <p:spPr>
          <a:xfrm>
            <a:off x="2256245" y="40651"/>
            <a:ext cx="10156981" cy="1015663"/>
          </a:xfrm>
          <a:prstGeom prst="rect">
            <a:avLst/>
          </a:prstGeom>
        </p:spPr>
        <p:txBody>
          <a:bodyPr wrap="square">
            <a:spAutoFit/>
          </a:bodyPr>
          <a:lstStyle/>
          <a:p>
            <a:pPr algn="ctr">
              <a:defRPr/>
            </a:pPr>
            <a:r>
              <a:rPr lang="ru-RU" sz="2000" b="1" kern="0" dirty="0">
                <a:solidFill>
                  <a:prstClr val="white"/>
                </a:solidFill>
                <a:latin typeface="+mj-lt"/>
              </a:rPr>
              <a:t>РЕКОМЕНДАЦИИ ПО ИСПОЛЬЗОВАНИЮ ИЛИ ОПРЕДЕЛЕНИЮ ПОКАЗАТЕЛЕЙ РЫНКА НЕДВИЖИМОСТИ И ЦЕНООБРАЗУЮЩИХ ФАКТОРОВ НА ОСНОВЕ </a:t>
            </a:r>
            <a:endParaRPr lang="ru-RU" sz="2000" b="1" kern="0" dirty="0" smtClean="0">
              <a:solidFill>
                <a:prstClr val="white"/>
              </a:solidFill>
              <a:latin typeface="+mj-lt"/>
            </a:endParaRPr>
          </a:p>
          <a:p>
            <a:pPr algn="ctr">
              <a:defRPr/>
            </a:pPr>
            <a:r>
              <a:rPr lang="ru-RU" sz="2000" b="1" kern="0" dirty="0" smtClean="0">
                <a:solidFill>
                  <a:prstClr val="white"/>
                </a:solidFill>
                <a:latin typeface="+mj-lt"/>
              </a:rPr>
              <a:t>ДАННЫХ </a:t>
            </a:r>
            <a:r>
              <a:rPr lang="ru-RU" sz="2000" b="1" kern="0" dirty="0">
                <a:solidFill>
                  <a:prstClr val="white"/>
                </a:solidFill>
                <a:latin typeface="+mj-lt"/>
              </a:rPr>
              <a:t>СТОРОННИХ ИСТОЧНИКОВ</a:t>
            </a:r>
            <a:endParaRPr lang="ru-RU" sz="2000" dirty="0">
              <a:latin typeface="+mj-lt"/>
            </a:endParaRPr>
          </a:p>
        </p:txBody>
      </p:sp>
      <p:grpSp>
        <p:nvGrpSpPr>
          <p:cNvPr id="7" name="Группа 6"/>
          <p:cNvGrpSpPr/>
          <p:nvPr/>
        </p:nvGrpSpPr>
        <p:grpSpPr>
          <a:xfrm>
            <a:off x="8840799" y="4073475"/>
            <a:ext cx="2555776" cy="2496580"/>
            <a:chOff x="8574806" y="4113208"/>
            <a:chExt cx="2516040" cy="2580563"/>
          </a:xfrm>
        </p:grpSpPr>
        <p:pic>
          <p:nvPicPr>
            <p:cNvPr id="8" name="Рисунок 7"/>
            <p:cNvPicPr/>
            <p:nvPr/>
          </p:nvPicPr>
          <p:blipFill>
            <a:blip r:embed="rId3">
              <a:extLst>
                <a:ext uri="{28A0092B-C50C-407E-A947-70E740481C1C}">
                  <a14:useLocalDpi xmlns:a14="http://schemas.microsoft.com/office/drawing/2010/main" val="0"/>
                </a:ext>
              </a:extLst>
            </a:blip>
            <a:srcRect/>
            <a:stretch>
              <a:fillRect/>
            </a:stretch>
          </p:blipFill>
          <p:spPr bwMode="auto">
            <a:xfrm>
              <a:off x="8740728" y="4187913"/>
              <a:ext cx="2210110" cy="2455372"/>
            </a:xfrm>
            <a:prstGeom prst="rect">
              <a:avLst/>
            </a:prstGeom>
            <a:noFill/>
            <a:ln w="12700">
              <a:solidFill>
                <a:schemeClr val="bg1">
                  <a:lumMod val="65000"/>
                </a:schemeClr>
              </a:solidFill>
            </a:ln>
            <a:effectLst>
              <a:softEdge rad="63500"/>
            </a:effectLst>
          </p:spPr>
        </p:pic>
        <p:sp>
          <p:nvSpPr>
            <p:cNvPr id="9" name="Прямоугольник 8"/>
            <p:cNvSpPr/>
            <p:nvPr/>
          </p:nvSpPr>
          <p:spPr>
            <a:xfrm>
              <a:off x="8574806" y="4113208"/>
              <a:ext cx="2516040" cy="2580563"/>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2" name="Рисунок 11"/>
          <p:cNvPicPr>
            <a:picLocks noChangeAspect="1"/>
          </p:cNvPicPr>
          <p:nvPr/>
        </p:nvPicPr>
        <p:blipFill>
          <a:blip r:embed="rId4"/>
          <a:stretch>
            <a:fillRect/>
          </a:stretch>
        </p:blipFill>
        <p:spPr>
          <a:xfrm>
            <a:off x="8866544" y="1511755"/>
            <a:ext cx="2529528" cy="2327232"/>
          </a:xfrm>
          <a:prstGeom prst="rect">
            <a:avLst/>
          </a:prstGeom>
          <a:ln>
            <a:solidFill>
              <a:schemeClr val="bg1">
                <a:lumMod val="65000"/>
              </a:schemeClr>
            </a:solidFill>
          </a:ln>
        </p:spPr>
      </p:pic>
      <p:sp>
        <p:nvSpPr>
          <p:cNvPr id="13" name="Прямоугольник 12"/>
          <p:cNvSpPr/>
          <p:nvPr/>
        </p:nvSpPr>
        <p:spPr>
          <a:xfrm>
            <a:off x="7854455" y="1092601"/>
            <a:ext cx="4558771" cy="369332"/>
          </a:xfrm>
          <a:prstGeom prst="rect">
            <a:avLst/>
          </a:prstGeom>
        </p:spPr>
        <p:txBody>
          <a:bodyPr wrap="square">
            <a:spAutoFit/>
          </a:bodyPr>
          <a:lstStyle/>
          <a:p>
            <a:pPr algn="ctr"/>
            <a:r>
              <a:rPr lang="ru-RU" b="1" kern="0" dirty="0" smtClean="0">
                <a:solidFill>
                  <a:srgbClr val="C00000"/>
                </a:solidFill>
                <a:latin typeface="Arial" panose="020B0604020202020204" pitchFamily="34" charset="0"/>
                <a:cs typeface="Arial" panose="020B0604020202020204" pitchFamily="34" charset="0"/>
              </a:rPr>
              <a:t>«Айсберги» рыночных данных</a:t>
            </a:r>
            <a:endParaRPr lang="ru-RU" dirty="0">
              <a:solidFill>
                <a:srgbClr val="C00000"/>
              </a:solidFill>
            </a:endParaRPr>
          </a:p>
        </p:txBody>
      </p:sp>
      <p:sp>
        <p:nvSpPr>
          <p:cNvPr id="14" name="Прямоугольник 2"/>
          <p:cNvSpPr>
            <a:spLocks noChangeArrowheads="1"/>
          </p:cNvSpPr>
          <p:nvPr/>
        </p:nvSpPr>
        <p:spPr bwMode="auto">
          <a:xfrm>
            <a:off x="95053" y="1081225"/>
            <a:ext cx="8003202"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Bef>
                <a:spcPts val="1200"/>
              </a:spcBef>
              <a:spcAft>
                <a:spcPts val="1200"/>
              </a:spcAft>
              <a:buFont typeface="Arial" panose="020B0604020202020204" pitchFamily="34" charset="0"/>
              <a:buNone/>
            </a:pPr>
            <a:r>
              <a:rPr lang="en-US" altLang="ru-RU" sz="2000" b="1"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II</a:t>
            </a:r>
            <a:r>
              <a:rPr lang="en-US" altLang="ru-RU" sz="20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ru-RU" altLang="ru-RU" sz="2000" b="1" dirty="0">
                <a:solidFill>
                  <a:srgbClr val="C00000"/>
                </a:solidFill>
                <a:latin typeface="Arial" panose="020B0604020202020204" pitchFamily="34" charset="0"/>
                <a:ea typeface="Times New Roman" panose="02020603050405020304" pitchFamily="18" charset="0"/>
                <a:cs typeface="Arial" panose="020B0604020202020204" pitchFamily="34" charset="0"/>
              </a:rPr>
              <a:t>Работа с данными о сделках и предложениях объектов </a:t>
            </a:r>
            <a:r>
              <a:rPr lang="ru-RU" altLang="ru-RU" sz="2000" b="1"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недвижимости</a:t>
            </a:r>
          </a:p>
          <a:p>
            <a:pPr>
              <a:spcBef>
                <a:spcPts val="150"/>
              </a:spcBef>
              <a:spcAft>
                <a:spcPts val="600"/>
              </a:spcAft>
            </a:pPr>
            <a:r>
              <a:rPr lang="ru-RU" altLang="ru-RU" b="1" dirty="0" smtClean="0">
                <a:solidFill>
                  <a:srgbClr val="254061"/>
                </a:solidFill>
                <a:latin typeface="Arial" panose="020B0604020202020204" pitchFamily="34" charset="0"/>
                <a:cs typeface="Arial" panose="020B0604020202020204" pitchFamily="34" charset="0"/>
              </a:rPr>
              <a:t>1. К</a:t>
            </a:r>
            <a:r>
              <a:rPr lang="ru-RU" b="1" dirty="0" smtClean="0">
                <a:solidFill>
                  <a:srgbClr val="254061"/>
                </a:solidFill>
                <a:latin typeface="Arial" panose="020B0604020202020204" pitchFamily="34" charset="0"/>
                <a:cs typeface="Arial" panose="020B0604020202020204" pitchFamily="34" charset="0"/>
              </a:rPr>
              <a:t>ритерии легитимности </a:t>
            </a:r>
            <a:r>
              <a:rPr lang="ru-RU" b="1" dirty="0">
                <a:solidFill>
                  <a:srgbClr val="254061"/>
                </a:solidFill>
                <a:latin typeface="Arial" panose="020B0604020202020204" pitchFamily="34" charset="0"/>
                <a:cs typeface="Arial" panose="020B0604020202020204" pitchFamily="34" charset="0"/>
              </a:rPr>
              <a:t>рыночной </a:t>
            </a:r>
            <a:r>
              <a:rPr lang="ru-RU" b="1" dirty="0" smtClean="0">
                <a:solidFill>
                  <a:srgbClr val="254061"/>
                </a:solidFill>
                <a:latin typeface="Arial" panose="020B0604020202020204" pitchFamily="34" charset="0"/>
                <a:cs typeface="Arial" panose="020B0604020202020204" pitchFamily="34" charset="0"/>
              </a:rPr>
              <a:t>информации;</a:t>
            </a:r>
            <a:endParaRPr lang="ru-RU" b="1" dirty="0">
              <a:solidFill>
                <a:srgbClr val="254061"/>
              </a:solidFill>
              <a:latin typeface="Arial" panose="020B0604020202020204" pitchFamily="34" charset="0"/>
              <a:cs typeface="Arial" panose="020B0604020202020204" pitchFamily="34" charset="0"/>
            </a:endParaRPr>
          </a:p>
          <a:p>
            <a:pPr>
              <a:spcBef>
                <a:spcPts val="150"/>
              </a:spcBef>
              <a:spcAft>
                <a:spcPts val="600"/>
              </a:spcAft>
            </a:pPr>
            <a:r>
              <a:rPr lang="ru-RU" altLang="ru-RU" b="1" dirty="0" smtClean="0">
                <a:solidFill>
                  <a:srgbClr val="254061"/>
                </a:solidFill>
                <a:latin typeface="Arial" panose="020B0604020202020204" pitchFamily="34" charset="0"/>
                <a:cs typeface="Arial" panose="020B0604020202020204" pitchFamily="34" charset="0"/>
              </a:rPr>
              <a:t>2. </a:t>
            </a:r>
            <a:r>
              <a:rPr lang="ru-RU" altLang="ru-RU" b="1" dirty="0">
                <a:solidFill>
                  <a:srgbClr val="254061"/>
                </a:solidFill>
                <a:latin typeface="Arial" panose="020B0604020202020204" pitchFamily="34" charset="0"/>
                <a:cs typeface="Arial" panose="020B0604020202020204" pitchFamily="34" charset="0"/>
              </a:rPr>
              <a:t>Источники рыночных </a:t>
            </a:r>
            <a:r>
              <a:rPr lang="ru-RU" altLang="ru-RU" b="1" dirty="0" smtClean="0">
                <a:solidFill>
                  <a:srgbClr val="254061"/>
                </a:solidFill>
                <a:latin typeface="Arial" panose="020B0604020202020204" pitchFamily="34" charset="0"/>
                <a:cs typeface="Arial" panose="020B0604020202020204" pitchFamily="34" charset="0"/>
              </a:rPr>
              <a:t>данных;</a:t>
            </a:r>
          </a:p>
          <a:p>
            <a:pPr>
              <a:spcBef>
                <a:spcPts val="150"/>
              </a:spcBef>
              <a:spcAft>
                <a:spcPts val="600"/>
              </a:spcAft>
            </a:pPr>
            <a:r>
              <a:rPr lang="ru-RU" altLang="ru-RU" b="1" dirty="0" smtClean="0">
                <a:solidFill>
                  <a:srgbClr val="254061"/>
                </a:solidFill>
                <a:latin typeface="Arial" panose="020B0604020202020204" pitchFamily="34" charset="0"/>
                <a:cs typeface="Arial" panose="020B0604020202020204" pitchFamily="34" charset="0"/>
              </a:rPr>
              <a:t>2.1. Альтернативные источники информации;</a:t>
            </a:r>
            <a:endParaRPr lang="ru-RU" altLang="ru-RU" b="1" dirty="0">
              <a:solidFill>
                <a:srgbClr val="254061"/>
              </a:solidFill>
              <a:latin typeface="Arial" panose="020B0604020202020204" pitchFamily="34" charset="0"/>
              <a:cs typeface="Arial" panose="020B0604020202020204" pitchFamily="34" charset="0"/>
            </a:endParaRPr>
          </a:p>
          <a:p>
            <a:pPr>
              <a:spcBef>
                <a:spcPts val="150"/>
              </a:spcBef>
              <a:spcAft>
                <a:spcPts val="600"/>
              </a:spcAft>
            </a:pPr>
            <a:r>
              <a:rPr lang="ru-RU" altLang="ru-RU" b="1" dirty="0">
                <a:solidFill>
                  <a:srgbClr val="254061"/>
                </a:solidFill>
                <a:latin typeface="Arial" panose="020B0604020202020204" pitchFamily="34" charset="0"/>
                <a:cs typeface="Arial" panose="020B0604020202020204" pitchFamily="34" charset="0"/>
              </a:rPr>
              <a:t>3</a:t>
            </a:r>
            <a:r>
              <a:rPr lang="ru-RU" altLang="ru-RU" b="1" dirty="0" smtClean="0">
                <a:solidFill>
                  <a:srgbClr val="254061"/>
                </a:solidFill>
                <a:latin typeface="Arial" panose="020B0604020202020204" pitchFamily="34" charset="0"/>
                <a:cs typeface="Arial" panose="020B0604020202020204" pitchFamily="34" charset="0"/>
              </a:rPr>
              <a:t>. Сбор рыночных данных </a:t>
            </a:r>
            <a:r>
              <a:rPr lang="ru-RU" altLang="ru-RU" b="1" dirty="0">
                <a:solidFill>
                  <a:srgbClr val="254061"/>
                </a:solidFill>
                <a:latin typeface="Arial" panose="020B0604020202020204" pitchFamily="34" charset="0"/>
                <a:cs typeface="Arial" panose="020B0604020202020204" pitchFamily="34" charset="0"/>
              </a:rPr>
              <a:t>(Правило указания </a:t>
            </a:r>
            <a:r>
              <a:rPr lang="ru-RU" altLang="ru-RU" b="1" dirty="0" smtClean="0">
                <a:solidFill>
                  <a:srgbClr val="254061"/>
                </a:solidFill>
                <a:latin typeface="Arial" panose="020B0604020202020204" pitchFamily="34" charset="0"/>
                <a:cs typeface="Arial" panose="020B0604020202020204" pitchFamily="34" charset="0"/>
              </a:rPr>
              <a:t>площадей, </a:t>
            </a:r>
            <a:r>
              <a:rPr lang="ru-RU" altLang="ru-RU" b="1" dirty="0">
                <a:solidFill>
                  <a:srgbClr val="254061"/>
                </a:solidFill>
                <a:latin typeface="Arial" panose="020B0604020202020204" pitchFamily="34" charset="0"/>
                <a:cs typeface="Arial" panose="020B0604020202020204" pitchFamily="34" charset="0"/>
              </a:rPr>
              <a:t>Правило измерения </a:t>
            </a:r>
            <a:r>
              <a:rPr lang="ru-RU" altLang="ru-RU" b="1" dirty="0" smtClean="0">
                <a:solidFill>
                  <a:srgbClr val="254061"/>
                </a:solidFill>
                <a:latin typeface="Arial" panose="020B0604020202020204" pitchFamily="34" charset="0"/>
                <a:cs typeface="Arial" panose="020B0604020202020204" pitchFamily="34" charset="0"/>
              </a:rPr>
              <a:t>расстояний и др.);</a:t>
            </a:r>
          </a:p>
          <a:p>
            <a:pPr>
              <a:spcBef>
                <a:spcPts val="150"/>
              </a:spcBef>
              <a:spcAft>
                <a:spcPts val="600"/>
              </a:spcAft>
            </a:pPr>
            <a:r>
              <a:rPr lang="ru-RU" altLang="ru-RU" b="1" dirty="0" smtClean="0">
                <a:solidFill>
                  <a:srgbClr val="254061"/>
                </a:solidFill>
                <a:latin typeface="Arial" panose="020B0604020202020204" pitchFamily="34" charset="0"/>
                <a:cs typeface="Arial" panose="020B0604020202020204" pitchFamily="34" charset="0"/>
              </a:rPr>
              <a:t>4. Применение «эталонных» (типичных) состояний;</a:t>
            </a:r>
          </a:p>
          <a:p>
            <a:pPr>
              <a:spcBef>
                <a:spcPts val="150"/>
              </a:spcBef>
              <a:spcAft>
                <a:spcPts val="600"/>
              </a:spcAft>
            </a:pPr>
            <a:r>
              <a:rPr lang="ru-RU" altLang="ru-RU" b="1" dirty="0">
                <a:solidFill>
                  <a:srgbClr val="254061"/>
                </a:solidFill>
                <a:latin typeface="Arial" panose="020B0604020202020204" pitchFamily="34" charset="0"/>
                <a:cs typeface="Arial" panose="020B0604020202020204" pitchFamily="34" charset="0"/>
              </a:rPr>
              <a:t>5</a:t>
            </a:r>
            <a:r>
              <a:rPr lang="ru-RU" altLang="ru-RU" b="1" dirty="0" smtClean="0">
                <a:solidFill>
                  <a:srgbClr val="254061"/>
                </a:solidFill>
                <a:latin typeface="Arial" panose="020B0604020202020204" pitchFamily="34" charset="0"/>
                <a:cs typeface="Arial" panose="020B0604020202020204" pitchFamily="34" charset="0"/>
              </a:rPr>
              <a:t>. Правила и ограничения при отборе </a:t>
            </a:r>
            <a:r>
              <a:rPr lang="ru-RU" altLang="ru-RU" b="1" dirty="0">
                <a:solidFill>
                  <a:srgbClr val="254061"/>
                </a:solidFill>
                <a:latin typeface="Arial" panose="020B0604020202020204" pitchFamily="34" charset="0"/>
                <a:cs typeface="Arial" panose="020B0604020202020204" pitchFamily="34" charset="0"/>
              </a:rPr>
              <a:t>аналогов;</a:t>
            </a:r>
          </a:p>
          <a:p>
            <a:pPr>
              <a:spcBef>
                <a:spcPts val="150"/>
              </a:spcBef>
              <a:spcAft>
                <a:spcPts val="600"/>
              </a:spcAft>
              <a:buFont typeface="Arial" panose="020B0604020202020204" pitchFamily="34" charset="0"/>
              <a:buNone/>
            </a:pPr>
            <a:r>
              <a:rPr lang="ru-RU" altLang="ru-RU" b="1" dirty="0">
                <a:solidFill>
                  <a:srgbClr val="254061"/>
                </a:solidFill>
                <a:latin typeface="Arial" panose="020B0604020202020204" pitchFamily="34" charset="0"/>
                <a:cs typeface="Arial" panose="020B0604020202020204" pitchFamily="34" charset="0"/>
              </a:rPr>
              <a:t>6</a:t>
            </a:r>
            <a:r>
              <a:rPr lang="ru-RU" altLang="ru-RU" b="1" dirty="0" smtClean="0">
                <a:solidFill>
                  <a:srgbClr val="254061"/>
                </a:solidFill>
                <a:latin typeface="Arial" panose="020B0604020202020204" pitchFamily="34" charset="0"/>
                <a:cs typeface="Arial" panose="020B0604020202020204" pitchFamily="34" charset="0"/>
              </a:rPr>
              <a:t>. </a:t>
            </a:r>
            <a:r>
              <a:rPr lang="ru-RU" altLang="ru-RU" b="1" dirty="0">
                <a:solidFill>
                  <a:srgbClr val="254061"/>
                </a:solidFill>
                <a:latin typeface="Arial" panose="020B0604020202020204" pitchFamily="34" charset="0"/>
                <a:cs typeface="Arial" panose="020B0604020202020204" pitchFamily="34" charset="0"/>
              </a:rPr>
              <a:t>Правило ранжирования аналогов;</a:t>
            </a:r>
          </a:p>
          <a:p>
            <a:pPr>
              <a:spcBef>
                <a:spcPts val="150"/>
              </a:spcBef>
              <a:spcAft>
                <a:spcPts val="600"/>
              </a:spcAft>
              <a:buFont typeface="Arial" panose="020B0604020202020204" pitchFamily="34" charset="0"/>
              <a:buNone/>
            </a:pPr>
            <a:r>
              <a:rPr lang="ru-RU" altLang="ru-RU" b="1" dirty="0" smtClean="0">
                <a:solidFill>
                  <a:srgbClr val="254061"/>
                </a:solidFill>
                <a:latin typeface="Arial" panose="020B0604020202020204" pitchFamily="34" charset="0"/>
                <a:cs typeface="Arial" panose="020B0604020202020204" pitchFamily="34" charset="0"/>
              </a:rPr>
              <a:t>7. </a:t>
            </a:r>
            <a:r>
              <a:rPr lang="ru-RU" altLang="ru-RU" b="1" dirty="0">
                <a:solidFill>
                  <a:srgbClr val="254061"/>
                </a:solidFill>
                <a:latin typeface="Arial" panose="020B0604020202020204" pitchFamily="34" charset="0"/>
                <a:cs typeface="Arial" panose="020B0604020202020204" pitchFamily="34" charset="0"/>
              </a:rPr>
              <a:t>Критерии достаточности рыночных </a:t>
            </a:r>
            <a:r>
              <a:rPr lang="ru-RU" altLang="ru-RU" b="1" dirty="0" smtClean="0">
                <a:solidFill>
                  <a:srgbClr val="254061"/>
                </a:solidFill>
                <a:latin typeface="Arial" panose="020B0604020202020204" pitchFamily="34" charset="0"/>
                <a:cs typeface="Arial" panose="020B0604020202020204" pitchFamily="34" charset="0"/>
              </a:rPr>
              <a:t>данных.</a:t>
            </a:r>
            <a:endParaRPr lang="ru-RU" altLang="ru-RU" b="1" dirty="0">
              <a:solidFill>
                <a:srgbClr val="254061"/>
              </a:solidFill>
              <a:latin typeface="Arial" panose="020B0604020202020204" pitchFamily="34" charset="0"/>
              <a:cs typeface="Arial" panose="020B0604020202020204" pitchFamily="34" charset="0"/>
            </a:endParaRPr>
          </a:p>
          <a:p>
            <a:pPr>
              <a:spcBef>
                <a:spcPts val="150"/>
              </a:spcBef>
              <a:spcAft>
                <a:spcPts val="600"/>
              </a:spcAft>
              <a:buFont typeface="Arial" panose="020B0604020202020204" pitchFamily="34" charset="0"/>
              <a:buNone/>
            </a:pPr>
            <a:endParaRPr lang="ru-RU" altLang="ru-RU" b="1" dirty="0">
              <a:solidFill>
                <a:srgbClr val="254061"/>
              </a:solidFill>
              <a:latin typeface="Arial" panose="020B0604020202020204" pitchFamily="34" charset="0"/>
              <a:cs typeface="Arial" panose="020B0604020202020204" pitchFamily="34" charset="0"/>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11</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grpSp>
        <p:nvGrpSpPr>
          <p:cNvPr id="15" name="Группа 14"/>
          <p:cNvGrpSpPr/>
          <p:nvPr/>
        </p:nvGrpSpPr>
        <p:grpSpPr>
          <a:xfrm>
            <a:off x="-15868" y="-1"/>
            <a:ext cx="2839947" cy="907298"/>
            <a:chOff x="50312" y="-7821"/>
            <a:chExt cx="2839947" cy="907298"/>
          </a:xfrm>
        </p:grpSpPr>
        <p:pic>
          <p:nvPicPr>
            <p:cNvPr id="16" name="Рисунок 15"/>
            <p:cNvPicPr>
              <a:picLocks noChangeAspect="1"/>
            </p:cNvPicPr>
            <p:nvPr/>
          </p:nvPicPr>
          <p:blipFill rotWithShape="1">
            <a:blip r:embed="rId5">
              <a:clrChange>
                <a:clrFrom>
                  <a:srgbClr val="000000"/>
                </a:clrFrom>
                <a:clrTo>
                  <a:srgbClr val="000000">
                    <a:alpha val="0"/>
                  </a:srgbClr>
                </a:clrTo>
              </a:clrChange>
              <a:biLevel thresh="25000"/>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17" name="TextBox 16"/>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243099720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Номер слайда 3"/>
          <p:cNvSpPr>
            <a:spLocks noGrp="1"/>
          </p:cNvSpPr>
          <p:nvPr>
            <p:ph type="sldNum" sz="quarter" idx="12"/>
          </p:nvPr>
        </p:nvSpPr>
        <p:spPr bwMode="auto">
          <a:xfrm>
            <a:off x="9263063" y="645318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D12489-6143-4BF6-B89E-075C6576A526}" type="slidenum">
              <a:rPr lang="ru-RU" altLang="ru-RU">
                <a:solidFill>
                  <a:srgbClr val="898989"/>
                </a:solidFill>
              </a:rPr>
              <a:pPr/>
              <a:t>12</a:t>
            </a:fld>
            <a:endParaRPr lang="ru-RU" altLang="ru-RU">
              <a:solidFill>
                <a:srgbClr val="898989"/>
              </a:solidFill>
            </a:endParaRPr>
          </a:p>
        </p:txBody>
      </p:sp>
      <p:sp>
        <p:nvSpPr>
          <p:cNvPr id="6" name="Прямоугольник 5"/>
          <p:cNvSpPr/>
          <p:nvPr/>
        </p:nvSpPr>
        <p:spPr>
          <a:xfrm>
            <a:off x="80642" y="2476099"/>
            <a:ext cx="12022131" cy="4342214"/>
          </a:xfrm>
          <a:prstGeom prst="rect">
            <a:avLst/>
          </a:prstGeom>
        </p:spPr>
        <p:txBody>
          <a:bodyPr wrap="square">
            <a:spAutoFit/>
          </a:bodyPr>
          <a:lstStyle/>
          <a:p>
            <a:pPr algn="just">
              <a:spcAft>
                <a:spcPts val="300"/>
              </a:spcAft>
              <a:defRPr/>
            </a:pPr>
            <a:r>
              <a:rPr lang="ru-RU" sz="1400" b="1" kern="0" dirty="0">
                <a:solidFill>
                  <a:srgbClr val="C00000"/>
                </a:solidFill>
                <a:latin typeface="Arial" panose="020B0604020202020204" pitchFamily="34" charset="0"/>
              </a:rPr>
              <a:t>ФСО №7 </a:t>
            </a:r>
            <a:r>
              <a:rPr lang="ru-RU" altLang="ru-RU" sz="1400" b="1" kern="0" dirty="0">
                <a:solidFill>
                  <a:srgbClr val="C00000"/>
                </a:solidFill>
                <a:latin typeface="Arial" panose="020B0604020202020204" pitchFamily="34" charset="0"/>
              </a:rPr>
              <a:t>Раздел V. АНАЛИЗ </a:t>
            </a:r>
            <a:r>
              <a:rPr lang="ru-RU" altLang="ru-RU" sz="1400" b="1" kern="0" dirty="0" smtClean="0">
                <a:solidFill>
                  <a:srgbClr val="C00000"/>
                </a:solidFill>
                <a:latin typeface="Arial" panose="020B0604020202020204" pitchFamily="34" charset="0"/>
              </a:rPr>
              <a:t>РЫНКА</a:t>
            </a:r>
          </a:p>
          <a:p>
            <a:pPr algn="just">
              <a:spcAft>
                <a:spcPts val="300"/>
              </a:spcAft>
              <a:defRPr/>
            </a:pPr>
            <a:r>
              <a:rPr lang="ru-RU" sz="1400" b="1" kern="0" dirty="0" smtClean="0">
                <a:solidFill>
                  <a:srgbClr val="C00000"/>
                </a:solidFill>
                <a:latin typeface="Arial" panose="020B0604020202020204" pitchFamily="34" charset="0"/>
              </a:rPr>
              <a:t>п.10</a:t>
            </a:r>
            <a:r>
              <a:rPr lang="ru-RU" sz="1400" b="1" kern="0" dirty="0">
                <a:solidFill>
                  <a:srgbClr val="C00000"/>
                </a:solidFill>
                <a:latin typeface="Arial" panose="020B0604020202020204" pitchFamily="34" charset="0"/>
              </a:rPr>
              <a:t>. </a:t>
            </a:r>
            <a:r>
              <a:rPr lang="ru-RU" sz="1400" dirty="0">
                <a:solidFill>
                  <a:srgbClr val="000000"/>
                </a:solidFill>
                <a:latin typeface="Arial" pitchFamily="34" charset="0"/>
                <a:cs typeface="Arial" pitchFamily="34" charset="0"/>
              </a:rPr>
              <a:t>Для определения стоимости недвижимости </a:t>
            </a:r>
            <a:r>
              <a:rPr lang="ru-RU" sz="1400" b="1" u="sng" dirty="0">
                <a:solidFill>
                  <a:srgbClr val="C00000"/>
                </a:solidFill>
                <a:latin typeface="Arial" pitchFamily="34" charset="0"/>
                <a:cs typeface="Arial" pitchFamily="34" charset="0"/>
              </a:rPr>
              <a:t>оценщик исследует рынок</a:t>
            </a:r>
            <a:r>
              <a:rPr lang="ru-RU" sz="1400" dirty="0">
                <a:solidFill>
                  <a:srgbClr val="000000"/>
                </a:solidFill>
                <a:latin typeface="Arial" pitchFamily="34" charset="0"/>
                <a:cs typeface="Arial" pitchFamily="34" charset="0"/>
              </a:rPr>
              <a:t> в тех его сегментах, к которым относятся фактическое использование оцениваемого объекта и другие виды использования, необходимые для определения его стоимости.</a:t>
            </a:r>
          </a:p>
          <a:p>
            <a:pPr algn="just">
              <a:spcAft>
                <a:spcPts val="300"/>
              </a:spcAft>
              <a:defRPr/>
            </a:pPr>
            <a:r>
              <a:rPr lang="ru-RU" sz="1400" b="1" kern="0" dirty="0" smtClean="0">
                <a:solidFill>
                  <a:srgbClr val="C00000"/>
                </a:solidFill>
                <a:latin typeface="Arial" panose="020B0604020202020204" pitchFamily="34" charset="0"/>
              </a:rPr>
              <a:t>п.11</a:t>
            </a:r>
            <a:r>
              <a:rPr lang="ru-RU" sz="1400" b="1" kern="0" dirty="0">
                <a:solidFill>
                  <a:srgbClr val="C00000"/>
                </a:solidFill>
                <a:latin typeface="Arial" panose="020B0604020202020204" pitchFamily="34" charset="0"/>
              </a:rPr>
              <a:t>.</a:t>
            </a:r>
            <a:r>
              <a:rPr lang="ru-RU" sz="1400" kern="0" dirty="0">
                <a:solidFill>
                  <a:sysClr val="windowText" lastClr="000000"/>
                </a:solidFill>
                <a:latin typeface="Arial" panose="020B0604020202020204" pitchFamily="34" charset="0"/>
              </a:rPr>
              <a:t>Анализ рынка недвижимости выполняется в следующей последовательности:</a:t>
            </a:r>
          </a:p>
          <a:p>
            <a:pPr algn="just">
              <a:spcAft>
                <a:spcPts val="600"/>
              </a:spcAft>
              <a:defRPr/>
            </a:pPr>
            <a:r>
              <a:rPr lang="ru-RU" altLang="ru-RU" sz="1400" dirty="0">
                <a:solidFill>
                  <a:srgbClr val="000000"/>
                </a:solidFill>
                <a:latin typeface="Arial" pitchFamily="34" charset="0"/>
                <a:cs typeface="Arial" pitchFamily="34" charset="0"/>
              </a:rPr>
              <a:t>а) </a:t>
            </a:r>
            <a:r>
              <a:rPr lang="ru-RU" altLang="ru-RU" sz="1400" b="1" u="sng" kern="0" dirty="0">
                <a:solidFill>
                  <a:schemeClr val="accent1">
                    <a:lumMod val="50000"/>
                  </a:schemeClr>
                </a:solidFill>
                <a:latin typeface="Arial" panose="020B0604020202020204" pitchFamily="34" charset="0"/>
              </a:rPr>
              <a:t>анализ влияния общей политической и социально-экономической обстановки</a:t>
            </a:r>
            <a:r>
              <a:rPr lang="ru-RU" altLang="ru-RU" sz="1400" dirty="0">
                <a:solidFill>
                  <a:srgbClr val="000000"/>
                </a:solidFill>
                <a:latin typeface="Arial" pitchFamily="34" charset="0"/>
                <a:cs typeface="Arial" pitchFamily="34" charset="0"/>
              </a:rPr>
              <a:t>в стране и регионе расположения объекта оценки на рынок оцениваемого объекта, в том числе тенденций, наметившихся на рынке, в период, предшествующий дате оценки; </a:t>
            </a:r>
          </a:p>
          <a:p>
            <a:pPr algn="just">
              <a:spcAft>
                <a:spcPts val="600"/>
              </a:spcAft>
              <a:defRPr/>
            </a:pPr>
            <a:r>
              <a:rPr lang="ru-RU" altLang="ru-RU" sz="1400" dirty="0">
                <a:solidFill>
                  <a:srgbClr val="000000"/>
                </a:solidFill>
                <a:latin typeface="Arial" pitchFamily="34" charset="0"/>
                <a:cs typeface="Arial" pitchFamily="34" charset="0"/>
              </a:rPr>
              <a:t>б) </a:t>
            </a:r>
            <a:r>
              <a:rPr lang="ru-RU" altLang="ru-RU" sz="1400" b="1" u="sng" kern="0" dirty="0">
                <a:solidFill>
                  <a:schemeClr val="accent1">
                    <a:lumMod val="50000"/>
                  </a:schemeClr>
                </a:solidFill>
                <a:latin typeface="Arial" panose="020B0604020202020204" pitchFamily="34" charset="0"/>
              </a:rPr>
              <a:t>определение сегмента рынка, к которому принадлежит оцениваемый объект</a:t>
            </a:r>
            <a:r>
              <a:rPr lang="ru-RU" altLang="ru-RU" sz="1400" dirty="0">
                <a:solidFill>
                  <a:schemeClr val="accent1">
                    <a:lumMod val="50000"/>
                  </a:schemeClr>
                </a:solidFill>
                <a:latin typeface="Arial" pitchFamily="34" charset="0"/>
                <a:cs typeface="Arial" pitchFamily="34" charset="0"/>
              </a:rPr>
              <a:t>.</a:t>
            </a:r>
            <a:r>
              <a:rPr lang="ru-RU" altLang="ru-RU" sz="1400" dirty="0">
                <a:solidFill>
                  <a:srgbClr val="000000"/>
                </a:solidFill>
                <a:latin typeface="Arial" pitchFamily="34" charset="0"/>
                <a:cs typeface="Arial" pitchFamily="34" charset="0"/>
              </a:rPr>
              <a:t> Если рынок недвижимости неразвит и данных, позволяющих составить представление о ценах сделок и (или) предложений с сопоставимыми объектами недвижимости, недостаточно, допускается расширить территорию исследования за счет территорий, схожих по экономическим характеристикам с местоположением оцениваемого объекта; </a:t>
            </a:r>
          </a:p>
          <a:p>
            <a:pPr algn="just">
              <a:spcAft>
                <a:spcPts val="400"/>
              </a:spcAft>
              <a:defRPr/>
            </a:pPr>
            <a:r>
              <a:rPr lang="ru-RU" sz="1400" kern="0" dirty="0">
                <a:solidFill>
                  <a:sysClr val="windowText" lastClr="000000"/>
                </a:solidFill>
                <a:latin typeface="Arial" panose="020B0604020202020204" pitchFamily="34" charset="0"/>
              </a:rPr>
              <a:t>в) </a:t>
            </a:r>
            <a:r>
              <a:rPr lang="ru-RU" sz="1400" b="1" u="sng" kern="0" dirty="0">
                <a:solidFill>
                  <a:schemeClr val="accent1">
                    <a:lumMod val="50000"/>
                  </a:schemeClr>
                </a:solidFill>
                <a:latin typeface="Arial" panose="020B0604020202020204" pitchFamily="34" charset="0"/>
              </a:rPr>
              <a:t>анализ фактических данных о ценах сделок и (или) предложений</a:t>
            </a:r>
            <a:r>
              <a:rPr lang="ru-RU" sz="1400" kern="0" dirty="0">
                <a:solidFill>
                  <a:sysClr val="windowText" lastClr="000000"/>
                </a:solidFill>
                <a:latin typeface="Arial" panose="020B0604020202020204" pitchFamily="34" charset="0"/>
              </a:rPr>
              <a:t>с объектами недвижимости из сегментов рынка, к которым может быть отнесен оцениваемый объект при фактическом, а также при альтернативных вариантах его использования, </a:t>
            </a:r>
            <a:r>
              <a:rPr lang="ru-RU" sz="1400" b="1" u="sng" kern="0" dirty="0">
                <a:solidFill>
                  <a:schemeClr val="accent1">
                    <a:lumMod val="50000"/>
                  </a:schemeClr>
                </a:solidFill>
                <a:latin typeface="Arial" panose="020B0604020202020204" pitchFamily="34" charset="0"/>
              </a:rPr>
              <a:t>с указанием интервала значений цен</a:t>
            </a:r>
            <a:r>
              <a:rPr lang="ru-RU" sz="1400" kern="0" dirty="0">
                <a:solidFill>
                  <a:schemeClr val="accent1">
                    <a:lumMod val="50000"/>
                  </a:schemeClr>
                </a:solidFill>
                <a:latin typeface="Arial" panose="020B0604020202020204" pitchFamily="34" charset="0"/>
              </a:rPr>
              <a:t>;</a:t>
            </a:r>
          </a:p>
          <a:p>
            <a:pPr algn="just">
              <a:spcAft>
                <a:spcPts val="400"/>
              </a:spcAft>
              <a:defRPr/>
            </a:pPr>
            <a:r>
              <a:rPr lang="ru-RU" altLang="ru-RU" sz="1400" dirty="0">
                <a:solidFill>
                  <a:srgbClr val="000000"/>
                </a:solidFill>
                <a:latin typeface="Arial" pitchFamily="34" charset="0"/>
                <a:cs typeface="Arial" pitchFamily="34" charset="0"/>
              </a:rPr>
              <a:t>г) </a:t>
            </a:r>
            <a:r>
              <a:rPr lang="ru-RU" altLang="ru-RU" sz="1400" b="1" u="sng" kern="0" dirty="0">
                <a:solidFill>
                  <a:schemeClr val="accent1">
                    <a:lumMod val="50000"/>
                  </a:schemeClr>
                </a:solidFill>
                <a:latin typeface="Arial" panose="020B0604020202020204" pitchFamily="34" charset="0"/>
              </a:rPr>
              <a:t>анализ основных факторов</a:t>
            </a:r>
            <a:r>
              <a:rPr lang="ru-RU" altLang="ru-RU" sz="1400" dirty="0">
                <a:solidFill>
                  <a:schemeClr val="accent1">
                    <a:lumMod val="50000"/>
                  </a:schemeClr>
                </a:solidFill>
                <a:latin typeface="Arial" pitchFamily="34" charset="0"/>
                <a:cs typeface="Arial" pitchFamily="34" charset="0"/>
              </a:rPr>
              <a:t>, </a:t>
            </a:r>
            <a:r>
              <a:rPr lang="ru-RU" altLang="ru-RU" sz="1400" kern="0" dirty="0">
                <a:solidFill>
                  <a:sysClr val="windowText" lastClr="000000"/>
                </a:solidFill>
                <a:latin typeface="Arial" panose="020B0604020202020204" pitchFamily="34" charset="0"/>
              </a:rPr>
              <a:t>влияющих на спрос, предложение и цены сопоставимых объектов недвижимости, например </a:t>
            </a:r>
            <a:r>
              <a:rPr lang="ru-RU" altLang="ru-RU" sz="1400" b="1" u="sng" kern="0" dirty="0">
                <a:solidFill>
                  <a:schemeClr val="accent1">
                    <a:lumMod val="50000"/>
                  </a:schemeClr>
                </a:solidFill>
                <a:latin typeface="Arial" panose="020B0604020202020204" pitchFamily="34" charset="0"/>
              </a:rPr>
              <a:t>ставки доходности, периоды окупаемости</a:t>
            </a:r>
            <a:r>
              <a:rPr lang="ru-RU" altLang="ru-RU" sz="1400" kern="0" dirty="0">
                <a:solidFill>
                  <a:sysClr val="windowText" lastClr="000000"/>
                </a:solidFill>
                <a:latin typeface="Arial" panose="020B0604020202020204" pitchFamily="34" charset="0"/>
              </a:rPr>
              <a:t>инвестиций на рынке недвижимости, с приведением интервалов значений этих факторов;</a:t>
            </a:r>
          </a:p>
          <a:p>
            <a:pPr algn="just">
              <a:spcAft>
                <a:spcPts val="400"/>
              </a:spcAft>
              <a:defRPr/>
            </a:pPr>
            <a:r>
              <a:rPr lang="ru-RU" sz="1400" kern="0" dirty="0">
                <a:solidFill>
                  <a:sysClr val="windowText" lastClr="000000"/>
                </a:solidFill>
                <a:latin typeface="Arial" panose="020B0604020202020204" pitchFamily="34" charset="0"/>
              </a:rPr>
              <a:t>д) основные выводы относительно рынка недвижимости в сегментах, необходимых для оценки объекта, например </a:t>
            </a:r>
            <a:r>
              <a:rPr lang="ru-RU" sz="1400" b="1" u="sng" kern="0" dirty="0">
                <a:solidFill>
                  <a:schemeClr val="accent1">
                    <a:lumMod val="50000"/>
                  </a:schemeClr>
                </a:solidFill>
                <a:latin typeface="Arial" panose="020B0604020202020204" pitchFamily="34" charset="0"/>
              </a:rPr>
              <a:t>динамика рынка</a:t>
            </a:r>
            <a:r>
              <a:rPr lang="ru-RU" sz="1400" kern="0" dirty="0">
                <a:solidFill>
                  <a:schemeClr val="accent1">
                    <a:lumMod val="50000"/>
                  </a:schemeClr>
                </a:solidFill>
                <a:latin typeface="Arial" panose="020B0604020202020204" pitchFamily="34" charset="0"/>
              </a:rPr>
              <a:t>, </a:t>
            </a:r>
            <a:r>
              <a:rPr lang="ru-RU" sz="1400" b="1" u="sng" kern="0" dirty="0">
                <a:solidFill>
                  <a:schemeClr val="accent1">
                    <a:lumMod val="50000"/>
                  </a:schemeClr>
                </a:solidFill>
                <a:latin typeface="Arial" panose="020B0604020202020204" pitchFamily="34" charset="0"/>
              </a:rPr>
              <a:t>спрос</a:t>
            </a:r>
            <a:r>
              <a:rPr lang="ru-RU" sz="1400" kern="0" dirty="0">
                <a:solidFill>
                  <a:schemeClr val="accent1">
                    <a:lumMod val="50000"/>
                  </a:schemeClr>
                </a:solidFill>
                <a:latin typeface="Arial" panose="020B0604020202020204" pitchFamily="34" charset="0"/>
              </a:rPr>
              <a:t>, </a:t>
            </a:r>
            <a:r>
              <a:rPr lang="ru-RU" sz="1400" b="1" u="sng" kern="0" dirty="0">
                <a:solidFill>
                  <a:schemeClr val="accent1">
                    <a:lumMod val="50000"/>
                  </a:schemeClr>
                </a:solidFill>
                <a:latin typeface="Arial" panose="020B0604020202020204" pitchFamily="34" charset="0"/>
              </a:rPr>
              <a:t>предложение</a:t>
            </a:r>
            <a:r>
              <a:rPr lang="ru-RU" sz="1400" kern="0" dirty="0">
                <a:solidFill>
                  <a:schemeClr val="accent1">
                    <a:lumMod val="50000"/>
                  </a:schemeClr>
                </a:solidFill>
                <a:latin typeface="Arial" panose="020B0604020202020204" pitchFamily="34" charset="0"/>
              </a:rPr>
              <a:t>, </a:t>
            </a:r>
            <a:r>
              <a:rPr lang="ru-RU" sz="1400" b="1" u="sng" kern="0" dirty="0">
                <a:solidFill>
                  <a:schemeClr val="accent1">
                    <a:lumMod val="50000"/>
                  </a:schemeClr>
                </a:solidFill>
                <a:latin typeface="Arial" panose="020B0604020202020204" pitchFamily="34" charset="0"/>
              </a:rPr>
              <a:t>объем продаж</a:t>
            </a:r>
            <a:r>
              <a:rPr lang="ru-RU" sz="1400" kern="0" dirty="0">
                <a:solidFill>
                  <a:sysClr val="windowText" lastClr="000000"/>
                </a:solidFill>
                <a:latin typeface="Arial" panose="020B0604020202020204" pitchFamily="34" charset="0"/>
              </a:rPr>
              <a:t>, емкость рынка, мотивации покупателей и продавцов, </a:t>
            </a:r>
            <a:r>
              <a:rPr lang="ru-RU" sz="1400" b="1" u="sng" kern="0" dirty="0">
                <a:solidFill>
                  <a:schemeClr val="accent1">
                    <a:lumMod val="50000"/>
                  </a:schemeClr>
                </a:solidFill>
                <a:latin typeface="Arial" panose="020B0604020202020204" pitchFamily="34" charset="0"/>
              </a:rPr>
              <a:t>ликвидность</a:t>
            </a:r>
            <a:r>
              <a:rPr lang="ru-RU" sz="1400" kern="0" dirty="0">
                <a:solidFill>
                  <a:schemeClr val="accent1">
                    <a:lumMod val="50000"/>
                  </a:schemeClr>
                </a:solidFill>
                <a:latin typeface="Arial" panose="020B0604020202020204" pitchFamily="34" charset="0"/>
              </a:rPr>
              <a:t>, </a:t>
            </a:r>
            <a:r>
              <a:rPr lang="ru-RU" sz="1400" b="1" u="sng" kern="0" dirty="0">
                <a:solidFill>
                  <a:schemeClr val="accent1">
                    <a:lumMod val="50000"/>
                  </a:schemeClr>
                </a:solidFill>
                <a:latin typeface="Arial" panose="020B0604020202020204" pitchFamily="34" charset="0"/>
              </a:rPr>
              <a:t>колебания цен</a:t>
            </a:r>
            <a:r>
              <a:rPr lang="ru-RU" sz="1400" kern="0" dirty="0">
                <a:solidFill>
                  <a:sysClr val="windowText" lastClr="000000"/>
                </a:solidFill>
                <a:latin typeface="Arial" panose="020B0604020202020204" pitchFamily="34" charset="0"/>
              </a:rPr>
              <a:t>на рынке оцениваемого объекта и другие выводы.</a:t>
            </a:r>
          </a:p>
        </p:txBody>
      </p:sp>
      <p:sp>
        <p:nvSpPr>
          <p:cNvPr id="19" name="Прямоугольник 2"/>
          <p:cNvSpPr>
            <a:spLocks noChangeArrowheads="1"/>
          </p:cNvSpPr>
          <p:nvPr/>
        </p:nvSpPr>
        <p:spPr bwMode="auto">
          <a:xfrm rot="5400000">
            <a:off x="5643036" y="-5647330"/>
            <a:ext cx="897343"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5126" name="Прямоугольник 4"/>
          <p:cNvSpPr>
            <a:spLocks noChangeArrowheads="1"/>
          </p:cNvSpPr>
          <p:nvPr/>
        </p:nvSpPr>
        <p:spPr bwMode="auto">
          <a:xfrm>
            <a:off x="1266825" y="1522150"/>
            <a:ext cx="95392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sz="4000" b="1" dirty="0">
                <a:solidFill>
                  <a:srgbClr val="000686"/>
                </a:solidFill>
                <a:latin typeface="Arial" panose="020B0604020202020204" pitchFamily="34" charset="0"/>
              </a:rPr>
              <a:t>Оценщик        Аналитик</a:t>
            </a:r>
          </a:p>
        </p:txBody>
      </p:sp>
      <p:grpSp>
        <p:nvGrpSpPr>
          <p:cNvPr id="5127" name="Группа 2"/>
          <p:cNvGrpSpPr>
            <a:grpSpLocks/>
          </p:cNvGrpSpPr>
          <p:nvPr/>
        </p:nvGrpSpPr>
        <p:grpSpPr bwMode="auto">
          <a:xfrm>
            <a:off x="4557255" y="1014950"/>
            <a:ext cx="2625212" cy="1633797"/>
            <a:chOff x="5134230" y="609599"/>
            <a:chExt cx="2347226" cy="1814945"/>
          </a:xfrm>
        </p:grpSpPr>
        <p:pic>
          <p:nvPicPr>
            <p:cNvPr id="5128"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8855" y="942546"/>
              <a:ext cx="409830"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5732" y="1632054"/>
              <a:ext cx="543262"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6944" y="1534596"/>
              <a:ext cx="4860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Рисунок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74834" y="1240718"/>
              <a:ext cx="447748" cy="38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Рисунок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11166" y="953481"/>
              <a:ext cx="619227" cy="44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лако 1"/>
            <p:cNvSpPr/>
            <p:nvPr/>
          </p:nvSpPr>
          <p:spPr>
            <a:xfrm>
              <a:off x="5134230" y="609599"/>
              <a:ext cx="2347226" cy="181494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3" name="Прямоугольник 2"/>
          <p:cNvSpPr/>
          <p:nvPr/>
        </p:nvSpPr>
        <p:spPr>
          <a:xfrm>
            <a:off x="1661898" y="-3020"/>
            <a:ext cx="10537385" cy="861774"/>
          </a:xfrm>
          <a:prstGeom prst="rect">
            <a:avLst/>
          </a:prstGeom>
        </p:spPr>
        <p:txBody>
          <a:bodyPr wrap="square">
            <a:spAutoFit/>
          </a:bodyPr>
          <a:lstStyle/>
          <a:p>
            <a:pPr algn="ctr"/>
            <a:r>
              <a:rPr lang="ru-RU" sz="2500" b="1" dirty="0" smtClean="0">
                <a:solidFill>
                  <a:schemeClr val="bg1"/>
                </a:solidFill>
              </a:rPr>
              <a:t>КЕЙС 2 ИСТОЧНИКИ АНАЛИТИЧЕСКИХ ДАННЫХ</a:t>
            </a:r>
          </a:p>
          <a:p>
            <a:pPr algn="ctr"/>
            <a:r>
              <a:rPr lang="ru-RU" sz="2500" b="1" dirty="0" smtClean="0">
                <a:solidFill>
                  <a:schemeClr val="bg1"/>
                </a:solidFill>
              </a:rPr>
              <a:t>АПРИОРНЫЙ </a:t>
            </a:r>
            <a:r>
              <a:rPr lang="ru-RU" sz="2500" b="1" dirty="0">
                <a:solidFill>
                  <a:schemeClr val="bg1"/>
                </a:solidFill>
              </a:rPr>
              <a:t>УРОВЕНЬ НЕОПРЕДЕЛЕННОСТИ РЕЗУЛЬТАТА </a:t>
            </a:r>
            <a:r>
              <a:rPr lang="ru-RU" sz="2500" b="1" dirty="0" smtClean="0">
                <a:solidFill>
                  <a:schemeClr val="bg1"/>
                </a:solidFill>
              </a:rPr>
              <a:t>ОЦЕНКИ</a:t>
            </a:r>
            <a:endParaRPr lang="ru-RU" sz="2500" dirty="0"/>
          </a:p>
        </p:txBody>
      </p:sp>
      <p:grpSp>
        <p:nvGrpSpPr>
          <p:cNvPr id="17" name="Группа 16"/>
          <p:cNvGrpSpPr/>
          <p:nvPr/>
        </p:nvGrpSpPr>
        <p:grpSpPr>
          <a:xfrm>
            <a:off x="-15868" y="-1"/>
            <a:ext cx="2839947" cy="907298"/>
            <a:chOff x="50312" y="-7821"/>
            <a:chExt cx="2839947" cy="907298"/>
          </a:xfrm>
        </p:grpSpPr>
        <p:pic>
          <p:nvPicPr>
            <p:cNvPr id="18" name="Рисунок 17"/>
            <p:cNvPicPr>
              <a:picLocks noChangeAspect="1"/>
            </p:cNvPicPr>
            <p:nvPr/>
          </p:nvPicPr>
          <p:blipFill rotWithShape="1">
            <a:blip r:embed="rId8">
              <a:clrChange>
                <a:clrFrom>
                  <a:srgbClr val="000000"/>
                </a:clrFrom>
                <a:clrTo>
                  <a:srgbClr val="000000">
                    <a:alpha val="0"/>
                  </a:srgbClr>
                </a:clrTo>
              </a:clrChange>
              <a:biLevel thresh="25000"/>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3" name="TextBox 22"/>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413888071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7" name="Группа 28"/>
          <p:cNvGrpSpPr>
            <a:grpSpLocks/>
          </p:cNvGrpSpPr>
          <p:nvPr/>
        </p:nvGrpSpPr>
        <p:grpSpPr bwMode="auto">
          <a:xfrm>
            <a:off x="276225" y="944563"/>
            <a:ext cx="1809750" cy="628650"/>
            <a:chOff x="383989" y="873598"/>
            <a:chExt cx="1808719" cy="627912"/>
          </a:xfrm>
        </p:grpSpPr>
        <p:sp>
          <p:nvSpPr>
            <p:cNvPr id="7" name="Прямоугольник 6"/>
            <p:cNvSpPr/>
            <p:nvPr/>
          </p:nvSpPr>
          <p:spPr>
            <a:xfrm>
              <a:off x="383989" y="1193897"/>
              <a:ext cx="1808719" cy="307613"/>
            </a:xfrm>
            <a:prstGeom prst="rect">
              <a:avLst/>
            </a:prstGeom>
          </p:spPr>
          <p:txBody>
            <a:bodyPr wrap="none">
              <a:spAutoFit/>
            </a:bodyPr>
            <a:lstStyle/>
            <a:p>
              <a:pPr algn="ctr">
                <a:defRPr/>
              </a:pPr>
              <a:r>
                <a:rPr lang="ru-RU" sz="1400" b="1" dirty="0">
                  <a:solidFill>
                    <a:schemeClr val="bg1">
                      <a:lumMod val="50000"/>
                    </a:schemeClr>
                  </a:solidFill>
                  <a:latin typeface="Times New Roman" panose="02020603050405020304" pitchFamily="18" charset="0"/>
                  <a:ea typeface="Times New Roman" panose="02020603050405020304" pitchFamily="18" charset="0"/>
                </a:rPr>
                <a:t>https://www.avito.ru/</a:t>
              </a:r>
              <a:endParaRPr lang="ru-RU" sz="1400" b="1" dirty="0">
                <a:solidFill>
                  <a:schemeClr val="bg1">
                    <a:lumMod val="50000"/>
                  </a:schemeClr>
                </a:solidFill>
              </a:endParaRPr>
            </a:p>
          </p:txBody>
        </p:sp>
        <p:pic>
          <p:nvPicPr>
            <p:cNvPr id="11345" name="Рисунок 8"/>
            <p:cNvPicPr>
              <a:picLocks noChangeAspect="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8042" y="873598"/>
              <a:ext cx="1260496" cy="37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268" name="Группа 26"/>
          <p:cNvGrpSpPr>
            <a:grpSpLocks/>
          </p:cNvGrpSpPr>
          <p:nvPr/>
        </p:nvGrpSpPr>
        <p:grpSpPr bwMode="auto">
          <a:xfrm>
            <a:off x="192088" y="2487613"/>
            <a:ext cx="1758950" cy="685800"/>
            <a:chOff x="388288" y="1449934"/>
            <a:chExt cx="1759291" cy="686139"/>
          </a:xfrm>
        </p:grpSpPr>
        <p:pic>
          <p:nvPicPr>
            <p:cNvPr id="11342" name="Рисунок 7"/>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8288" y="1449934"/>
              <a:ext cx="1174596" cy="4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389875" y="1827946"/>
              <a:ext cx="1757704" cy="308127"/>
            </a:xfrm>
            <a:prstGeom prst="rect">
              <a:avLst/>
            </a:prstGeom>
          </p:spPr>
          <p:txBody>
            <a:bodyPr wrap="none">
              <a:spAutoFit/>
            </a:bodyPr>
            <a:lstStyle/>
            <a:p>
              <a:pPr algn="ctr">
                <a:defRPr/>
              </a:pPr>
              <a:r>
                <a:rPr lang="ru-RU" sz="1400" b="1" dirty="0">
                  <a:solidFill>
                    <a:schemeClr val="bg1">
                      <a:lumMod val="50000"/>
                    </a:schemeClr>
                  </a:solidFill>
                  <a:latin typeface="Times New Roman" panose="02020603050405020304" pitchFamily="18" charset="0"/>
                  <a:ea typeface="Times New Roman" panose="02020603050405020304" pitchFamily="18" charset="0"/>
                </a:rPr>
                <a:t>https://https.cian.ru/</a:t>
              </a:r>
            </a:p>
          </p:txBody>
        </p:sp>
      </p:grpSp>
      <p:grpSp>
        <p:nvGrpSpPr>
          <p:cNvPr id="11269" name="Группа 25"/>
          <p:cNvGrpSpPr>
            <a:grpSpLocks/>
          </p:cNvGrpSpPr>
          <p:nvPr/>
        </p:nvGrpSpPr>
        <p:grpSpPr bwMode="auto">
          <a:xfrm>
            <a:off x="147638" y="3330575"/>
            <a:ext cx="1757362" cy="657225"/>
            <a:chOff x="272691" y="2343139"/>
            <a:chExt cx="1757960" cy="658028"/>
          </a:xfrm>
        </p:grpSpPr>
        <p:pic>
          <p:nvPicPr>
            <p:cNvPr id="11340" name="Рисунок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691" y="2343139"/>
              <a:ext cx="1392814" cy="37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1"/>
            <p:cNvSpPr/>
            <p:nvPr/>
          </p:nvSpPr>
          <p:spPr>
            <a:xfrm>
              <a:off x="328272" y="2692816"/>
              <a:ext cx="1702379" cy="308351"/>
            </a:xfrm>
            <a:prstGeom prst="rect">
              <a:avLst/>
            </a:prstGeom>
          </p:spPr>
          <p:txBody>
            <a:bodyPr wrap="none">
              <a:spAutoFit/>
            </a:bodyPr>
            <a:lstStyle/>
            <a:p>
              <a:pPr algn="ctr">
                <a:defRPr/>
              </a:pPr>
              <a:r>
                <a:rPr lang="ru-RU" sz="1400" b="1" dirty="0">
                  <a:solidFill>
                    <a:schemeClr val="bg1">
                      <a:lumMod val="50000"/>
                    </a:schemeClr>
                  </a:solidFill>
                  <a:latin typeface="Times New Roman" panose="02020603050405020304" pitchFamily="18" charset="0"/>
                  <a:ea typeface="Times New Roman" panose="02020603050405020304" pitchFamily="18" charset="0"/>
                </a:rPr>
                <a:t>https://domclick.ru/</a:t>
              </a:r>
            </a:p>
          </p:txBody>
        </p:sp>
      </p:grpSp>
      <p:grpSp>
        <p:nvGrpSpPr>
          <p:cNvPr id="11270" name="Группа 22"/>
          <p:cNvGrpSpPr>
            <a:grpSpLocks/>
          </p:cNvGrpSpPr>
          <p:nvPr/>
        </p:nvGrpSpPr>
        <p:grpSpPr bwMode="auto">
          <a:xfrm>
            <a:off x="47625" y="4124325"/>
            <a:ext cx="2033588" cy="741363"/>
            <a:chOff x="62637" y="3104162"/>
            <a:chExt cx="2034737" cy="741704"/>
          </a:xfrm>
        </p:grpSpPr>
        <p:pic>
          <p:nvPicPr>
            <p:cNvPr id="11338" name="Рисунок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4809" y="3104162"/>
              <a:ext cx="1372926" cy="44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p:nvPr/>
          </p:nvSpPr>
          <p:spPr>
            <a:xfrm>
              <a:off x="62637" y="3537749"/>
              <a:ext cx="2034737" cy="308117"/>
            </a:xfrm>
            <a:prstGeom prst="rect">
              <a:avLst/>
            </a:prstGeom>
          </p:spPr>
          <p:txBody>
            <a:bodyPr wrap="none">
              <a:spAutoFit/>
            </a:bodyPr>
            <a:lstStyle/>
            <a:p>
              <a:pPr algn="ctr">
                <a:defRPr/>
              </a:pPr>
              <a:r>
                <a:rPr lang="ru-RU" sz="1400" b="1" dirty="0">
                  <a:solidFill>
                    <a:schemeClr val="bg1">
                      <a:lumMod val="50000"/>
                    </a:schemeClr>
                  </a:solidFill>
                  <a:latin typeface="Times New Roman" panose="02020603050405020304" pitchFamily="18" charset="0"/>
                  <a:ea typeface="Times New Roman" panose="02020603050405020304" pitchFamily="18" charset="0"/>
                </a:rPr>
                <a:t>https://realty.yandex.ru/</a:t>
              </a:r>
            </a:p>
          </p:txBody>
        </p:sp>
      </p:grpSp>
      <p:grpSp>
        <p:nvGrpSpPr>
          <p:cNvPr id="11271" name="Группа 20"/>
          <p:cNvGrpSpPr>
            <a:grpSpLocks/>
          </p:cNvGrpSpPr>
          <p:nvPr/>
        </p:nvGrpSpPr>
        <p:grpSpPr bwMode="auto">
          <a:xfrm>
            <a:off x="242888" y="1685925"/>
            <a:ext cx="1598612" cy="696913"/>
            <a:chOff x="203157" y="4700832"/>
            <a:chExt cx="1599062" cy="696099"/>
          </a:xfrm>
        </p:grpSpPr>
        <p:pic>
          <p:nvPicPr>
            <p:cNvPr id="11336" name="Picture 2" descr="Picture backgr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157" y="4700832"/>
              <a:ext cx="1065536" cy="37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17"/>
            <p:cNvSpPr/>
            <p:nvPr/>
          </p:nvSpPr>
          <p:spPr>
            <a:xfrm>
              <a:off x="377831" y="5089316"/>
              <a:ext cx="1424388" cy="307615"/>
            </a:xfrm>
            <a:prstGeom prst="rect">
              <a:avLst/>
            </a:prstGeom>
          </p:spPr>
          <p:txBody>
            <a:bodyPr wrap="none">
              <a:spAutoFit/>
            </a:bodyPr>
            <a:lstStyle/>
            <a:p>
              <a:pPr algn="ctr">
                <a:defRPr/>
              </a:pPr>
              <a:r>
                <a:rPr lang="ru-RU" sz="1400" b="1" dirty="0">
                  <a:solidFill>
                    <a:schemeClr val="bg1">
                      <a:lumMod val="50000"/>
                    </a:schemeClr>
                  </a:solidFill>
                  <a:latin typeface="Times New Roman" panose="02020603050405020304" pitchFamily="18" charset="0"/>
                  <a:ea typeface="Times New Roman" panose="02020603050405020304" pitchFamily="18" charset="0"/>
                </a:rPr>
                <a:t>https://youla.ru/</a:t>
              </a:r>
            </a:p>
          </p:txBody>
        </p:sp>
      </p:grpSp>
      <p:grpSp>
        <p:nvGrpSpPr>
          <p:cNvPr id="11272" name="Группа 29"/>
          <p:cNvGrpSpPr>
            <a:grpSpLocks/>
          </p:cNvGrpSpPr>
          <p:nvPr/>
        </p:nvGrpSpPr>
        <p:grpSpPr bwMode="auto">
          <a:xfrm>
            <a:off x="150813" y="5019675"/>
            <a:ext cx="1684337" cy="796925"/>
            <a:chOff x="4839341" y="3527011"/>
            <a:chExt cx="1684386" cy="797651"/>
          </a:xfrm>
        </p:grpSpPr>
        <p:pic>
          <p:nvPicPr>
            <p:cNvPr id="11334" name="Picture 4" descr="Picture backgrou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1632" y="3527011"/>
              <a:ext cx="499273" cy="49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Прямоугольник 18"/>
            <p:cNvSpPr/>
            <p:nvPr/>
          </p:nvSpPr>
          <p:spPr>
            <a:xfrm>
              <a:off x="4839341" y="4016406"/>
              <a:ext cx="1684386" cy="308256"/>
            </a:xfrm>
            <a:prstGeom prst="rect">
              <a:avLst/>
            </a:prstGeom>
          </p:spPr>
          <p:txBody>
            <a:bodyPr wrap="none">
              <a:spAutoFit/>
            </a:bodyPr>
            <a:lstStyle/>
            <a:p>
              <a:pPr algn="ctr">
                <a:defRPr/>
              </a:pPr>
              <a:r>
                <a:rPr lang="ru-RU" sz="1400" b="1" dirty="0">
                  <a:solidFill>
                    <a:schemeClr val="bg1">
                      <a:lumMod val="50000"/>
                    </a:schemeClr>
                  </a:solidFill>
                  <a:latin typeface="Times New Roman" panose="02020603050405020304" pitchFamily="18" charset="0"/>
                  <a:ea typeface="Times New Roman" panose="02020603050405020304" pitchFamily="18" charset="0"/>
                </a:rPr>
                <a:t>https://etagioms.ru/</a:t>
              </a:r>
            </a:p>
          </p:txBody>
        </p:sp>
      </p:grpSp>
      <p:grpSp>
        <p:nvGrpSpPr>
          <p:cNvPr id="11273" name="Группа 31"/>
          <p:cNvGrpSpPr>
            <a:grpSpLocks/>
          </p:cNvGrpSpPr>
          <p:nvPr/>
        </p:nvGrpSpPr>
        <p:grpSpPr bwMode="auto">
          <a:xfrm>
            <a:off x="168275" y="6022975"/>
            <a:ext cx="1658938" cy="601663"/>
            <a:chOff x="651038" y="5552212"/>
            <a:chExt cx="1853116" cy="646242"/>
          </a:xfrm>
        </p:grpSpPr>
        <p:pic>
          <p:nvPicPr>
            <p:cNvPr id="11332" name="Picture 8" descr="Picture background"/>
            <p:cNvPicPr>
              <a:picLocks noChangeAspect="1" noChangeArrowheads="1"/>
            </p:cNvPicPr>
            <p:nvPr/>
          </p:nvPicPr>
          <p:blipFill>
            <a:blip r:embed="rId8">
              <a:extLst>
                <a:ext uri="{28A0092B-C50C-407E-A947-70E740481C1C}">
                  <a14:useLocalDpi xmlns:a14="http://schemas.microsoft.com/office/drawing/2010/main" val="0"/>
                </a:ext>
              </a:extLst>
            </a:blip>
            <a:srcRect l="13452" t="36354" r="11366" b="36134"/>
            <a:stretch>
              <a:fillRect/>
            </a:stretch>
          </p:blipFill>
          <p:spPr bwMode="auto">
            <a:xfrm>
              <a:off x="760197" y="5552212"/>
              <a:ext cx="1743957" cy="36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Прямоугольник 30"/>
            <p:cNvSpPr/>
            <p:nvPr/>
          </p:nvSpPr>
          <p:spPr>
            <a:xfrm>
              <a:off x="651038" y="5867660"/>
              <a:ext cx="1780409" cy="330794"/>
            </a:xfrm>
            <a:prstGeom prst="rect">
              <a:avLst/>
            </a:prstGeom>
          </p:spPr>
          <p:txBody>
            <a:bodyPr wrap="none">
              <a:spAutoFit/>
            </a:bodyPr>
            <a:lstStyle/>
            <a:p>
              <a:pPr algn="ctr">
                <a:defRPr/>
              </a:pPr>
              <a:r>
                <a:rPr lang="ru-RU" sz="1400" b="1" dirty="0">
                  <a:solidFill>
                    <a:schemeClr val="bg1">
                      <a:lumMod val="50000"/>
                    </a:schemeClr>
                  </a:solidFill>
                  <a:latin typeface="Times New Roman" panose="02020603050405020304" pitchFamily="18" charset="0"/>
                  <a:ea typeface="Times New Roman" panose="02020603050405020304" pitchFamily="18" charset="0"/>
                </a:rPr>
                <a:t>https://samolet.ru/</a:t>
              </a:r>
            </a:p>
          </p:txBody>
        </p:sp>
      </p:grpSp>
      <p:grpSp>
        <p:nvGrpSpPr>
          <p:cNvPr id="11274" name="Группа 2"/>
          <p:cNvGrpSpPr>
            <a:grpSpLocks/>
          </p:cNvGrpSpPr>
          <p:nvPr/>
        </p:nvGrpSpPr>
        <p:grpSpPr bwMode="auto">
          <a:xfrm>
            <a:off x="10040938" y="4498975"/>
            <a:ext cx="1303337" cy="1204913"/>
            <a:chOff x="184051" y="6027193"/>
            <a:chExt cx="1302664" cy="1207831"/>
          </a:xfrm>
        </p:grpSpPr>
        <p:pic>
          <p:nvPicPr>
            <p:cNvPr id="11330" name="Picture 6" descr="Picture background"/>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285" y="6027193"/>
              <a:ext cx="1020462" cy="10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Прямоугольник 32"/>
            <p:cNvSpPr/>
            <p:nvPr/>
          </p:nvSpPr>
          <p:spPr bwMode="auto">
            <a:xfrm>
              <a:off x="184051" y="6927894"/>
              <a:ext cx="1302664" cy="307130"/>
            </a:xfrm>
            <a:prstGeom prst="rect">
              <a:avLst/>
            </a:prstGeom>
          </p:spPr>
          <p:txBody>
            <a:bodyPr wrap="none">
              <a:spAutoFit/>
            </a:bodyPr>
            <a:lstStyle/>
            <a:p>
              <a:pPr algn="ctr">
                <a:defRPr/>
              </a:pPr>
              <a:r>
                <a:rPr lang="ru-RU" sz="1400" b="1" dirty="0">
                  <a:solidFill>
                    <a:schemeClr val="bg1">
                      <a:lumMod val="50000"/>
                    </a:schemeClr>
                  </a:solidFill>
                  <a:latin typeface="Times New Roman" panose="02020603050405020304" pitchFamily="18" charset="0"/>
                  <a:ea typeface="Times New Roman" panose="02020603050405020304" pitchFamily="18" charset="0"/>
                </a:rPr>
                <a:t>https://upn.ru/</a:t>
              </a:r>
            </a:p>
          </p:txBody>
        </p:sp>
      </p:grpSp>
      <p:pic>
        <p:nvPicPr>
          <p:cNvPr id="11275" name="Picture 14" descr="Picture background"/>
          <p:cNvPicPr>
            <a:picLocks noChangeAspect="1" noChangeArrowheads="1"/>
          </p:cNvPicPr>
          <p:nvPr/>
        </p:nvPicPr>
        <p:blipFill>
          <a:blip r:embed="rId10" cstate="print">
            <a:extLst>
              <a:ext uri="{28A0092B-C50C-407E-A947-70E740481C1C}">
                <a14:useLocalDpi xmlns:a14="http://schemas.microsoft.com/office/drawing/2010/main" val="0"/>
              </a:ext>
            </a:extLst>
          </a:blip>
          <a:srcRect r="1213" b="32901"/>
          <a:stretch>
            <a:fillRect/>
          </a:stretch>
        </p:blipFill>
        <p:spPr bwMode="auto">
          <a:xfrm>
            <a:off x="9669463" y="938213"/>
            <a:ext cx="181927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Прямоугольник 43"/>
          <p:cNvSpPr/>
          <p:nvPr/>
        </p:nvSpPr>
        <p:spPr>
          <a:xfrm>
            <a:off x="9351963" y="1590675"/>
            <a:ext cx="2590800" cy="307975"/>
          </a:xfrm>
          <a:prstGeom prst="rect">
            <a:avLst/>
          </a:prstGeom>
        </p:spPr>
        <p:txBody>
          <a:bodyPr wrap="none">
            <a:spAutoFit/>
          </a:bodyPr>
          <a:lstStyle/>
          <a:p>
            <a:pPr algn="ctr">
              <a:defRPr/>
            </a:pPr>
            <a:r>
              <a:rPr lang="ru-RU" sz="1400" b="1" dirty="0">
                <a:solidFill>
                  <a:schemeClr val="bg1">
                    <a:lumMod val="50000"/>
                  </a:schemeClr>
                </a:solidFill>
                <a:latin typeface="Times New Roman" panose="02020603050405020304" pitchFamily="18" charset="0"/>
                <a:ea typeface="Times New Roman" panose="02020603050405020304" pitchFamily="18" charset="0"/>
              </a:rPr>
              <a:t>https://index.estate/CityCharts/</a:t>
            </a:r>
          </a:p>
        </p:txBody>
      </p:sp>
      <p:grpSp>
        <p:nvGrpSpPr>
          <p:cNvPr id="11277" name="Группа 107519"/>
          <p:cNvGrpSpPr>
            <a:grpSpLocks/>
          </p:cNvGrpSpPr>
          <p:nvPr/>
        </p:nvGrpSpPr>
        <p:grpSpPr bwMode="auto">
          <a:xfrm>
            <a:off x="3113088" y="752475"/>
            <a:ext cx="2662237" cy="5905500"/>
            <a:chOff x="3113969" y="752523"/>
            <a:chExt cx="2661005" cy="5905920"/>
          </a:xfrm>
        </p:grpSpPr>
        <p:grpSp>
          <p:nvGrpSpPr>
            <p:cNvPr id="11314" name="Группа 40"/>
            <p:cNvGrpSpPr>
              <a:grpSpLocks/>
            </p:cNvGrpSpPr>
            <p:nvPr/>
          </p:nvGrpSpPr>
          <p:grpSpPr bwMode="auto">
            <a:xfrm>
              <a:off x="3143428" y="752523"/>
              <a:ext cx="2631546" cy="949256"/>
              <a:chOff x="3476785" y="745344"/>
              <a:chExt cx="2631546" cy="949256"/>
            </a:xfrm>
          </p:grpSpPr>
          <p:pic>
            <p:nvPicPr>
              <p:cNvPr id="11328" name="Picture 10" descr="Picture background"/>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r="5904" b="22997"/>
              <a:stretch>
                <a:fillRect/>
              </a:stretch>
            </p:blipFill>
            <p:spPr bwMode="auto">
              <a:xfrm>
                <a:off x="3586861" y="745344"/>
                <a:ext cx="2160816" cy="73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Прямоугольник 33"/>
              <p:cNvSpPr/>
              <p:nvPr/>
            </p:nvSpPr>
            <p:spPr>
              <a:xfrm>
                <a:off x="3477474" y="1386740"/>
                <a:ext cx="2630857" cy="307997"/>
              </a:xfrm>
              <a:prstGeom prst="rect">
                <a:avLst/>
              </a:prstGeom>
            </p:spPr>
            <p:txBody>
              <a:bodyPr>
                <a:spAutoFit/>
              </a:bodyPr>
              <a:lstStyle/>
              <a:p>
                <a:pPr algn="ctr">
                  <a:defRPr/>
                </a:pPr>
                <a:r>
                  <a:rPr lang="en-US" sz="1400" b="1" dirty="0">
                    <a:solidFill>
                      <a:schemeClr val="bg1">
                        <a:lumMod val="50000"/>
                      </a:schemeClr>
                    </a:solidFill>
                    <a:latin typeface="Times New Roman" panose="02020603050405020304" pitchFamily="18" charset="0"/>
                    <a:ea typeface="Times New Roman" panose="02020603050405020304" pitchFamily="18" charset="0"/>
                  </a:rPr>
                  <a:t>https://rosreestr.gov.ru/</a:t>
                </a:r>
                <a:endParaRPr lang="ru-RU" sz="1400" b="1" dirty="0">
                  <a:solidFill>
                    <a:schemeClr val="bg1">
                      <a:lumMod val="50000"/>
                    </a:schemeClr>
                  </a:solidFill>
                  <a:latin typeface="Times New Roman" panose="02020603050405020304" pitchFamily="18" charset="0"/>
                  <a:ea typeface="Times New Roman" panose="02020603050405020304" pitchFamily="18" charset="0"/>
                </a:endParaRPr>
              </a:p>
            </p:txBody>
          </p:sp>
        </p:grpSp>
        <p:grpSp>
          <p:nvGrpSpPr>
            <p:cNvPr id="11315" name="Группа 39"/>
            <p:cNvGrpSpPr>
              <a:grpSpLocks/>
            </p:cNvGrpSpPr>
            <p:nvPr/>
          </p:nvGrpSpPr>
          <p:grpSpPr bwMode="auto">
            <a:xfrm>
              <a:off x="3113969" y="1818322"/>
              <a:ext cx="2504814" cy="714942"/>
              <a:chOff x="3447326" y="1617175"/>
              <a:chExt cx="2504814" cy="714942"/>
            </a:xfrm>
          </p:grpSpPr>
          <p:pic>
            <p:nvPicPr>
              <p:cNvPr id="11326" name="Picture 50"/>
              <p:cNvPicPr>
                <a:picLocks noChangeAspect="1" noChangeArrowheads="1"/>
              </p:cNvPicPr>
              <p:nvPr/>
            </p:nvPicPr>
            <p:blipFill>
              <a:blip r:embed="rId12">
                <a:clrChange>
                  <a:clrFrom>
                    <a:srgbClr val="F7F9FA"/>
                  </a:clrFrom>
                  <a:clrTo>
                    <a:srgbClr val="F7F9FA">
                      <a:alpha val="0"/>
                    </a:srgbClr>
                  </a:clrTo>
                </a:clrChange>
                <a:extLst>
                  <a:ext uri="{28A0092B-C50C-407E-A947-70E740481C1C}">
                    <a14:useLocalDpi xmlns:a14="http://schemas.microsoft.com/office/drawing/2010/main" val="0"/>
                  </a:ext>
                </a:extLst>
              </a:blip>
              <a:srcRect t="15413" r="4718" b="14632"/>
              <a:stretch>
                <a:fillRect/>
              </a:stretch>
            </p:blipFill>
            <p:spPr bwMode="auto">
              <a:xfrm>
                <a:off x="3447326" y="1617175"/>
                <a:ext cx="2504814" cy="39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Прямоугольник 34"/>
              <p:cNvSpPr/>
              <p:nvPr/>
            </p:nvSpPr>
            <p:spPr>
              <a:xfrm>
                <a:off x="3780547" y="2024681"/>
                <a:ext cx="1932680" cy="307997"/>
              </a:xfrm>
              <a:prstGeom prst="rect">
                <a:avLst/>
              </a:prstGeom>
            </p:spPr>
            <p:txBody>
              <a:bodyPr wrap="none">
                <a:spAutoFit/>
              </a:bodyPr>
              <a:lstStyle/>
              <a:p>
                <a:pPr algn="ctr">
                  <a:defRPr/>
                </a:pPr>
                <a:r>
                  <a:rPr lang="ru-RU" sz="1400" b="1" dirty="0">
                    <a:solidFill>
                      <a:schemeClr val="bg1">
                        <a:lumMod val="50000"/>
                      </a:schemeClr>
                    </a:solidFill>
                    <a:latin typeface="Times New Roman" panose="02020603050405020304" pitchFamily="18" charset="0"/>
                    <a:ea typeface="Times New Roman" panose="02020603050405020304" pitchFamily="18" charset="0"/>
                  </a:rPr>
                  <a:t>https://sberindex.ru/ru</a:t>
                </a:r>
              </a:p>
            </p:txBody>
          </p:sp>
        </p:grpSp>
        <p:grpSp>
          <p:nvGrpSpPr>
            <p:cNvPr id="11316" name="Группа 38"/>
            <p:cNvGrpSpPr>
              <a:grpSpLocks/>
            </p:cNvGrpSpPr>
            <p:nvPr/>
          </p:nvGrpSpPr>
          <p:grpSpPr bwMode="auto">
            <a:xfrm>
              <a:off x="3322529" y="2665213"/>
              <a:ext cx="2181015" cy="1060630"/>
              <a:chOff x="3655886" y="2422502"/>
              <a:chExt cx="2181015" cy="1060630"/>
            </a:xfrm>
          </p:grpSpPr>
          <p:pic>
            <p:nvPicPr>
              <p:cNvPr id="11324" name="Рисунок 3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655886" y="2422502"/>
                <a:ext cx="2181015" cy="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Прямоугольник 37"/>
              <p:cNvSpPr/>
              <p:nvPr/>
            </p:nvSpPr>
            <p:spPr>
              <a:xfrm>
                <a:off x="3947156" y="3175414"/>
                <a:ext cx="1659756" cy="307997"/>
              </a:xfrm>
              <a:prstGeom prst="rect">
                <a:avLst/>
              </a:prstGeom>
            </p:spPr>
            <p:txBody>
              <a:bodyPr wrap="none">
                <a:spAutoFit/>
              </a:bodyPr>
              <a:lstStyle/>
              <a:p>
                <a:pPr algn="ctr">
                  <a:defRPr/>
                </a:pPr>
                <a:r>
                  <a:rPr lang="ru-RU" sz="1400" b="1" dirty="0">
                    <a:solidFill>
                      <a:schemeClr val="bg1">
                        <a:lumMod val="50000"/>
                      </a:schemeClr>
                    </a:solidFill>
                    <a:latin typeface="Times New Roman" panose="02020603050405020304" pitchFamily="18" charset="0"/>
                    <a:ea typeface="Times New Roman" panose="02020603050405020304" pitchFamily="18" charset="0"/>
                  </a:rPr>
                  <a:t>https://www.irn.ru/</a:t>
                </a:r>
              </a:p>
            </p:txBody>
          </p:sp>
        </p:grpSp>
        <p:grpSp>
          <p:nvGrpSpPr>
            <p:cNvPr id="11317" name="Группа 42"/>
            <p:cNvGrpSpPr>
              <a:grpSpLocks/>
            </p:cNvGrpSpPr>
            <p:nvPr/>
          </p:nvGrpSpPr>
          <p:grpSpPr bwMode="auto">
            <a:xfrm>
              <a:off x="3531752" y="3667440"/>
              <a:ext cx="1945654" cy="878611"/>
              <a:chOff x="3865109" y="3646406"/>
              <a:chExt cx="1945654" cy="878611"/>
            </a:xfrm>
          </p:grpSpPr>
          <p:pic>
            <p:nvPicPr>
              <p:cNvPr id="11322" name="Picture 12" descr="Picture background"/>
              <p:cNvPicPr>
                <a:picLocks noChangeAspect="1" noChangeArrowheads="1"/>
              </p:cNvPicPr>
              <p:nvPr/>
            </p:nvPicPr>
            <p:blipFill>
              <a:blip r:embed="rId1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122918" y="3646406"/>
                <a:ext cx="1305947" cy="6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Прямоугольник 41"/>
              <p:cNvSpPr/>
              <p:nvPr/>
            </p:nvSpPr>
            <p:spPr>
              <a:xfrm>
                <a:off x="3864645" y="4216299"/>
                <a:ext cx="1945374" cy="307997"/>
              </a:xfrm>
              <a:prstGeom prst="rect">
                <a:avLst/>
              </a:prstGeom>
            </p:spPr>
            <p:txBody>
              <a:bodyPr wrap="none">
                <a:spAutoFit/>
              </a:bodyPr>
              <a:lstStyle/>
              <a:p>
                <a:pPr algn="ctr">
                  <a:defRPr/>
                </a:pPr>
                <a:r>
                  <a:rPr lang="ru-RU" sz="1400" b="1" dirty="0">
                    <a:solidFill>
                      <a:schemeClr val="bg1">
                        <a:lumMod val="50000"/>
                      </a:schemeClr>
                    </a:solidFill>
                    <a:latin typeface="Times New Roman" panose="02020603050405020304" pitchFamily="18" charset="0"/>
                    <a:ea typeface="Times New Roman" panose="02020603050405020304" pitchFamily="18" charset="0"/>
                  </a:rPr>
                  <a:t>https://www.restate.ru/</a:t>
                </a:r>
              </a:p>
            </p:txBody>
          </p:sp>
        </p:grpSp>
        <p:pic>
          <p:nvPicPr>
            <p:cNvPr id="11318" name="Рисунок 4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497550" y="5846643"/>
              <a:ext cx="1776296" cy="50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Прямоугольник 45"/>
            <p:cNvSpPr/>
            <p:nvPr/>
          </p:nvSpPr>
          <p:spPr>
            <a:xfrm>
              <a:off x="3647122" y="6350446"/>
              <a:ext cx="1597872" cy="307997"/>
            </a:xfrm>
            <a:prstGeom prst="rect">
              <a:avLst/>
            </a:prstGeom>
          </p:spPr>
          <p:txBody>
            <a:bodyPr wrap="none">
              <a:spAutoFit/>
            </a:bodyPr>
            <a:lstStyle/>
            <a:p>
              <a:pPr algn="ctr">
                <a:defRPr/>
              </a:pPr>
              <a:r>
                <a:rPr lang="ru-RU" sz="1400" b="1" dirty="0">
                  <a:solidFill>
                    <a:schemeClr val="bg1">
                      <a:lumMod val="50000"/>
                    </a:schemeClr>
                  </a:solidFill>
                  <a:latin typeface="Times New Roman" panose="02020603050405020304" pitchFamily="18" charset="0"/>
                  <a:ea typeface="Times New Roman" panose="02020603050405020304" pitchFamily="18" charset="0"/>
                </a:rPr>
                <a:t>https://rosrealt.ru/</a:t>
              </a:r>
            </a:p>
          </p:txBody>
        </p:sp>
        <p:pic>
          <p:nvPicPr>
            <p:cNvPr id="11320" name="Picture 15"/>
            <p:cNvPicPr>
              <a:picLocks noChangeAspect="1" noChangeArrowheads="1"/>
            </p:cNvPicPr>
            <p:nvPr/>
          </p:nvPicPr>
          <p:blipFill>
            <a:blip r:embed="rId16">
              <a:clrChange>
                <a:clrFrom>
                  <a:srgbClr val="EEEDEF"/>
                </a:clrFrom>
                <a:clrTo>
                  <a:srgbClr val="EEEDEF">
                    <a:alpha val="0"/>
                  </a:srgbClr>
                </a:clrTo>
              </a:clrChange>
              <a:extLst>
                <a:ext uri="{28A0092B-C50C-407E-A947-70E740481C1C}">
                  <a14:useLocalDpi xmlns:a14="http://schemas.microsoft.com/office/drawing/2010/main" val="0"/>
                </a:ext>
              </a:extLst>
            </a:blip>
            <a:srcRect r="46802"/>
            <a:stretch>
              <a:fillRect/>
            </a:stretch>
          </p:blipFill>
          <p:spPr bwMode="auto">
            <a:xfrm>
              <a:off x="3709404" y="4584423"/>
              <a:ext cx="1200537" cy="77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Прямоугольник 62"/>
            <p:cNvSpPr/>
            <p:nvPr/>
          </p:nvSpPr>
          <p:spPr>
            <a:xfrm>
              <a:off x="3339290" y="5437569"/>
              <a:ext cx="2207190" cy="307997"/>
            </a:xfrm>
            <a:prstGeom prst="rect">
              <a:avLst/>
            </a:prstGeom>
          </p:spPr>
          <p:txBody>
            <a:bodyPr wrap="none">
              <a:spAutoFit/>
            </a:bodyPr>
            <a:lstStyle/>
            <a:p>
              <a:pPr algn="ctr">
                <a:defRPr/>
              </a:pPr>
              <a:r>
                <a:rPr lang="en-US" altLang="ru-RU" sz="1400" b="1" dirty="0">
                  <a:solidFill>
                    <a:schemeClr val="bg1">
                      <a:lumMod val="50000"/>
                    </a:schemeClr>
                  </a:solidFill>
                  <a:latin typeface="Times New Roman" panose="02020603050405020304" pitchFamily="18" charset="0"/>
                  <a:ea typeface="Times New Roman" panose="02020603050405020304" pitchFamily="18" charset="0"/>
                </a:rPr>
                <a:t>https://www.moex.com/ru/</a:t>
              </a:r>
              <a:endParaRPr lang="ru-RU" sz="1400" b="1" dirty="0">
                <a:solidFill>
                  <a:schemeClr val="bg1">
                    <a:lumMod val="50000"/>
                  </a:schemeClr>
                </a:solidFill>
                <a:latin typeface="Times New Roman" panose="02020603050405020304" pitchFamily="18" charset="0"/>
                <a:ea typeface="Times New Roman" panose="02020603050405020304" pitchFamily="18" charset="0"/>
              </a:endParaRPr>
            </a:p>
          </p:txBody>
        </p:sp>
      </p:grpSp>
      <p:grpSp>
        <p:nvGrpSpPr>
          <p:cNvPr id="11278" name="Группа 107522"/>
          <p:cNvGrpSpPr>
            <a:grpSpLocks/>
          </p:cNvGrpSpPr>
          <p:nvPr/>
        </p:nvGrpSpPr>
        <p:grpSpPr bwMode="auto">
          <a:xfrm>
            <a:off x="9826625" y="2200275"/>
            <a:ext cx="1504950" cy="1133475"/>
            <a:chOff x="9777185" y="2119191"/>
            <a:chExt cx="1883495" cy="1492579"/>
          </a:xfrm>
        </p:grpSpPr>
        <p:pic>
          <p:nvPicPr>
            <p:cNvPr id="11312" name="Picture 18" descr="Picture background"/>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24478" y="2119191"/>
              <a:ext cx="1736202" cy="104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1" name="Прямоугольник 107520"/>
            <p:cNvSpPr/>
            <p:nvPr/>
          </p:nvSpPr>
          <p:spPr>
            <a:xfrm>
              <a:off x="9777185" y="3206223"/>
              <a:ext cx="1718590" cy="405547"/>
            </a:xfrm>
            <a:prstGeom prst="rect">
              <a:avLst/>
            </a:prstGeom>
          </p:spPr>
          <p:txBody>
            <a:bodyPr wrap="none">
              <a:spAutoFit/>
            </a:bodyPr>
            <a:lstStyle/>
            <a:p>
              <a:pPr algn="ctr">
                <a:defRPr/>
              </a:pPr>
              <a:r>
                <a:rPr lang="ru-RU" sz="1400" b="1" dirty="0">
                  <a:solidFill>
                    <a:schemeClr val="bg1">
                      <a:lumMod val="50000"/>
                    </a:schemeClr>
                  </a:solidFill>
                  <a:latin typeface="Times New Roman" panose="02020603050405020304" pitchFamily="18" charset="0"/>
                  <a:ea typeface="Times New Roman" panose="02020603050405020304" pitchFamily="18" charset="0"/>
                </a:rPr>
                <a:t>https://rgud.ru/</a:t>
              </a:r>
            </a:p>
          </p:txBody>
        </p:sp>
      </p:grpSp>
      <p:sp>
        <p:nvSpPr>
          <p:cNvPr id="2" name="Прямоугольник 1"/>
          <p:cNvSpPr/>
          <p:nvPr/>
        </p:nvSpPr>
        <p:spPr>
          <a:xfrm>
            <a:off x="182563" y="182563"/>
            <a:ext cx="2063750" cy="369887"/>
          </a:xfrm>
          <a:prstGeom prst="rect">
            <a:avLst/>
          </a:prstGeom>
        </p:spPr>
        <p:txBody>
          <a:bodyPr wrap="none">
            <a:spAutoFit/>
          </a:bodyPr>
          <a:lstStyle/>
          <a:p>
            <a:pPr algn="ctr">
              <a:defRPr/>
            </a:pPr>
            <a:r>
              <a:rPr lang="ru-RU" altLang="ru-RU" b="1" u="sng" dirty="0">
                <a:solidFill>
                  <a:schemeClr val="accent5">
                    <a:lumMod val="50000"/>
                  </a:schemeClr>
                </a:solidFill>
                <a:latin typeface="Arial" panose="020B0604020202020204" pitchFamily="34" charset="0"/>
                <a:cs typeface="Arial" panose="020B0604020202020204" pitchFamily="34" charset="0"/>
              </a:rPr>
              <a:t>КЛАССИФАЙДЫ</a:t>
            </a:r>
            <a:endParaRPr lang="ru-RU" u="sng" dirty="0">
              <a:solidFill>
                <a:schemeClr val="accent5">
                  <a:lumMod val="50000"/>
                </a:schemeClr>
              </a:solidFill>
            </a:endParaRPr>
          </a:p>
        </p:txBody>
      </p:sp>
      <p:sp>
        <p:nvSpPr>
          <p:cNvPr id="70" name="Прямоугольник 69"/>
          <p:cNvSpPr/>
          <p:nvPr/>
        </p:nvSpPr>
        <p:spPr>
          <a:xfrm>
            <a:off x="2636838" y="168275"/>
            <a:ext cx="3497262" cy="369888"/>
          </a:xfrm>
          <a:prstGeom prst="rect">
            <a:avLst/>
          </a:prstGeom>
        </p:spPr>
        <p:txBody>
          <a:bodyPr wrap="none">
            <a:spAutoFit/>
          </a:bodyPr>
          <a:lstStyle/>
          <a:p>
            <a:pPr algn="ctr">
              <a:defRPr/>
            </a:pPr>
            <a:r>
              <a:rPr lang="ru-RU" altLang="ru-RU" b="1" u="sng" dirty="0">
                <a:solidFill>
                  <a:schemeClr val="accent5">
                    <a:lumMod val="50000"/>
                  </a:schemeClr>
                </a:solidFill>
                <a:latin typeface="Arial" panose="020B0604020202020204" pitchFamily="34" charset="0"/>
                <a:cs typeface="Arial" panose="020B0604020202020204" pitchFamily="34" charset="0"/>
              </a:rPr>
              <a:t>АНАЛИТИЧЕСКИЕ ПРОЕКТЫ</a:t>
            </a:r>
            <a:endParaRPr lang="ru-RU" u="sng" dirty="0">
              <a:solidFill>
                <a:schemeClr val="accent5">
                  <a:lumMod val="50000"/>
                </a:schemeClr>
              </a:solidFill>
            </a:endParaRPr>
          </a:p>
        </p:txBody>
      </p:sp>
      <p:sp>
        <p:nvSpPr>
          <p:cNvPr id="71" name="Прямоугольник 70"/>
          <p:cNvSpPr/>
          <p:nvPr/>
        </p:nvSpPr>
        <p:spPr>
          <a:xfrm>
            <a:off x="6127750" y="155575"/>
            <a:ext cx="3376613" cy="368300"/>
          </a:xfrm>
          <a:prstGeom prst="rect">
            <a:avLst/>
          </a:prstGeom>
        </p:spPr>
        <p:txBody>
          <a:bodyPr wrap="none">
            <a:spAutoFit/>
          </a:bodyPr>
          <a:lstStyle/>
          <a:p>
            <a:pPr algn="ctr">
              <a:defRPr/>
            </a:pPr>
            <a:r>
              <a:rPr lang="ru-RU" altLang="ru-RU" b="1" u="sng" dirty="0">
                <a:solidFill>
                  <a:schemeClr val="accent5">
                    <a:lumMod val="50000"/>
                  </a:schemeClr>
                </a:solidFill>
                <a:latin typeface="Arial" panose="020B0604020202020204" pitchFamily="34" charset="0"/>
                <a:cs typeface="Arial" panose="020B0604020202020204" pitchFamily="34" charset="0"/>
              </a:rPr>
              <a:t>АНАЛИТИЧЕСКИЕ ОБЗОРЫ</a:t>
            </a:r>
            <a:endParaRPr lang="ru-RU" u="sng" dirty="0">
              <a:solidFill>
                <a:schemeClr val="accent5">
                  <a:lumMod val="50000"/>
                </a:schemeClr>
              </a:solidFill>
            </a:endParaRPr>
          </a:p>
        </p:txBody>
      </p:sp>
      <p:sp>
        <p:nvSpPr>
          <p:cNvPr id="72" name="Прямоугольник 71"/>
          <p:cNvSpPr/>
          <p:nvPr/>
        </p:nvSpPr>
        <p:spPr>
          <a:xfrm>
            <a:off x="9466263" y="106363"/>
            <a:ext cx="2647950" cy="646112"/>
          </a:xfrm>
          <a:prstGeom prst="rect">
            <a:avLst/>
          </a:prstGeom>
        </p:spPr>
        <p:txBody>
          <a:bodyPr>
            <a:spAutoFit/>
          </a:bodyPr>
          <a:lstStyle/>
          <a:p>
            <a:pPr algn="ctr">
              <a:defRPr/>
            </a:pPr>
            <a:r>
              <a:rPr lang="ru-RU" altLang="ru-RU" b="1" u="sng" dirty="0">
                <a:solidFill>
                  <a:schemeClr val="accent5">
                    <a:lumMod val="50000"/>
                  </a:schemeClr>
                </a:solidFill>
                <a:latin typeface="Arial" panose="020B0604020202020204" pitchFamily="34" charset="0"/>
                <a:cs typeface="Arial" panose="020B0604020202020204" pitchFamily="34" charset="0"/>
              </a:rPr>
              <a:t>ДАННЫЕ КОМИТЕТА</a:t>
            </a:r>
          </a:p>
          <a:p>
            <a:pPr algn="ctr">
              <a:defRPr/>
            </a:pPr>
            <a:r>
              <a:rPr lang="ru-RU" altLang="ru-RU" b="1" u="sng" dirty="0">
                <a:solidFill>
                  <a:schemeClr val="accent5">
                    <a:lumMod val="50000"/>
                  </a:schemeClr>
                </a:solidFill>
                <a:latin typeface="Arial" panose="020B0604020202020204" pitchFamily="34" charset="0"/>
                <a:cs typeface="Arial" panose="020B0604020202020204" pitchFamily="34" charset="0"/>
              </a:rPr>
              <a:t> ПО АНАЛИТИКЕ</a:t>
            </a:r>
            <a:endParaRPr lang="ru-RU" u="sng" dirty="0">
              <a:solidFill>
                <a:schemeClr val="accent5">
                  <a:lumMod val="50000"/>
                </a:schemeClr>
              </a:solidFill>
            </a:endParaRPr>
          </a:p>
        </p:txBody>
      </p:sp>
      <p:cxnSp>
        <p:nvCxnSpPr>
          <p:cNvPr id="4" name="Прямая соединительная линия 3"/>
          <p:cNvCxnSpPr/>
          <p:nvPr/>
        </p:nvCxnSpPr>
        <p:spPr>
          <a:xfrm>
            <a:off x="0" y="808038"/>
            <a:ext cx="1211421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2573338" y="26988"/>
            <a:ext cx="0" cy="7524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6127750" y="26988"/>
            <a:ext cx="0" cy="7524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p:nvPr/>
        </p:nvCxnSpPr>
        <p:spPr>
          <a:xfrm>
            <a:off x="9528175" y="14288"/>
            <a:ext cx="0" cy="7524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1287" name="Группа 7"/>
          <p:cNvGrpSpPr>
            <a:grpSpLocks/>
          </p:cNvGrpSpPr>
          <p:nvPr/>
        </p:nvGrpSpPr>
        <p:grpSpPr bwMode="auto">
          <a:xfrm>
            <a:off x="9390063" y="3503613"/>
            <a:ext cx="2443162" cy="1031875"/>
            <a:chOff x="9391118" y="3782697"/>
            <a:chExt cx="2442393" cy="1030937"/>
          </a:xfrm>
        </p:grpSpPr>
        <p:sp>
          <p:nvSpPr>
            <p:cNvPr id="107525" name="Прямоугольник 107524"/>
            <p:cNvSpPr/>
            <p:nvPr/>
          </p:nvSpPr>
          <p:spPr bwMode="auto">
            <a:xfrm>
              <a:off x="9932285" y="4505939"/>
              <a:ext cx="1426714" cy="307695"/>
            </a:xfrm>
            <a:prstGeom prst="rect">
              <a:avLst/>
            </a:prstGeom>
          </p:spPr>
          <p:txBody>
            <a:bodyPr wrap="none">
              <a:spAutoFit/>
            </a:bodyPr>
            <a:lstStyle/>
            <a:p>
              <a:pPr algn="ctr">
                <a:defRPr/>
              </a:pPr>
              <a:r>
                <a:rPr lang="ru-RU" sz="1400" b="1" dirty="0">
                  <a:solidFill>
                    <a:schemeClr val="bg1">
                      <a:lumMod val="50000"/>
                    </a:schemeClr>
                  </a:solidFill>
                  <a:latin typeface="Times New Roman" panose="02020603050405020304" pitchFamily="18" charset="0"/>
                  <a:ea typeface="Times New Roman" panose="02020603050405020304" pitchFamily="18" charset="0"/>
                </a:rPr>
                <a:t>http://sroroo.ru/</a:t>
              </a:r>
            </a:p>
          </p:txBody>
        </p:sp>
        <p:pic>
          <p:nvPicPr>
            <p:cNvPr id="11311" name="Рисунок 4"/>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391118" y="3782697"/>
              <a:ext cx="2442393" cy="72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288" name="Группа 8"/>
          <p:cNvGrpSpPr>
            <a:grpSpLocks/>
          </p:cNvGrpSpPr>
          <p:nvPr/>
        </p:nvGrpSpPr>
        <p:grpSpPr bwMode="auto">
          <a:xfrm>
            <a:off x="6516688" y="889000"/>
            <a:ext cx="2779712" cy="5889625"/>
            <a:chOff x="6571599" y="873409"/>
            <a:chExt cx="2780138" cy="5889586"/>
          </a:xfrm>
        </p:grpSpPr>
        <p:grpSp>
          <p:nvGrpSpPr>
            <p:cNvPr id="11292" name="Группа 61"/>
            <p:cNvGrpSpPr>
              <a:grpSpLocks/>
            </p:cNvGrpSpPr>
            <p:nvPr/>
          </p:nvGrpSpPr>
          <p:grpSpPr bwMode="auto">
            <a:xfrm>
              <a:off x="6586189" y="2102054"/>
              <a:ext cx="2637315" cy="4660941"/>
              <a:chOff x="6777795" y="2076626"/>
              <a:chExt cx="2636909" cy="4661128"/>
            </a:xfrm>
          </p:grpSpPr>
          <p:grpSp>
            <p:nvGrpSpPr>
              <p:cNvPr id="11296" name="Группа 49"/>
              <p:cNvGrpSpPr>
                <a:grpSpLocks/>
              </p:cNvGrpSpPr>
              <p:nvPr/>
            </p:nvGrpSpPr>
            <p:grpSpPr bwMode="auto">
              <a:xfrm>
                <a:off x="6777795" y="2076626"/>
                <a:ext cx="2401251" cy="743985"/>
                <a:chOff x="6777795" y="2076626"/>
                <a:chExt cx="2401251" cy="743985"/>
              </a:xfrm>
            </p:grpSpPr>
            <p:pic>
              <p:nvPicPr>
                <p:cNvPr id="11308" name="Рисунок 47"/>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027570" y="2076626"/>
                  <a:ext cx="1799382" cy="4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Прямоугольник 48"/>
                <p:cNvSpPr/>
                <p:nvPr/>
              </p:nvSpPr>
              <p:spPr>
                <a:xfrm>
                  <a:off x="6777494" y="2513276"/>
                  <a:ext cx="2401886" cy="307985"/>
                </a:xfrm>
                <a:prstGeom prst="rect">
                  <a:avLst/>
                </a:prstGeom>
              </p:spPr>
              <p:txBody>
                <a:bodyPr wrap="none">
                  <a:spAutoFit/>
                </a:bodyPr>
                <a:lstStyle/>
                <a:p>
                  <a:pPr algn="ctr">
                    <a:defRPr/>
                  </a:pPr>
                  <a:r>
                    <a:rPr lang="en-US" sz="1400" b="1" dirty="0">
                      <a:solidFill>
                        <a:schemeClr val="bg1">
                          <a:lumMod val="50000"/>
                        </a:schemeClr>
                      </a:solidFill>
                      <a:latin typeface="Times New Roman" panose="02020603050405020304" pitchFamily="18" charset="0"/>
                      <a:ea typeface="Times New Roman" panose="02020603050405020304" pitchFamily="18" charset="0"/>
                    </a:rPr>
                    <a:t>https://nikoliers.ru/analytics</a:t>
                  </a:r>
                  <a:r>
                    <a:rPr lang="ru-RU" sz="1400" b="1" dirty="0">
                      <a:solidFill>
                        <a:schemeClr val="bg1">
                          <a:lumMod val="50000"/>
                        </a:schemeClr>
                      </a:solidFill>
                      <a:latin typeface="Times New Roman" panose="02020603050405020304" pitchFamily="18" charset="0"/>
                      <a:ea typeface="Times New Roman" panose="02020603050405020304" pitchFamily="18" charset="0"/>
                    </a:rPr>
                    <a:t>/</a:t>
                  </a:r>
                </a:p>
              </p:txBody>
            </p:sp>
          </p:grpSp>
          <p:grpSp>
            <p:nvGrpSpPr>
              <p:cNvPr id="11297" name="Группа 52"/>
              <p:cNvGrpSpPr>
                <a:grpSpLocks/>
              </p:cNvGrpSpPr>
              <p:nvPr/>
            </p:nvGrpSpPr>
            <p:grpSpPr bwMode="auto">
              <a:xfrm>
                <a:off x="7007608" y="3011304"/>
                <a:ext cx="2101190" cy="831074"/>
                <a:chOff x="7106917" y="2964488"/>
                <a:chExt cx="2101190" cy="831074"/>
              </a:xfrm>
            </p:grpSpPr>
            <p:pic>
              <p:nvPicPr>
                <p:cNvPr id="11306" name="Рисунок 50"/>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106917" y="2964488"/>
                  <a:ext cx="2101190" cy="45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Прямоугольник 51"/>
                <p:cNvSpPr/>
                <p:nvPr/>
              </p:nvSpPr>
              <p:spPr>
                <a:xfrm>
                  <a:off x="7314953" y="3487256"/>
                  <a:ext cx="1684336" cy="307985"/>
                </a:xfrm>
                <a:prstGeom prst="rect">
                  <a:avLst/>
                </a:prstGeom>
              </p:spPr>
              <p:txBody>
                <a:bodyPr wrap="none">
                  <a:spAutoFit/>
                </a:bodyPr>
                <a:lstStyle/>
                <a:p>
                  <a:pPr algn="ctr">
                    <a:defRPr/>
                  </a:pPr>
                  <a:r>
                    <a:rPr lang="en-US" sz="1400" b="1" dirty="0">
                      <a:solidFill>
                        <a:schemeClr val="bg1">
                          <a:lumMod val="50000"/>
                        </a:schemeClr>
                      </a:solidFill>
                      <a:latin typeface="Times New Roman" panose="02020603050405020304" pitchFamily="18" charset="0"/>
                      <a:ea typeface="Times New Roman" panose="02020603050405020304" pitchFamily="18" charset="0"/>
                    </a:rPr>
                    <a:t>https://swissapp.ru/</a:t>
                  </a:r>
                  <a:endParaRPr lang="ru-RU" sz="1400" b="1" dirty="0">
                    <a:solidFill>
                      <a:schemeClr val="bg1">
                        <a:lumMod val="50000"/>
                      </a:schemeClr>
                    </a:solidFill>
                    <a:latin typeface="Times New Roman" panose="02020603050405020304" pitchFamily="18" charset="0"/>
                    <a:ea typeface="Times New Roman" panose="02020603050405020304" pitchFamily="18" charset="0"/>
                  </a:endParaRPr>
                </a:p>
              </p:txBody>
            </p:sp>
          </p:grpSp>
          <p:grpSp>
            <p:nvGrpSpPr>
              <p:cNvPr id="11298" name="Группа 55"/>
              <p:cNvGrpSpPr>
                <a:grpSpLocks/>
              </p:cNvGrpSpPr>
              <p:nvPr/>
            </p:nvGrpSpPr>
            <p:grpSpPr bwMode="auto">
              <a:xfrm>
                <a:off x="7205507" y="3750160"/>
                <a:ext cx="1803424" cy="1101398"/>
                <a:chOff x="7205339" y="3699224"/>
                <a:chExt cx="1803424" cy="1101398"/>
              </a:xfrm>
            </p:grpSpPr>
            <p:pic>
              <p:nvPicPr>
                <p:cNvPr id="11304" name="Рисунок 53"/>
                <p:cNvPicPr>
                  <a:picLocks noChangeAspect="1"/>
                </p:cNvPicPr>
                <p:nvPr/>
              </p:nvPicPr>
              <p:blipFill>
                <a:blip r:embed="rId2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232471" y="3699224"/>
                  <a:ext cx="1734867" cy="765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Прямоугольник 54"/>
                <p:cNvSpPr/>
                <p:nvPr/>
              </p:nvSpPr>
              <p:spPr>
                <a:xfrm>
                  <a:off x="7201189" y="4492820"/>
                  <a:ext cx="1803399" cy="307985"/>
                </a:xfrm>
                <a:prstGeom prst="rect">
                  <a:avLst/>
                </a:prstGeom>
              </p:spPr>
              <p:txBody>
                <a:bodyPr wrap="none">
                  <a:spAutoFit/>
                </a:bodyPr>
                <a:lstStyle/>
                <a:p>
                  <a:pPr algn="ctr">
                    <a:defRPr/>
                  </a:pPr>
                  <a:r>
                    <a:rPr lang="en-US" sz="1400" b="1" dirty="0">
                      <a:solidFill>
                        <a:schemeClr val="bg1">
                          <a:lumMod val="50000"/>
                        </a:schemeClr>
                      </a:solidFill>
                      <a:latin typeface="Times New Roman" panose="02020603050405020304" pitchFamily="18" charset="0"/>
                      <a:ea typeface="Times New Roman" panose="02020603050405020304" pitchFamily="18" charset="0"/>
                    </a:rPr>
                    <a:t>https://businesstat.ru</a:t>
                  </a:r>
                  <a:endParaRPr lang="ru-RU" sz="1400" b="1" dirty="0">
                    <a:solidFill>
                      <a:schemeClr val="bg1">
                        <a:lumMod val="50000"/>
                      </a:schemeClr>
                    </a:solidFill>
                    <a:latin typeface="Times New Roman" panose="02020603050405020304" pitchFamily="18" charset="0"/>
                    <a:ea typeface="Times New Roman" panose="02020603050405020304" pitchFamily="18" charset="0"/>
                  </a:endParaRPr>
                </a:p>
              </p:txBody>
            </p:sp>
          </p:grpSp>
          <p:grpSp>
            <p:nvGrpSpPr>
              <p:cNvPr id="11299" name="Группа 58"/>
              <p:cNvGrpSpPr>
                <a:grpSpLocks/>
              </p:cNvGrpSpPr>
              <p:nvPr/>
            </p:nvGrpSpPr>
            <p:grpSpPr bwMode="auto">
              <a:xfrm>
                <a:off x="7112574" y="4973896"/>
                <a:ext cx="2090317" cy="856657"/>
                <a:chOff x="7173444" y="5049919"/>
                <a:chExt cx="2090317" cy="856657"/>
              </a:xfrm>
            </p:grpSpPr>
            <p:pic>
              <p:nvPicPr>
                <p:cNvPr id="11302" name="Picture 16" descr="Picture background"/>
                <p:cNvPicPr>
                  <a:picLocks noChangeAspect="1" noChangeArrowheads="1"/>
                </p:cNvPicPr>
                <p:nvPr/>
              </p:nvPicPr>
              <p:blipFill>
                <a:blip r:embed="rId22">
                  <a:extLst>
                    <a:ext uri="{28A0092B-C50C-407E-A947-70E740481C1C}">
                      <a14:useLocalDpi xmlns:a14="http://schemas.microsoft.com/office/drawing/2010/main" val="0"/>
                    </a:ext>
                  </a:extLst>
                </a:blip>
                <a:srcRect l="4269" t="31050" r="5275" b="33949"/>
                <a:stretch>
                  <a:fillRect/>
                </a:stretch>
              </p:blipFill>
              <p:spPr bwMode="auto">
                <a:xfrm>
                  <a:off x="7476881" y="5049919"/>
                  <a:ext cx="1355890" cy="52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Прямоугольник 56"/>
                <p:cNvSpPr/>
                <p:nvPr/>
              </p:nvSpPr>
              <p:spPr>
                <a:xfrm>
                  <a:off x="7173327" y="5599300"/>
                  <a:ext cx="2090735" cy="307985"/>
                </a:xfrm>
                <a:prstGeom prst="rect">
                  <a:avLst/>
                </a:prstGeom>
              </p:spPr>
              <p:txBody>
                <a:bodyPr wrap="none">
                  <a:spAutoFit/>
                </a:bodyPr>
                <a:lstStyle/>
                <a:p>
                  <a:pPr algn="ctr">
                    <a:defRPr/>
                  </a:pPr>
                  <a:r>
                    <a:rPr lang="en-US" sz="1400" b="1" dirty="0">
                      <a:solidFill>
                        <a:schemeClr val="bg1">
                          <a:lumMod val="50000"/>
                        </a:schemeClr>
                      </a:solidFill>
                      <a:latin typeface="Times New Roman" panose="02020603050405020304" pitchFamily="18" charset="0"/>
                      <a:ea typeface="Times New Roman" panose="02020603050405020304" pitchFamily="18" charset="0"/>
                    </a:rPr>
                    <a:t>https://kf.expert/publish</a:t>
                  </a:r>
                  <a:r>
                    <a:rPr lang="ru-RU" sz="1400" b="1" dirty="0">
                      <a:solidFill>
                        <a:schemeClr val="bg1">
                          <a:lumMod val="50000"/>
                        </a:schemeClr>
                      </a:solidFill>
                      <a:latin typeface="Times New Roman" panose="02020603050405020304" pitchFamily="18" charset="0"/>
                      <a:ea typeface="Times New Roman" panose="02020603050405020304" pitchFamily="18" charset="0"/>
                    </a:rPr>
                    <a:t>/</a:t>
                  </a:r>
                </a:p>
              </p:txBody>
            </p:sp>
          </p:grpSp>
          <p:pic>
            <p:nvPicPr>
              <p:cNvPr id="11300" name="Рисунок 59"/>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084008" y="5878566"/>
                <a:ext cx="2330696" cy="609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Прямоугольник 60"/>
              <p:cNvSpPr/>
              <p:nvPr/>
            </p:nvSpPr>
            <p:spPr>
              <a:xfrm>
                <a:off x="7229932" y="6429769"/>
                <a:ext cx="1970086" cy="307985"/>
              </a:xfrm>
              <a:prstGeom prst="rect">
                <a:avLst/>
              </a:prstGeom>
            </p:spPr>
            <p:txBody>
              <a:bodyPr wrap="none">
                <a:spAutoFit/>
              </a:bodyPr>
              <a:lstStyle/>
              <a:p>
                <a:pPr algn="ctr">
                  <a:defRPr/>
                </a:pPr>
                <a:r>
                  <a:rPr lang="en-US" sz="1400" b="1" dirty="0">
                    <a:solidFill>
                      <a:schemeClr val="bg1">
                        <a:lumMod val="50000"/>
                      </a:schemeClr>
                    </a:solidFill>
                    <a:latin typeface="Times New Roman" panose="02020603050405020304" pitchFamily="18" charset="0"/>
                    <a:ea typeface="Times New Roman" panose="02020603050405020304" pitchFamily="18" charset="0"/>
                  </a:rPr>
                  <a:t>https://cre.ru/analytics/</a:t>
                </a:r>
                <a:endParaRPr lang="ru-RU" sz="1400" b="1" dirty="0">
                  <a:solidFill>
                    <a:schemeClr val="bg1">
                      <a:lumMod val="50000"/>
                    </a:schemeClr>
                  </a:solidFill>
                  <a:latin typeface="Times New Roman" panose="02020603050405020304" pitchFamily="18" charset="0"/>
                  <a:ea typeface="Times New Roman" panose="02020603050405020304" pitchFamily="18" charset="0"/>
                </a:endParaRPr>
              </a:p>
            </p:txBody>
          </p:sp>
        </p:grpSp>
        <p:grpSp>
          <p:nvGrpSpPr>
            <p:cNvPr id="11293" name="Группа 4"/>
            <p:cNvGrpSpPr>
              <a:grpSpLocks/>
            </p:cNvGrpSpPr>
            <p:nvPr/>
          </p:nvGrpSpPr>
          <p:grpSpPr bwMode="auto">
            <a:xfrm>
              <a:off x="6571599" y="873409"/>
              <a:ext cx="2780138" cy="1111045"/>
              <a:chOff x="6604505" y="914330"/>
              <a:chExt cx="2780138" cy="1111045"/>
            </a:xfrm>
          </p:grpSpPr>
          <p:pic>
            <p:nvPicPr>
              <p:cNvPr id="11294" name="Picture 1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604505" y="914330"/>
                <a:ext cx="2780138" cy="82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5" name="Прямоугольник 2"/>
              <p:cNvSpPr>
                <a:spLocks noChangeArrowheads="1"/>
              </p:cNvSpPr>
              <p:nvPr/>
            </p:nvSpPr>
            <p:spPr bwMode="auto">
              <a:xfrm>
                <a:off x="7046948" y="1717600"/>
                <a:ext cx="1739653"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sz="1400" b="1">
                    <a:solidFill>
                      <a:srgbClr val="7F7F7F"/>
                    </a:solidFill>
                    <a:latin typeface="Times New Roman" panose="02020603050405020304" pitchFamily="18" charset="0"/>
                    <a:cs typeface="Times New Roman" panose="02020603050405020304" pitchFamily="18" charset="0"/>
                  </a:rPr>
                  <a:t>https://наш.дом.рф</a:t>
                </a:r>
              </a:p>
            </p:txBody>
          </p:sp>
        </p:grpSp>
      </p:grpSp>
      <p:grpSp>
        <p:nvGrpSpPr>
          <p:cNvPr id="11289" name="Группа 4"/>
          <p:cNvGrpSpPr>
            <a:grpSpLocks/>
          </p:cNvGrpSpPr>
          <p:nvPr/>
        </p:nvGrpSpPr>
        <p:grpSpPr bwMode="auto">
          <a:xfrm>
            <a:off x="9802813" y="5699125"/>
            <a:ext cx="1974850" cy="1001713"/>
            <a:chOff x="9803207" y="5698524"/>
            <a:chExt cx="1974059" cy="1002172"/>
          </a:xfrm>
        </p:grpSpPr>
        <p:pic>
          <p:nvPicPr>
            <p:cNvPr id="11290" name="Picture 7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803207" y="5698524"/>
              <a:ext cx="1974059" cy="678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179293" y="6392580"/>
              <a:ext cx="1459915" cy="308116"/>
            </a:xfrm>
            <a:prstGeom prst="rect">
              <a:avLst/>
            </a:prstGeom>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ru-RU" sz="1400" b="1">
                  <a:solidFill>
                    <a:srgbClr val="7F7F7F"/>
                  </a:solidFill>
                  <a:latin typeface="Times New Roman" panose="02020603050405020304" pitchFamily="18" charset="0"/>
                  <a:cs typeface="Times New Roman" panose="02020603050405020304" pitchFamily="18" charset="0"/>
                </a:rPr>
                <a:t>https://</a:t>
              </a:r>
              <a:r>
                <a:rPr lang="ru-RU" altLang="ru-RU" sz="1400" b="1">
                  <a:solidFill>
                    <a:srgbClr val="7F7F7F"/>
                  </a:solidFill>
                  <a:latin typeface="Times New Roman" panose="02020603050405020304" pitchFamily="18" charset="0"/>
                  <a:cs typeface="Times New Roman" panose="02020603050405020304" pitchFamily="18" charset="0"/>
                </a:rPr>
                <a:t>око55.рф</a:t>
              </a:r>
            </a:p>
          </p:txBody>
        </p:sp>
      </p:grpSp>
      <p:sp>
        <p:nvSpPr>
          <p:cNvPr id="5" name="Номер слайда 4"/>
          <p:cNvSpPr>
            <a:spLocks noGrp="1"/>
          </p:cNvSpPr>
          <p:nvPr>
            <p:ph type="sldNum" sz="quarter" idx="12"/>
          </p:nvPr>
        </p:nvSpPr>
        <p:spPr/>
        <p:txBody>
          <a:bodyPr/>
          <a:lstStyle/>
          <a:p>
            <a:pPr>
              <a:defRPr/>
            </a:pPr>
            <a:fld id="{14C556CB-4ACD-4525-81FA-94924E8833C9}" type="slidenum">
              <a:rPr lang="ru-RU" altLang="ru-RU" smtClean="0"/>
              <a:pPr>
                <a:defRPr/>
              </a:pPr>
              <a:t>13</a:t>
            </a:fld>
            <a:endParaRPr lang="ru-RU" altLang="ru-RU"/>
          </a:p>
        </p:txBody>
      </p:sp>
    </p:spTree>
    <p:extLst>
      <p:ext uri="{BB962C8B-B14F-4D97-AF65-F5344CB8AC3E}">
        <p14:creationId xmlns:p14="http://schemas.microsoft.com/office/powerpoint/2010/main" val="692169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Номер слайда 3"/>
          <p:cNvSpPr>
            <a:spLocks noGrp="1"/>
          </p:cNvSpPr>
          <p:nvPr>
            <p:ph type="sldNum" sz="quarter" idx="12"/>
          </p:nvPr>
        </p:nvSpPr>
        <p:spPr bwMode="auto">
          <a:xfrm>
            <a:off x="9250363"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5AD0FBF-04B5-49F2-995E-882BDFC22F22}" type="slidenum">
              <a:rPr lang="ru-RU" altLang="ru-RU">
                <a:solidFill>
                  <a:srgbClr val="898989"/>
                </a:solidFill>
                <a:cs typeface="Arial" panose="020B0604020202020204" pitchFamily="34" charset="0"/>
              </a:rPr>
              <a:pPr/>
              <a:t>14</a:t>
            </a:fld>
            <a:endParaRPr lang="ru-RU" altLang="ru-RU">
              <a:solidFill>
                <a:srgbClr val="898989"/>
              </a:solidFill>
              <a:cs typeface="Arial" panose="020B0604020202020204" pitchFamily="34" charset="0"/>
            </a:endParaRPr>
          </a:p>
        </p:txBody>
      </p:sp>
      <p:sp>
        <p:nvSpPr>
          <p:cNvPr id="12" name="Прямоугольник 2"/>
          <p:cNvSpPr>
            <a:spLocks noChangeArrowheads="1"/>
          </p:cNvSpPr>
          <p:nvPr/>
        </p:nvSpPr>
        <p:spPr bwMode="auto">
          <a:xfrm rot="5400000">
            <a:off x="5778176" y="-5782468"/>
            <a:ext cx="627065"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6389" name="Прямоугольник 1"/>
          <p:cNvSpPr>
            <a:spLocks noChangeArrowheads="1"/>
          </p:cNvSpPr>
          <p:nvPr/>
        </p:nvSpPr>
        <p:spPr bwMode="auto">
          <a:xfrm>
            <a:off x="4265613" y="2123154"/>
            <a:ext cx="3403600" cy="3786188"/>
          </a:xfrm>
          <a:prstGeom prst="rect">
            <a:avLst/>
          </a:prstGeom>
          <a:noFill/>
          <a:ln w="9525">
            <a:solidFill>
              <a:schemeClr val="bg2">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ru-RU" altLang="ru-RU" sz="1500" dirty="0" smtClean="0">
                <a:solidFill>
                  <a:srgbClr val="333333"/>
                </a:solidFill>
                <a:latin typeface="Arial" panose="020B0604020202020204" pitchFamily="34" charset="0"/>
                <a:cs typeface="Arial" panose="020B0604020202020204" pitchFamily="34" charset="0"/>
              </a:rPr>
              <a:t>На момент моего последнего обновления в октябре 2023 года, минимальная цена квадратного метра жилого дома в Санкт-Петербурге может варьироваться в зависимости от района, состояния недвижимости и других факторов. Для получения актуальной информации о ценах на недвижимость в Санкт-Петербурге, рекомендую обратиться к специализированным сайтам по недвижимости или местным агентствам.</a:t>
            </a:r>
          </a:p>
          <a:p>
            <a:pPr>
              <a:lnSpc>
                <a:spcPct val="100000"/>
              </a:lnSpc>
              <a:spcBef>
                <a:spcPct val="0"/>
              </a:spcBef>
              <a:buFontTx/>
              <a:buNone/>
              <a:defRPr/>
            </a:pPr>
            <a:endParaRPr lang="ru-RU" altLang="ru-RU" sz="1500" dirty="0" smtClean="0">
              <a:solidFill>
                <a:srgbClr val="333333"/>
              </a:solidFill>
              <a:latin typeface="Arial" panose="020B0604020202020204" pitchFamily="34" charset="0"/>
              <a:cs typeface="Arial" panose="020B0604020202020204" pitchFamily="34" charset="0"/>
            </a:endParaRPr>
          </a:p>
          <a:p>
            <a:pPr>
              <a:lnSpc>
                <a:spcPct val="100000"/>
              </a:lnSpc>
              <a:spcBef>
                <a:spcPct val="0"/>
              </a:spcBef>
              <a:buFontTx/>
              <a:buNone/>
              <a:defRPr/>
            </a:pPr>
            <a:endParaRPr lang="ru-RU" altLang="ru-RU" sz="1500" dirty="0" smtClean="0">
              <a:solidFill>
                <a:srgbClr val="333333"/>
              </a:solidFill>
              <a:latin typeface="Arial" panose="020B0604020202020204" pitchFamily="34" charset="0"/>
              <a:cs typeface="Arial" panose="020B0604020202020204" pitchFamily="34" charset="0"/>
            </a:endParaRPr>
          </a:p>
        </p:txBody>
      </p:sp>
      <p:sp>
        <p:nvSpPr>
          <p:cNvPr id="10245" name="Прямоугольник 2"/>
          <p:cNvSpPr>
            <a:spLocks noChangeArrowheads="1"/>
          </p:cNvSpPr>
          <p:nvPr/>
        </p:nvSpPr>
        <p:spPr bwMode="auto">
          <a:xfrm>
            <a:off x="1990725" y="627063"/>
            <a:ext cx="7361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b="1">
                <a:solidFill>
                  <a:srgbClr val="C00000"/>
                </a:solidFill>
                <a:latin typeface="Arial" panose="020B0604020202020204" pitchFamily="34" charset="0"/>
                <a:cs typeface="Arial" panose="020B0604020202020204" pitchFamily="34" charset="0"/>
              </a:rPr>
              <a:t>Размер средней цены квадратного метра индивидуального жилого дома в городе Санкт-Петербурге в </a:t>
            </a:r>
            <a:r>
              <a:rPr lang="en-US" altLang="ru-RU" b="1">
                <a:solidFill>
                  <a:srgbClr val="C00000"/>
                </a:solidFill>
                <a:latin typeface="Arial" panose="020B0604020202020204" pitchFamily="34" charset="0"/>
                <a:cs typeface="Arial" panose="020B0604020202020204" pitchFamily="34" charset="0"/>
              </a:rPr>
              <a:t>IV</a:t>
            </a:r>
            <a:r>
              <a:rPr lang="ru-RU" altLang="ru-RU" b="1">
                <a:solidFill>
                  <a:srgbClr val="C00000"/>
                </a:solidFill>
                <a:latin typeface="Arial" panose="020B0604020202020204" pitchFamily="34" charset="0"/>
                <a:cs typeface="Arial" panose="020B0604020202020204" pitchFamily="34" charset="0"/>
              </a:rPr>
              <a:t> квартале 2024 г:</a:t>
            </a:r>
          </a:p>
        </p:txBody>
      </p:sp>
      <p:pic>
        <p:nvPicPr>
          <p:cNvPr id="10246" name="Picture 10"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888" y="1390650"/>
            <a:ext cx="1287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1370013"/>
            <a:ext cx="411956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87313" y="2128838"/>
            <a:ext cx="4083050" cy="4592637"/>
          </a:xfrm>
          <a:prstGeom prst="rect">
            <a:avLst/>
          </a:prstGeom>
          <a:ln>
            <a:solidFill>
              <a:schemeClr val="bg2">
                <a:lumMod val="50000"/>
              </a:schemeClr>
            </a:solidFill>
          </a:ln>
        </p:spPr>
        <p:txBody>
          <a:bodyPr>
            <a:spAutoFit/>
          </a:bodyPr>
          <a:lstStyle/>
          <a:p>
            <a:pPr>
              <a:defRPr/>
            </a:pPr>
            <a:r>
              <a:rPr lang="ru-RU" sz="1500" dirty="0">
                <a:solidFill>
                  <a:srgbClr val="333333"/>
                </a:solidFill>
                <a:latin typeface="Arial" panose="020B0604020202020204" pitchFamily="34" charset="0"/>
                <a:cs typeface="Arial" panose="020B0604020202020204" pitchFamily="34" charset="0"/>
              </a:rPr>
              <a:t>По данным на 2025 год, средняя стоимость квадратного метра в некоторых районах Санкт-Петербурга:</a:t>
            </a:r>
          </a:p>
          <a:p>
            <a:pPr>
              <a:buFont typeface="Arial" panose="020B0604020202020204" pitchFamily="34" charset="0"/>
              <a:buChar char="•"/>
              <a:defRPr/>
            </a:pPr>
            <a:r>
              <a:rPr lang="ru-RU" sz="1500" b="1" dirty="0" err="1">
                <a:solidFill>
                  <a:srgbClr val="333333"/>
                </a:solidFill>
                <a:latin typeface="Arial" panose="020B0604020202020204" pitchFamily="34" charset="0"/>
                <a:cs typeface="Arial" panose="020B0604020202020204" pitchFamily="34" charset="0"/>
              </a:rPr>
              <a:t>Красносельский</a:t>
            </a:r>
            <a:r>
              <a:rPr lang="ru-RU" sz="1500" b="1" dirty="0">
                <a:solidFill>
                  <a:srgbClr val="333333"/>
                </a:solidFill>
                <a:latin typeface="Arial" panose="020B0604020202020204" pitchFamily="34" charset="0"/>
                <a:cs typeface="Arial" panose="020B0604020202020204" pitchFamily="34" charset="0"/>
              </a:rPr>
              <a:t> район</a:t>
            </a:r>
            <a:r>
              <a:rPr lang="ru-RU" sz="1500" dirty="0">
                <a:solidFill>
                  <a:srgbClr val="333333"/>
                </a:solidFill>
                <a:latin typeface="Arial" panose="020B0604020202020204" pitchFamily="34" charset="0"/>
                <a:cs typeface="Arial" panose="020B0604020202020204" pitchFamily="34" charset="0"/>
              </a:rPr>
              <a:t>. Средняя цена за квадратный метр — 150–170 тыс. рублей. </a:t>
            </a:r>
          </a:p>
          <a:p>
            <a:pPr>
              <a:buFont typeface="Arial" panose="020B0604020202020204" pitchFamily="34" charset="0"/>
              <a:buChar char="•"/>
              <a:defRPr/>
            </a:pPr>
            <a:r>
              <a:rPr lang="ru-RU" sz="1500" b="1" dirty="0" err="1">
                <a:solidFill>
                  <a:srgbClr val="333333"/>
                </a:solidFill>
                <a:latin typeface="Arial" panose="020B0604020202020204" pitchFamily="34" charset="0"/>
                <a:cs typeface="Arial" panose="020B0604020202020204" pitchFamily="34" charset="0"/>
              </a:rPr>
              <a:t>Фрунзенский</a:t>
            </a:r>
            <a:r>
              <a:rPr lang="ru-RU" sz="1500" b="1" dirty="0">
                <a:solidFill>
                  <a:srgbClr val="333333"/>
                </a:solidFill>
                <a:latin typeface="Arial" panose="020B0604020202020204" pitchFamily="34" charset="0"/>
                <a:cs typeface="Arial" panose="020B0604020202020204" pitchFamily="34" charset="0"/>
              </a:rPr>
              <a:t> район (</a:t>
            </a:r>
            <a:r>
              <a:rPr lang="ru-RU" sz="1500" b="1" dirty="0" err="1">
                <a:solidFill>
                  <a:srgbClr val="333333"/>
                </a:solidFill>
                <a:latin typeface="Arial" panose="020B0604020202020204" pitchFamily="34" charset="0"/>
                <a:cs typeface="Arial" panose="020B0604020202020204" pitchFamily="34" charset="0"/>
              </a:rPr>
              <a:t>Купчино</a:t>
            </a:r>
            <a:r>
              <a:rPr lang="ru-RU" sz="1500" b="1" dirty="0">
                <a:solidFill>
                  <a:srgbClr val="333333"/>
                </a:solidFill>
                <a:latin typeface="Arial" panose="020B0604020202020204" pitchFamily="34" charset="0"/>
                <a:cs typeface="Arial" panose="020B0604020202020204" pitchFamily="34" charset="0"/>
              </a:rPr>
              <a:t>)</a:t>
            </a:r>
            <a:r>
              <a:rPr lang="ru-RU" sz="1500" dirty="0">
                <a:solidFill>
                  <a:srgbClr val="333333"/>
                </a:solidFill>
                <a:latin typeface="Arial" panose="020B0604020202020204" pitchFamily="34" charset="0"/>
                <a:cs typeface="Arial" panose="020B0604020202020204" pitchFamily="34" charset="0"/>
              </a:rPr>
              <a:t>. Средняя цена за квадратный метр — 190–210 тыс. рублей. </a:t>
            </a:r>
          </a:p>
          <a:p>
            <a:pPr>
              <a:buFont typeface="Arial" panose="020B0604020202020204" pitchFamily="34" charset="0"/>
              <a:buChar char="•"/>
              <a:defRPr/>
            </a:pPr>
            <a:r>
              <a:rPr lang="ru-RU" sz="1500" b="1" dirty="0">
                <a:solidFill>
                  <a:srgbClr val="333333"/>
                </a:solidFill>
                <a:latin typeface="Arial" panose="020B0604020202020204" pitchFamily="34" charset="0"/>
                <a:cs typeface="Arial" panose="020B0604020202020204" pitchFamily="34" charset="0"/>
              </a:rPr>
              <a:t>Невский район</a:t>
            </a:r>
            <a:r>
              <a:rPr lang="ru-RU" sz="1500" dirty="0">
                <a:solidFill>
                  <a:srgbClr val="333333"/>
                </a:solidFill>
                <a:latin typeface="Arial" panose="020B0604020202020204" pitchFamily="34" charset="0"/>
                <a:cs typeface="Arial" panose="020B0604020202020204" pitchFamily="34" charset="0"/>
              </a:rPr>
              <a:t>. Средняя цена за квадратный метр — 180–200 тыс. рублей. </a:t>
            </a:r>
          </a:p>
          <a:p>
            <a:pPr>
              <a:buFont typeface="Arial" panose="020B0604020202020204" pitchFamily="34" charset="0"/>
              <a:buChar char="•"/>
              <a:defRPr/>
            </a:pPr>
            <a:r>
              <a:rPr lang="ru-RU" sz="1500" b="1" dirty="0">
                <a:solidFill>
                  <a:srgbClr val="333333"/>
                </a:solidFill>
                <a:latin typeface="Arial" panose="020B0604020202020204" pitchFamily="34" charset="0"/>
                <a:cs typeface="Arial" panose="020B0604020202020204" pitchFamily="34" charset="0"/>
              </a:rPr>
              <a:t>Приморский район (Северные территории)</a:t>
            </a:r>
            <a:r>
              <a:rPr lang="ru-RU" sz="1500" dirty="0">
                <a:solidFill>
                  <a:srgbClr val="333333"/>
                </a:solidFill>
                <a:latin typeface="Arial" panose="020B0604020202020204" pitchFamily="34" charset="0"/>
                <a:cs typeface="Arial" panose="020B0604020202020204" pitchFamily="34" charset="0"/>
              </a:rPr>
              <a:t>. Средняя цена за квадратный метр — 210–230 тыс. рублей. </a:t>
            </a:r>
          </a:p>
          <a:p>
            <a:pPr>
              <a:buFont typeface="Arial" panose="020B0604020202020204" pitchFamily="34" charset="0"/>
              <a:buChar char="•"/>
              <a:defRPr/>
            </a:pPr>
            <a:r>
              <a:rPr lang="ru-RU" sz="1500" b="1" dirty="0">
                <a:solidFill>
                  <a:srgbClr val="333333"/>
                </a:solidFill>
                <a:latin typeface="Arial" panose="020B0604020202020204" pitchFamily="34" charset="0"/>
                <a:cs typeface="Arial" panose="020B0604020202020204" pitchFamily="34" charset="0"/>
              </a:rPr>
              <a:t>Колпино и Пушкин (окрестности)</a:t>
            </a:r>
            <a:r>
              <a:rPr lang="ru-RU" sz="1500" dirty="0">
                <a:solidFill>
                  <a:srgbClr val="333333"/>
                </a:solidFill>
                <a:latin typeface="Arial" panose="020B0604020202020204" pitchFamily="34" charset="0"/>
                <a:cs typeface="Arial" panose="020B0604020202020204" pitchFamily="34" charset="0"/>
              </a:rPr>
              <a:t>. Средняя цена за квадратный метр — 100–130 тыс. рублей. </a:t>
            </a:r>
          </a:p>
          <a:p>
            <a:pPr>
              <a:defRPr/>
            </a:pPr>
            <a:r>
              <a:rPr lang="ru-RU" sz="1500" dirty="0">
                <a:solidFill>
                  <a:srgbClr val="333333"/>
                </a:solidFill>
                <a:latin typeface="Arial" panose="020B0604020202020204" pitchFamily="34" charset="0"/>
                <a:cs typeface="Arial" panose="020B0604020202020204" pitchFamily="34" charset="0"/>
              </a:rPr>
              <a:t>Цены являются ориентировочными и могут изменяться в зависимости от конкретных характеристик объекта недвижимости. </a:t>
            </a:r>
          </a:p>
        </p:txBody>
      </p:sp>
      <p:pic>
        <p:nvPicPr>
          <p:cNvPr id="10249" name="Рисунок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50363" y="755650"/>
            <a:ext cx="211931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7777163" y="1390650"/>
            <a:ext cx="4341812" cy="5448300"/>
          </a:xfrm>
          <a:prstGeom prst="rect">
            <a:avLst/>
          </a:prstGeom>
          <a:ln>
            <a:solidFill>
              <a:schemeClr val="bg2">
                <a:lumMod val="50000"/>
              </a:schemeClr>
            </a:solidFill>
          </a:ln>
        </p:spPr>
        <p:txBody>
          <a:bodyPr>
            <a:spAutoFit/>
          </a:bodyPr>
          <a:lstStyle/>
          <a:p>
            <a:pPr>
              <a:defRPr/>
            </a:pPr>
            <a:r>
              <a:rPr lang="ru-RU" sz="1200" dirty="0">
                <a:solidFill>
                  <a:srgbClr val="333333"/>
                </a:solidFill>
                <a:latin typeface="Arial" panose="020B0604020202020204" pitchFamily="34" charset="0"/>
                <a:cs typeface="Arial" panose="020B0604020202020204" pitchFamily="34" charset="0"/>
              </a:rPr>
              <a:t>Средняя цена квадратного метра индивидуального жилого дома в Санкт-Петербурге составляет 165 315 рублей. Эта стоимость остается на одном уровне и не изменилась в последнее время, что отражает стабильность на рынке недвижимости в регионе. Дополнительные аспекты, касающиеся средней цены квадратного метра индивидуального жилого дома в Санкт-Петербурге:</a:t>
            </a:r>
          </a:p>
          <a:p>
            <a:pPr>
              <a:defRPr/>
            </a:pPr>
            <a:r>
              <a:rPr lang="ru-RU" sz="1200" dirty="0">
                <a:solidFill>
                  <a:srgbClr val="333333"/>
                </a:solidFill>
                <a:latin typeface="Arial" panose="020B0604020202020204" pitchFamily="34" charset="0"/>
                <a:cs typeface="Arial" panose="020B0604020202020204" pitchFamily="34" charset="0"/>
              </a:rPr>
              <a:t>Сравнение с другими регионами:</a:t>
            </a:r>
          </a:p>
          <a:p>
            <a:pPr>
              <a:defRPr/>
            </a:pPr>
            <a:r>
              <a:rPr lang="ru-RU" sz="1200" dirty="0">
                <a:solidFill>
                  <a:srgbClr val="333333"/>
                </a:solidFill>
                <a:latin typeface="Arial" panose="020B0604020202020204" pitchFamily="34" charset="0"/>
                <a:cs typeface="Arial" panose="020B0604020202020204" pitchFamily="34" charset="0"/>
              </a:rPr>
              <a:t>В Москве средняя цена квадратного метра составляет 175 695 рублей.</a:t>
            </a:r>
          </a:p>
          <a:p>
            <a:pPr>
              <a:defRPr/>
            </a:pPr>
            <a:r>
              <a:rPr lang="ru-RU" sz="1200" dirty="0">
                <a:solidFill>
                  <a:srgbClr val="333333"/>
                </a:solidFill>
                <a:latin typeface="Arial" panose="020B0604020202020204" pitchFamily="34" charset="0"/>
                <a:cs typeface="Arial" panose="020B0604020202020204" pitchFamily="34" charset="0"/>
              </a:rPr>
              <a:t>В Ленинградской области цена немного ниже, что делает Санкт-Петербург более привлекательным для покупателей.</a:t>
            </a:r>
          </a:p>
          <a:p>
            <a:pPr>
              <a:defRPr/>
            </a:pPr>
            <a:r>
              <a:rPr lang="ru-RU" sz="1200" dirty="0">
                <a:solidFill>
                  <a:srgbClr val="333333"/>
                </a:solidFill>
                <a:latin typeface="Arial" panose="020B0604020202020204" pitchFamily="34" charset="0"/>
                <a:cs typeface="Arial" panose="020B0604020202020204" pitchFamily="34" charset="0"/>
              </a:rPr>
              <a:t>Тенденции на рынке:</a:t>
            </a:r>
          </a:p>
          <a:p>
            <a:pPr>
              <a:defRPr/>
            </a:pPr>
            <a:r>
              <a:rPr lang="ru-RU" sz="1200" dirty="0">
                <a:solidFill>
                  <a:srgbClr val="333333"/>
                </a:solidFill>
                <a:latin typeface="Arial" panose="020B0604020202020204" pitchFamily="34" charset="0"/>
                <a:cs typeface="Arial" panose="020B0604020202020204" pitchFamily="34" charset="0"/>
              </a:rPr>
              <a:t>В последние годы наблюдается рост интереса к индивидуальному жилищному строительству, что может повлиять на дальнейшие изменения цен.</a:t>
            </a:r>
          </a:p>
          <a:p>
            <a:pPr>
              <a:defRPr/>
            </a:pPr>
            <a:r>
              <a:rPr lang="ru-RU" sz="1200" dirty="0">
                <a:solidFill>
                  <a:srgbClr val="333333"/>
                </a:solidFill>
                <a:latin typeface="Arial" panose="020B0604020202020204" pitchFamily="34" charset="0"/>
                <a:cs typeface="Arial" panose="020B0604020202020204" pitchFamily="34" charset="0"/>
              </a:rPr>
              <a:t>Сравнение с многоквартирными домами показывает, что стоимость квадратного метра в индивидуальных домах значительно ниже, что делает их более доступными для покупателей.</a:t>
            </a:r>
          </a:p>
          <a:p>
            <a:pPr>
              <a:defRPr/>
            </a:pPr>
            <a:r>
              <a:rPr lang="ru-RU" sz="1200" dirty="0">
                <a:solidFill>
                  <a:srgbClr val="333333"/>
                </a:solidFill>
                <a:latin typeface="Arial" panose="020B0604020202020204" pitchFamily="34" charset="0"/>
                <a:cs typeface="Arial" panose="020B0604020202020204" pitchFamily="34" charset="0"/>
              </a:rPr>
              <a:t>Факторы, влияющие на цену:</a:t>
            </a:r>
          </a:p>
          <a:p>
            <a:pPr>
              <a:defRPr/>
            </a:pPr>
            <a:r>
              <a:rPr lang="ru-RU" sz="1200" dirty="0">
                <a:solidFill>
                  <a:srgbClr val="333333"/>
                </a:solidFill>
                <a:latin typeface="Arial" panose="020B0604020202020204" pitchFamily="34" charset="0"/>
                <a:cs typeface="Arial" panose="020B0604020202020204" pitchFamily="34" charset="0"/>
              </a:rPr>
              <a:t>Экономическая ситуация в стране, включая уровень инфляции и доступность ипотечных кредитов.</a:t>
            </a:r>
          </a:p>
          <a:p>
            <a:pPr>
              <a:defRPr/>
            </a:pPr>
            <a:r>
              <a:rPr lang="ru-RU" sz="1200" dirty="0">
                <a:solidFill>
                  <a:srgbClr val="333333"/>
                </a:solidFill>
                <a:latin typeface="Arial" panose="020B0604020202020204" pitchFamily="34" charset="0"/>
                <a:cs typeface="Arial" panose="020B0604020202020204" pitchFamily="34" charset="0"/>
              </a:rPr>
              <a:t>Развитие инфраструктуры и транспортной доступности в Санкт-Петербурге также влияет на стоимость жилья.</a:t>
            </a:r>
          </a:p>
          <a:p>
            <a:pPr>
              <a:defRPr/>
            </a:pPr>
            <a:r>
              <a:rPr lang="ru-RU" sz="1200" dirty="0">
                <a:solidFill>
                  <a:srgbClr val="333333"/>
                </a:solidFill>
                <a:latin typeface="Arial" panose="020B0604020202020204" pitchFamily="34" charset="0"/>
                <a:cs typeface="Arial" panose="020B0604020202020204" pitchFamily="34" charset="0"/>
              </a:rPr>
              <a:t>Эти факторы могут помочь в анализе текущей ситуации на рынке индивидуального жилья в Санкт-Петербурге.</a:t>
            </a:r>
          </a:p>
        </p:txBody>
      </p:sp>
      <p:sp>
        <p:nvSpPr>
          <p:cNvPr id="9" name="Прямоугольник 8"/>
          <p:cNvSpPr/>
          <p:nvPr/>
        </p:nvSpPr>
        <p:spPr>
          <a:xfrm>
            <a:off x="1508595" y="69850"/>
            <a:ext cx="9515297" cy="477054"/>
          </a:xfrm>
          <a:prstGeom prst="rect">
            <a:avLst/>
          </a:prstGeom>
        </p:spPr>
        <p:txBody>
          <a:bodyPr wrap="none">
            <a:spAutoFit/>
          </a:bodyPr>
          <a:lstStyle/>
          <a:p>
            <a:pPr>
              <a:defRPr/>
            </a:pPr>
            <a:r>
              <a:rPr lang="ru-RU" sz="2500" b="1" dirty="0">
                <a:solidFill>
                  <a:schemeClr val="bg1"/>
                </a:solidFill>
              </a:rPr>
              <a:t>ЧТО ЗНАЕТ ИСКУСТВЕННЫЙ ИНТЕЛЕКТ О РЫНКЕ НЕДВИЖИМОСТИ?</a:t>
            </a:r>
          </a:p>
        </p:txBody>
      </p:sp>
    </p:spTree>
    <p:extLst>
      <p:ext uri="{BB962C8B-B14F-4D97-AF65-F5344CB8AC3E}">
        <p14:creationId xmlns:p14="http://schemas.microsoft.com/office/powerpoint/2010/main" val="3803860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2"/>
          <p:cNvSpPr>
            <a:spLocks noChangeArrowheads="1"/>
          </p:cNvSpPr>
          <p:nvPr/>
        </p:nvSpPr>
        <p:spPr bwMode="auto">
          <a:xfrm rot="5400000">
            <a:off x="5696922" y="-5701214"/>
            <a:ext cx="78957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pic>
        <p:nvPicPr>
          <p:cNvPr id="12290" name="Рисунок 9"/>
          <p:cNvPicPr>
            <a:picLocks noChangeAspect="1"/>
          </p:cNvPicPr>
          <p:nvPr/>
        </p:nvPicPr>
        <p:blipFill>
          <a:blip r:embed="rId2">
            <a:extLst>
              <a:ext uri="{28A0092B-C50C-407E-A947-70E740481C1C}">
                <a14:useLocalDpi xmlns:a14="http://schemas.microsoft.com/office/drawing/2010/main" val="0"/>
              </a:ext>
            </a:extLst>
          </a:blip>
          <a:srcRect l="479" t="5385" r="4749" b="60616"/>
          <a:stretch>
            <a:fillRect/>
          </a:stretch>
        </p:blipFill>
        <p:spPr bwMode="auto">
          <a:xfrm>
            <a:off x="20638" y="461963"/>
            <a:ext cx="12171362"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2" descr="Picture background"/>
          <p:cNvPicPr>
            <a:picLocks noChangeAspect="1" noChangeArrowheads="1"/>
          </p:cNvPicPr>
          <p:nvPr/>
        </p:nvPicPr>
        <p:blipFill>
          <a:blip r:embed="rId3">
            <a:extLst>
              <a:ext uri="{28A0092B-C50C-407E-A947-70E740481C1C}">
                <a14:useLocalDpi xmlns:a14="http://schemas.microsoft.com/office/drawing/2010/main" val="0"/>
              </a:ext>
            </a:extLst>
          </a:blip>
          <a:srcRect t="8929"/>
          <a:stretch>
            <a:fillRect/>
          </a:stretch>
        </p:blipFill>
        <p:spPr bwMode="auto">
          <a:xfrm>
            <a:off x="20638" y="1082675"/>
            <a:ext cx="12171362"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65263" y="0"/>
            <a:ext cx="10020300" cy="461963"/>
          </a:xfrm>
          <a:prstGeom prst="rect">
            <a:avLst/>
          </a:prstGeom>
          <a:noFill/>
        </p:spPr>
        <p:txBody>
          <a:bodyPr>
            <a:spAutoFit/>
          </a:bodyPr>
          <a:lstStyle/>
          <a:p>
            <a:pPr algn="ctr">
              <a:defRPr/>
            </a:pPr>
            <a:r>
              <a:rPr lang="ru-RU" sz="2400" b="1" dirty="0">
                <a:solidFill>
                  <a:schemeClr val="bg1"/>
                </a:solidFill>
                <a:effectLst>
                  <a:outerShdw blurRad="38100" dist="38100" dir="2700000" algn="tl">
                    <a:srgbClr val="000000">
                      <a:alpha val="43137"/>
                    </a:srgbClr>
                  </a:outerShdw>
                </a:effectLst>
                <a:latin typeface="+mj-lt"/>
              </a:rPr>
              <a:t>АИС МОНИТОРИНГ РЫНКА НЕДВИЖИМОСТИ РОСРЕЕСТРА</a:t>
            </a:r>
          </a:p>
        </p:txBody>
      </p:sp>
      <p:pic>
        <p:nvPicPr>
          <p:cNvPr id="12296" name="Рисунок 10"/>
          <p:cNvPicPr>
            <a:picLocks noChangeAspect="1"/>
          </p:cNvPicPr>
          <p:nvPr/>
        </p:nvPicPr>
        <p:blipFill>
          <a:blip r:embed="rId4">
            <a:extLst>
              <a:ext uri="{28A0092B-C50C-407E-A947-70E740481C1C}">
                <a14:useLocalDpi xmlns:a14="http://schemas.microsoft.com/office/drawing/2010/main" val="0"/>
              </a:ext>
            </a:extLst>
          </a:blip>
          <a:srcRect t="10963" b="18066"/>
          <a:stretch>
            <a:fillRect/>
          </a:stretch>
        </p:blipFill>
        <p:spPr bwMode="auto">
          <a:xfrm>
            <a:off x="100011" y="461963"/>
            <a:ext cx="1952625"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Прямоугольник 4"/>
          <p:cNvSpPr>
            <a:spLocks noChangeArrowheads="1"/>
          </p:cNvSpPr>
          <p:nvPr/>
        </p:nvSpPr>
        <p:spPr bwMode="auto">
          <a:xfrm>
            <a:off x="20638" y="6550025"/>
            <a:ext cx="8642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400" b="1">
                <a:solidFill>
                  <a:srgbClr val="C00000"/>
                </a:solidFill>
                <a:latin typeface="Arial" panose="020B0604020202020204" pitchFamily="34" charset="0"/>
                <a:cs typeface="Arial" panose="020B0604020202020204" pitchFamily="34" charset="0"/>
              </a:rPr>
              <a:t>*https://pkk.rosreestr.ru/portal/apps/Cascade/index.html?appid=833816ecb12741f09ffc1e49e789b893</a:t>
            </a:r>
          </a:p>
        </p:txBody>
      </p:sp>
      <p:sp>
        <p:nvSpPr>
          <p:cNvPr id="2" name="Номер слайда 1"/>
          <p:cNvSpPr>
            <a:spLocks noGrp="1"/>
          </p:cNvSpPr>
          <p:nvPr>
            <p:ph type="sldNum" sz="quarter" idx="12"/>
          </p:nvPr>
        </p:nvSpPr>
        <p:spPr/>
        <p:txBody>
          <a:bodyPr/>
          <a:lstStyle/>
          <a:p>
            <a:pPr>
              <a:defRPr/>
            </a:pPr>
            <a:fld id="{14C556CB-4ACD-4525-81FA-94924E8833C9}" type="slidenum">
              <a:rPr lang="ru-RU" altLang="ru-RU" smtClean="0"/>
              <a:pPr>
                <a:defRPr/>
              </a:pPr>
              <a:t>15</a:t>
            </a:fld>
            <a:endParaRPr lang="ru-RU" altLang="ru-RU"/>
          </a:p>
        </p:txBody>
      </p:sp>
    </p:spTree>
    <p:extLst>
      <p:ext uri="{BB962C8B-B14F-4D97-AF65-F5344CB8AC3E}">
        <p14:creationId xmlns:p14="http://schemas.microsoft.com/office/powerpoint/2010/main" val="327747912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2"/>
          <p:cNvSpPr>
            <a:spLocks noChangeArrowheads="1"/>
          </p:cNvSpPr>
          <p:nvPr/>
        </p:nvSpPr>
        <p:spPr bwMode="auto">
          <a:xfrm rot="5400000">
            <a:off x="5694864" y="396875"/>
            <a:ext cx="78957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3318" name="Прямоугольник 11"/>
          <p:cNvSpPr>
            <a:spLocks noChangeArrowheads="1"/>
          </p:cNvSpPr>
          <p:nvPr/>
        </p:nvSpPr>
        <p:spPr bwMode="auto">
          <a:xfrm>
            <a:off x="2284413" y="6183313"/>
            <a:ext cx="7666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sz="2800" b="1">
                <a:solidFill>
                  <a:schemeClr val="bg1"/>
                </a:solidFill>
              </a:rPr>
              <a:t>НП РГР </a:t>
            </a:r>
            <a:r>
              <a:rPr lang="en-US" altLang="ru-RU" sz="2800" b="1">
                <a:solidFill>
                  <a:srgbClr val="C00000"/>
                </a:solidFill>
              </a:rPr>
              <a:t>&amp;</a:t>
            </a:r>
            <a:r>
              <a:rPr lang="ru-RU" altLang="ru-RU" sz="2800" b="1">
                <a:solidFill>
                  <a:schemeClr val="bg1"/>
                </a:solidFill>
              </a:rPr>
              <a:t>УРАЛЬСКАЯ ПАЛАТА НЕДВИЖИМОСТИ</a:t>
            </a:r>
            <a:endParaRPr lang="ru-RU" altLang="ru-RU" sz="2800" b="1"/>
          </a:p>
        </p:txBody>
      </p:sp>
      <p:sp>
        <p:nvSpPr>
          <p:cNvPr id="2" name="Номер слайда 1"/>
          <p:cNvSpPr>
            <a:spLocks noGrp="1"/>
          </p:cNvSpPr>
          <p:nvPr>
            <p:ph type="sldNum" sz="quarter" idx="12"/>
          </p:nvPr>
        </p:nvSpPr>
        <p:spPr/>
        <p:txBody>
          <a:bodyPr/>
          <a:lstStyle/>
          <a:p>
            <a:pPr>
              <a:defRPr/>
            </a:pPr>
            <a:fld id="{14C556CB-4ACD-4525-81FA-94924E8833C9}" type="slidenum">
              <a:rPr lang="ru-RU" altLang="ru-RU" smtClean="0"/>
              <a:pPr>
                <a:defRPr/>
              </a:pPr>
              <a:t>16</a:t>
            </a:fld>
            <a:endParaRPr lang="ru-RU" altLang="ru-RU"/>
          </a:p>
        </p:txBody>
      </p:sp>
      <p:pic>
        <p:nvPicPr>
          <p:cNvPr id="3" name="Рисунок 2"/>
          <p:cNvPicPr>
            <a:picLocks noChangeAspect="1"/>
          </p:cNvPicPr>
          <p:nvPr/>
        </p:nvPicPr>
        <p:blipFill>
          <a:blip r:embed="rId2"/>
          <a:stretch>
            <a:fillRect/>
          </a:stretch>
        </p:blipFill>
        <p:spPr>
          <a:xfrm>
            <a:off x="281322" y="0"/>
            <a:ext cx="11616657" cy="6073535"/>
          </a:xfrm>
          <a:prstGeom prst="rect">
            <a:avLst/>
          </a:prstGeom>
        </p:spPr>
      </p:pic>
      <p:sp>
        <p:nvSpPr>
          <p:cNvPr id="10" name="Прямоугольник 3"/>
          <p:cNvSpPr>
            <a:spLocks noChangeArrowheads="1"/>
          </p:cNvSpPr>
          <p:nvPr/>
        </p:nvSpPr>
        <p:spPr bwMode="auto">
          <a:xfrm>
            <a:off x="9207500" y="61913"/>
            <a:ext cx="29606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07000"/>
              </a:lnSpc>
            </a:pPr>
            <a:r>
              <a:rPr lang="ru-RU" altLang="ru-RU" sz="1600" b="1" dirty="0">
                <a:solidFill>
                  <a:srgbClr val="C00000"/>
                </a:solidFill>
              </a:rPr>
              <a:t>*https://index.estate/CityCharts</a:t>
            </a:r>
          </a:p>
        </p:txBody>
      </p:sp>
    </p:spTree>
    <p:extLst>
      <p:ext uri="{BB962C8B-B14F-4D97-AF65-F5344CB8AC3E}">
        <p14:creationId xmlns:p14="http://schemas.microsoft.com/office/powerpoint/2010/main" val="386996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Прямоугольник 3"/>
          <p:cNvSpPr>
            <a:spLocks noChangeArrowheads="1"/>
          </p:cNvSpPr>
          <p:nvPr/>
        </p:nvSpPr>
        <p:spPr bwMode="auto">
          <a:xfrm>
            <a:off x="85725" y="6205538"/>
            <a:ext cx="2400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b="1">
                <a:solidFill>
                  <a:srgbClr val="C00000"/>
                </a:solidFill>
              </a:rPr>
              <a:t>*https://</a:t>
            </a:r>
            <a:r>
              <a:rPr lang="ru-RU" altLang="ru-RU" sz="1600" b="1">
                <a:solidFill>
                  <a:srgbClr val="C00000"/>
                </a:solidFill>
              </a:rPr>
              <a:t>sberindex.ru/ru</a:t>
            </a:r>
          </a:p>
        </p:txBody>
      </p:sp>
      <p:grpSp>
        <p:nvGrpSpPr>
          <p:cNvPr id="14340" name="Группа 14"/>
          <p:cNvGrpSpPr>
            <a:grpSpLocks/>
          </p:cNvGrpSpPr>
          <p:nvPr/>
        </p:nvGrpSpPr>
        <p:grpSpPr bwMode="auto">
          <a:xfrm>
            <a:off x="69850" y="819150"/>
            <a:ext cx="12058650" cy="5197475"/>
            <a:chOff x="41721" y="819583"/>
            <a:chExt cx="12058644" cy="5196272"/>
          </a:xfrm>
        </p:grpSpPr>
        <p:pic>
          <p:nvPicPr>
            <p:cNvPr id="14342"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21" y="833438"/>
              <a:ext cx="2385567"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2070" y="833438"/>
              <a:ext cx="2380124"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0932" y="821013"/>
              <a:ext cx="2406650" cy="252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Рисунок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721" y="3476625"/>
              <a:ext cx="2372218" cy="24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Рисунок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81498" y="819583"/>
              <a:ext cx="2347364" cy="249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Рисунок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86026" y="3476625"/>
              <a:ext cx="2424906" cy="252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Рисунок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83019" y="3460081"/>
              <a:ext cx="2409031" cy="255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Рисунок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80013" y="3461161"/>
              <a:ext cx="2248850" cy="25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Рисунок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792778" y="819583"/>
              <a:ext cx="2307587" cy="249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Рисунок 1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792777" y="3476625"/>
              <a:ext cx="2307587" cy="252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1" name="Рисунок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2192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p:cNvSpPr>
            <a:spLocks noGrp="1"/>
          </p:cNvSpPr>
          <p:nvPr>
            <p:ph type="sldNum" sz="quarter" idx="12"/>
          </p:nvPr>
        </p:nvSpPr>
        <p:spPr/>
        <p:txBody>
          <a:bodyPr/>
          <a:lstStyle/>
          <a:p>
            <a:pPr>
              <a:defRPr/>
            </a:pPr>
            <a:fld id="{14C556CB-4ACD-4525-81FA-94924E8833C9}" type="slidenum">
              <a:rPr lang="ru-RU" altLang="ru-RU" smtClean="0"/>
              <a:pPr>
                <a:defRPr/>
              </a:pPr>
              <a:t>17</a:t>
            </a:fld>
            <a:endParaRPr lang="ru-RU" altLang="ru-RU"/>
          </a:p>
        </p:txBody>
      </p:sp>
    </p:spTree>
    <p:extLst>
      <p:ext uri="{BB962C8B-B14F-4D97-AF65-F5344CB8AC3E}">
        <p14:creationId xmlns:p14="http://schemas.microsoft.com/office/powerpoint/2010/main" val="3797216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2"/>
          <p:cNvSpPr>
            <a:spLocks noChangeArrowheads="1"/>
          </p:cNvSpPr>
          <p:nvPr/>
        </p:nvSpPr>
        <p:spPr bwMode="auto">
          <a:xfrm rot="5400000">
            <a:off x="5709179" y="-5713471"/>
            <a:ext cx="765060"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5364" name="Прямоугольник 9"/>
          <p:cNvSpPr>
            <a:spLocks noChangeArrowheads="1"/>
          </p:cNvSpPr>
          <p:nvPr/>
        </p:nvSpPr>
        <p:spPr bwMode="auto">
          <a:xfrm>
            <a:off x="2203127" y="-17791"/>
            <a:ext cx="77771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sz="2200" b="1" dirty="0">
                <a:solidFill>
                  <a:schemeClr val="bg1"/>
                </a:solidFill>
                <a:latin typeface="Calibri Light" panose="020F0302020204030204" pitchFamily="34" charset="0"/>
              </a:rPr>
              <a:t>ИНДЕКСЫ </a:t>
            </a:r>
            <a:r>
              <a:rPr lang="ru-RU" altLang="ru-RU" sz="2200" b="1" dirty="0" smtClean="0">
                <a:solidFill>
                  <a:schemeClr val="bg1"/>
                </a:solidFill>
                <a:latin typeface="Calibri Light" panose="020F0302020204030204" pitchFamily="34" charset="0"/>
              </a:rPr>
              <a:t>НЕДВИЖИМОСТИ </a:t>
            </a:r>
          </a:p>
          <a:p>
            <a:pPr algn="ctr"/>
            <a:r>
              <a:rPr lang="ru-RU" altLang="ru-RU" sz="2200" b="1" dirty="0" smtClean="0">
                <a:solidFill>
                  <a:schemeClr val="bg1"/>
                </a:solidFill>
                <a:latin typeface="Calibri Light" panose="020F0302020204030204" pitchFamily="34" charset="0"/>
              </a:rPr>
              <a:t>МОСКОВСКОЙ ФОНДОВОЙ БИРЖИ</a:t>
            </a:r>
            <a:endParaRPr lang="ru-RU" altLang="ru-RU" sz="2200" b="1" dirty="0">
              <a:solidFill>
                <a:schemeClr val="bg1"/>
              </a:solidFill>
              <a:latin typeface="Calibri Light" panose="020F0302020204030204" pitchFamily="34" charset="0"/>
            </a:endParaRPr>
          </a:p>
        </p:txBody>
      </p:sp>
      <p:pic>
        <p:nvPicPr>
          <p:cNvPr id="15" name="Picture 2"/>
          <p:cNvPicPr>
            <a:picLocks noChangeAspect="1" noChangeArrowheads="1"/>
          </p:cNvPicPr>
          <p:nvPr/>
        </p:nvPicPr>
        <p:blipFill>
          <a:blip r:embed="rId2"/>
          <a:srcRect/>
          <a:stretch>
            <a:fillRect/>
          </a:stretch>
        </p:blipFill>
        <p:spPr bwMode="auto">
          <a:xfrm>
            <a:off x="907117" y="1144434"/>
            <a:ext cx="4535027" cy="2579166"/>
          </a:xfrm>
          <a:prstGeom prst="rect">
            <a:avLst/>
          </a:prstGeom>
          <a:noFill/>
          <a:ln w="9525">
            <a:solidFill>
              <a:schemeClr val="bg1">
                <a:lumMod val="85000"/>
              </a:schemeClr>
            </a:solidFill>
            <a:miter lim="800000"/>
            <a:headEnd/>
            <a:tailEnd/>
          </a:ln>
          <a:effectLst/>
          <a:extLst/>
        </p:spPr>
      </p:pic>
      <p:sp>
        <p:nvSpPr>
          <p:cNvPr id="17" name="Прямоугольник 4"/>
          <p:cNvSpPr>
            <a:spLocks noChangeArrowheads="1"/>
          </p:cNvSpPr>
          <p:nvPr/>
        </p:nvSpPr>
        <p:spPr bwMode="auto">
          <a:xfrm>
            <a:off x="624393" y="762185"/>
            <a:ext cx="52039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500" b="1" dirty="0" smtClean="0">
                <a:solidFill>
                  <a:srgbClr val="C00000"/>
                </a:solidFill>
                <a:latin typeface="Arial" panose="020B0604020202020204" pitchFamily="34" charset="0"/>
                <a:cs typeface="Arial" panose="020B0604020202020204" pitchFamily="34" charset="0"/>
              </a:rPr>
              <a:t>Индекс Московской жилой недвижимости (</a:t>
            </a:r>
            <a:r>
              <a:rPr lang="ru-RU" altLang="ru-RU" sz="1500" b="1" dirty="0" err="1" smtClean="0">
                <a:solidFill>
                  <a:srgbClr val="C00000"/>
                </a:solidFill>
                <a:latin typeface="Arial" panose="020B0604020202020204" pitchFamily="34" charset="0"/>
                <a:cs typeface="Arial" panose="020B0604020202020204" pitchFamily="34" charset="0"/>
              </a:rPr>
              <a:t>Домклик</a:t>
            </a:r>
            <a:r>
              <a:rPr lang="ru-RU" altLang="ru-RU" sz="1500" b="1" dirty="0" smtClean="0">
                <a:solidFill>
                  <a:srgbClr val="C00000"/>
                </a:solidFill>
                <a:latin typeface="Arial" panose="020B0604020202020204" pitchFamily="34" charset="0"/>
                <a:cs typeface="Arial" panose="020B0604020202020204" pitchFamily="34" charset="0"/>
              </a:rPr>
              <a:t>)</a:t>
            </a:r>
            <a:endParaRPr lang="ru-RU" altLang="ru-RU" sz="1500" b="1" dirty="0">
              <a:solidFill>
                <a:srgbClr val="C00000"/>
              </a:solidFill>
              <a:latin typeface="Arial" panose="020B0604020202020204" pitchFamily="34" charset="0"/>
              <a:cs typeface="Arial" panose="020B0604020202020204" pitchFamily="34" charset="0"/>
            </a:endParaRPr>
          </a:p>
        </p:txBody>
      </p:sp>
      <p:pic>
        <p:nvPicPr>
          <p:cNvPr id="18" name="Picture 2"/>
          <p:cNvPicPr>
            <a:picLocks noChangeAspect="1" noChangeArrowheads="1"/>
          </p:cNvPicPr>
          <p:nvPr/>
        </p:nvPicPr>
        <p:blipFill>
          <a:blip r:embed="rId3"/>
          <a:srcRect/>
          <a:stretch>
            <a:fillRect/>
          </a:stretch>
        </p:blipFill>
        <p:spPr bwMode="auto">
          <a:xfrm>
            <a:off x="6617014" y="1124685"/>
            <a:ext cx="4556153" cy="2562965"/>
          </a:xfrm>
          <a:prstGeom prst="rect">
            <a:avLst/>
          </a:prstGeom>
          <a:noFill/>
          <a:ln w="9525">
            <a:solidFill>
              <a:schemeClr val="bg1">
                <a:lumMod val="85000"/>
              </a:schemeClr>
            </a:solidFill>
            <a:miter lim="800000"/>
            <a:headEnd/>
            <a:tailEnd/>
          </a:ln>
          <a:effectLst/>
          <a:extLst/>
        </p:spPr>
      </p:pic>
      <p:sp>
        <p:nvSpPr>
          <p:cNvPr id="19" name="Прямоугольник 4"/>
          <p:cNvSpPr>
            <a:spLocks noChangeArrowheads="1"/>
          </p:cNvSpPr>
          <p:nvPr/>
        </p:nvSpPr>
        <p:spPr bwMode="auto">
          <a:xfrm>
            <a:off x="6510364" y="762185"/>
            <a:ext cx="49530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500" b="1" dirty="0" smtClean="0">
                <a:solidFill>
                  <a:srgbClr val="C00000"/>
                </a:solidFill>
                <a:latin typeface="Arial" panose="020B0604020202020204" pitchFamily="34" charset="0"/>
                <a:cs typeface="Arial" panose="020B0604020202020204" pitchFamily="34" charset="0"/>
              </a:rPr>
              <a:t>Индекс </a:t>
            </a:r>
            <a:r>
              <a:rPr lang="ru-RU" altLang="ru-RU" sz="1500" b="1" dirty="0" err="1" smtClean="0">
                <a:solidFill>
                  <a:srgbClr val="C00000"/>
                </a:solidFill>
                <a:latin typeface="Arial" panose="020B0604020202020204" pitchFamily="34" charset="0"/>
                <a:cs typeface="Arial" panose="020B0604020202020204" pitchFamily="34" charset="0"/>
              </a:rPr>
              <a:t>Мосбиржи</a:t>
            </a:r>
            <a:r>
              <a:rPr lang="ru-RU" altLang="ru-RU" sz="1500" b="1" dirty="0" smtClean="0">
                <a:solidFill>
                  <a:srgbClr val="C00000"/>
                </a:solidFill>
                <a:latin typeface="Arial" panose="020B0604020202020204" pitchFamily="34" charset="0"/>
                <a:cs typeface="Arial" panose="020B0604020202020204" pitchFamily="34" charset="0"/>
              </a:rPr>
              <a:t> складской недвижимости </a:t>
            </a:r>
            <a:r>
              <a:rPr lang="en-US" altLang="ru-RU" sz="1600" b="1" dirty="0">
                <a:solidFill>
                  <a:srgbClr val="C00000"/>
                </a:solidFill>
                <a:latin typeface="Calibri Light" panose="020F0302020204030204" pitchFamily="34" charset="0"/>
              </a:rPr>
              <a:t>(CREI)</a:t>
            </a:r>
            <a:endParaRPr lang="ru-RU" altLang="ru-RU" sz="1500" b="1" dirty="0">
              <a:solidFill>
                <a:srgbClr val="C00000"/>
              </a:solidFill>
              <a:latin typeface="Arial" panose="020B0604020202020204" pitchFamily="34" charset="0"/>
              <a:cs typeface="Arial" panose="020B0604020202020204" pitchFamily="34" charset="0"/>
            </a:endParaRPr>
          </a:p>
        </p:txBody>
      </p:sp>
      <p:pic>
        <p:nvPicPr>
          <p:cNvPr id="20" name="Picture 2"/>
          <p:cNvPicPr>
            <a:picLocks noChangeAspect="1" noChangeArrowheads="1"/>
          </p:cNvPicPr>
          <p:nvPr/>
        </p:nvPicPr>
        <p:blipFill>
          <a:blip r:embed="rId4"/>
          <a:srcRect/>
          <a:stretch>
            <a:fillRect/>
          </a:stretch>
        </p:blipFill>
        <p:spPr bwMode="auto">
          <a:xfrm>
            <a:off x="907117" y="4182420"/>
            <a:ext cx="4535027" cy="2601840"/>
          </a:xfrm>
          <a:prstGeom prst="rect">
            <a:avLst/>
          </a:prstGeom>
          <a:noFill/>
          <a:ln w="9525">
            <a:solidFill>
              <a:schemeClr val="bg1">
                <a:lumMod val="85000"/>
              </a:schemeClr>
            </a:solidFill>
            <a:miter lim="800000"/>
            <a:headEnd/>
            <a:tailEnd/>
          </a:ln>
          <a:effectLst/>
          <a:extLst/>
        </p:spPr>
      </p:pic>
      <p:sp>
        <p:nvSpPr>
          <p:cNvPr id="21" name="Прямоугольник 4"/>
          <p:cNvSpPr>
            <a:spLocks noChangeArrowheads="1"/>
          </p:cNvSpPr>
          <p:nvPr/>
        </p:nvSpPr>
        <p:spPr bwMode="auto">
          <a:xfrm>
            <a:off x="853103" y="3778806"/>
            <a:ext cx="48683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500" b="1" dirty="0" smtClean="0">
                <a:solidFill>
                  <a:srgbClr val="C00000"/>
                </a:solidFill>
                <a:latin typeface="Arial" panose="020B0604020202020204" pitchFamily="34" charset="0"/>
                <a:cs typeface="Arial" panose="020B0604020202020204" pitchFamily="34" charset="0"/>
              </a:rPr>
              <a:t>Индекс </a:t>
            </a:r>
            <a:r>
              <a:rPr lang="ru-RU" altLang="ru-RU" sz="1500" b="1" dirty="0" err="1" smtClean="0">
                <a:solidFill>
                  <a:srgbClr val="C00000"/>
                </a:solidFill>
                <a:latin typeface="Arial" panose="020B0604020202020204" pitchFamily="34" charset="0"/>
                <a:cs typeface="Arial" panose="020B0604020202020204" pitchFamily="34" charset="0"/>
              </a:rPr>
              <a:t>Мосбиржи</a:t>
            </a:r>
            <a:r>
              <a:rPr lang="ru-RU" altLang="ru-RU" sz="1500" b="1" dirty="0" smtClean="0">
                <a:solidFill>
                  <a:srgbClr val="C00000"/>
                </a:solidFill>
                <a:latin typeface="Arial" panose="020B0604020202020204" pitchFamily="34" charset="0"/>
                <a:cs typeface="Arial" panose="020B0604020202020204" pitchFamily="34" charset="0"/>
              </a:rPr>
              <a:t> фондов недвижимости </a:t>
            </a:r>
            <a:r>
              <a:rPr lang="ru-RU" altLang="ru-RU" sz="1600" b="1" dirty="0">
                <a:solidFill>
                  <a:srgbClr val="C00000"/>
                </a:solidFill>
                <a:latin typeface="Calibri Light" panose="020F0302020204030204" pitchFamily="34" charset="0"/>
              </a:rPr>
              <a:t>(</a:t>
            </a:r>
            <a:r>
              <a:rPr lang="en-US" altLang="ru-RU" sz="1600" b="1" dirty="0">
                <a:solidFill>
                  <a:srgbClr val="C00000"/>
                </a:solidFill>
                <a:latin typeface="Calibri Light" panose="020F0302020204030204" pitchFamily="34" charset="0"/>
              </a:rPr>
              <a:t>MREF)</a:t>
            </a:r>
            <a:endParaRPr lang="ru-RU" altLang="ru-RU" sz="1500" b="1" dirty="0">
              <a:solidFill>
                <a:srgbClr val="C00000"/>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5"/>
          <a:stretch>
            <a:fillRect/>
          </a:stretch>
        </p:blipFill>
        <p:spPr>
          <a:xfrm>
            <a:off x="6617014" y="4158587"/>
            <a:ext cx="4556153" cy="2625673"/>
          </a:xfrm>
          <a:prstGeom prst="rect">
            <a:avLst/>
          </a:prstGeom>
          <a:ln>
            <a:solidFill>
              <a:schemeClr val="bg1">
                <a:lumMod val="75000"/>
              </a:schemeClr>
            </a:solidFill>
          </a:ln>
        </p:spPr>
      </p:pic>
      <p:sp>
        <p:nvSpPr>
          <p:cNvPr id="23" name="Прямоугольник 4"/>
          <p:cNvSpPr>
            <a:spLocks noChangeArrowheads="1"/>
          </p:cNvSpPr>
          <p:nvPr/>
        </p:nvSpPr>
        <p:spPr bwMode="auto">
          <a:xfrm>
            <a:off x="9011913" y="6505773"/>
            <a:ext cx="29816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ru-RU" sz="1200" b="1" dirty="0">
                <a:solidFill>
                  <a:schemeClr val="bg1"/>
                </a:solidFill>
                <a:latin typeface="Arial" panose="020B0604020202020204" pitchFamily="34" charset="0"/>
                <a:cs typeface="Arial" panose="020B0604020202020204" pitchFamily="34" charset="0"/>
              </a:rPr>
              <a:t>*</a:t>
            </a:r>
            <a:r>
              <a:rPr lang="en-US" altLang="ru-RU" sz="1400" b="1" dirty="0">
                <a:solidFill>
                  <a:srgbClr val="C00000"/>
                </a:solidFill>
                <a:latin typeface="Arial" panose="020B0604020202020204" pitchFamily="34" charset="0"/>
                <a:cs typeface="Arial" panose="020B0604020202020204" pitchFamily="34" charset="0"/>
              </a:rPr>
              <a:t>https://</a:t>
            </a:r>
            <a:r>
              <a:rPr lang="en-US" altLang="ru-RU" sz="1400" b="1" dirty="0" smtClean="0">
                <a:solidFill>
                  <a:srgbClr val="C00000"/>
                </a:solidFill>
                <a:latin typeface="Arial" panose="020B0604020202020204" pitchFamily="34" charset="0"/>
                <a:cs typeface="Arial" panose="020B0604020202020204" pitchFamily="34" charset="0"/>
              </a:rPr>
              <a:t>www.moex.com/ru/index/</a:t>
            </a:r>
            <a:endParaRPr lang="en-US" altLang="ru-RU" sz="1400" b="1" dirty="0">
              <a:solidFill>
                <a:srgbClr val="C00000"/>
              </a:solidFill>
              <a:latin typeface="Arial" panose="020B0604020202020204" pitchFamily="34" charset="0"/>
              <a:cs typeface="Arial" panose="020B0604020202020204" pitchFamily="34" charset="0"/>
            </a:endParaRPr>
          </a:p>
        </p:txBody>
      </p:sp>
      <p:sp>
        <p:nvSpPr>
          <p:cNvPr id="24" name="Прямоугольник 4"/>
          <p:cNvSpPr>
            <a:spLocks noChangeArrowheads="1"/>
          </p:cNvSpPr>
          <p:nvPr/>
        </p:nvSpPr>
        <p:spPr bwMode="auto">
          <a:xfrm>
            <a:off x="6970735" y="3650930"/>
            <a:ext cx="42024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sz="1500" b="1" dirty="0">
                <a:solidFill>
                  <a:srgbClr val="C00000"/>
                </a:solidFill>
                <a:latin typeface="Arial" panose="020B0604020202020204" pitchFamily="34" charset="0"/>
                <a:cs typeface="Arial" panose="020B0604020202020204" pitchFamily="34" charset="0"/>
              </a:rPr>
              <a:t>Индекс </a:t>
            </a:r>
            <a:r>
              <a:rPr lang="ru-RU" altLang="ru-RU" sz="1500" b="1" dirty="0" err="1">
                <a:solidFill>
                  <a:srgbClr val="C00000"/>
                </a:solidFill>
                <a:latin typeface="Arial" panose="020B0604020202020204" pitchFamily="34" charset="0"/>
                <a:cs typeface="Arial" panose="020B0604020202020204" pitchFamily="34" charset="0"/>
              </a:rPr>
              <a:t>МосБиржи</a:t>
            </a:r>
            <a:r>
              <a:rPr lang="ru-RU" altLang="ru-RU" sz="1500" b="1" dirty="0">
                <a:solidFill>
                  <a:srgbClr val="C00000"/>
                </a:solidFill>
                <a:latin typeface="Arial" panose="020B0604020202020204" pitchFamily="34" charset="0"/>
                <a:cs typeface="Arial" panose="020B0604020202020204" pitchFamily="34" charset="0"/>
              </a:rPr>
              <a:t> фондов </a:t>
            </a:r>
            <a:r>
              <a:rPr lang="ru-RU" altLang="ru-RU" sz="1500" b="1" dirty="0" smtClean="0">
                <a:solidFill>
                  <a:srgbClr val="C00000"/>
                </a:solidFill>
                <a:latin typeface="Arial" panose="020B0604020202020204" pitchFamily="34" charset="0"/>
                <a:cs typeface="Arial" panose="020B0604020202020204" pitchFamily="34" charset="0"/>
              </a:rPr>
              <a:t>недвижимости</a:t>
            </a:r>
          </a:p>
          <a:p>
            <a:pPr algn="ctr"/>
            <a:r>
              <a:rPr lang="ru-RU" altLang="ru-RU" sz="1500" b="1" dirty="0">
                <a:solidFill>
                  <a:srgbClr val="C00000"/>
                </a:solidFill>
                <a:latin typeface="Arial" panose="020B0604020202020204" pitchFamily="34" charset="0"/>
                <a:cs typeface="Arial" panose="020B0604020202020204" pitchFamily="34" charset="0"/>
              </a:rPr>
              <a:t>полной доходности (</a:t>
            </a:r>
            <a:r>
              <a:rPr lang="en-US" altLang="ru-RU" sz="1500" b="1" dirty="0">
                <a:solidFill>
                  <a:srgbClr val="C00000"/>
                </a:solidFill>
                <a:latin typeface="Arial" panose="020B0604020202020204" pitchFamily="34" charset="0"/>
                <a:cs typeface="Arial" panose="020B0604020202020204" pitchFamily="34" charset="0"/>
              </a:rPr>
              <a:t>MREFTR)</a:t>
            </a:r>
          </a:p>
        </p:txBody>
      </p:sp>
      <p:sp>
        <p:nvSpPr>
          <p:cNvPr id="3" name="Номер слайда 2"/>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18</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grpSp>
        <p:nvGrpSpPr>
          <p:cNvPr id="28" name="Группа 27"/>
          <p:cNvGrpSpPr/>
          <p:nvPr/>
        </p:nvGrpSpPr>
        <p:grpSpPr>
          <a:xfrm>
            <a:off x="-15868" y="-1"/>
            <a:ext cx="2839947" cy="907298"/>
            <a:chOff x="50312" y="-7821"/>
            <a:chExt cx="2839947" cy="907298"/>
          </a:xfrm>
        </p:grpSpPr>
        <p:pic>
          <p:nvPicPr>
            <p:cNvPr id="29" name="Рисунок 28"/>
            <p:cNvPicPr>
              <a:picLocks noChangeAspect="1"/>
            </p:cNvPicPr>
            <p:nvPr/>
          </p:nvPicPr>
          <p:blipFill rotWithShape="1">
            <a:blip r:embed="rId6">
              <a:clrChange>
                <a:clrFrom>
                  <a:srgbClr val="000000"/>
                </a:clrFrom>
                <a:clrTo>
                  <a:srgbClr val="000000">
                    <a:alpha val="0"/>
                  </a:srgbClr>
                </a:clrTo>
              </a:clrChange>
              <a:biLevel thresh="25000"/>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30" name="TextBox 29"/>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pic>
        <p:nvPicPr>
          <p:cNvPr id="31" name="Picture 15"/>
          <p:cNvPicPr>
            <a:picLocks noChangeAspect="1" noChangeArrowheads="1"/>
          </p:cNvPicPr>
          <p:nvPr/>
        </p:nvPicPr>
        <p:blipFill>
          <a:blip r:embed="rId8">
            <a:clrChange>
              <a:clrFrom>
                <a:srgbClr val="EEEDEF"/>
              </a:clrFrom>
              <a:clrTo>
                <a:srgbClr val="EEEDEF">
                  <a:alpha val="0"/>
                </a:srgbClr>
              </a:clrTo>
            </a:clrChange>
            <a:extLst>
              <a:ext uri="{28A0092B-C50C-407E-A947-70E740481C1C}">
                <a14:useLocalDpi xmlns:a14="http://schemas.microsoft.com/office/drawing/2010/main" val="0"/>
              </a:ext>
            </a:extLst>
          </a:blip>
          <a:srcRect r="46802"/>
          <a:stretch>
            <a:fillRect/>
          </a:stretch>
        </p:blipFill>
        <p:spPr bwMode="auto">
          <a:xfrm>
            <a:off x="10901701" y="-102696"/>
            <a:ext cx="1361397" cy="88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22844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bwMode="auto">
          <a:xfrm>
            <a:off x="1524000" y="5626100"/>
            <a:ext cx="9144000" cy="463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grpSp>
        <p:nvGrpSpPr>
          <p:cNvPr id="18437" name="Группа 6"/>
          <p:cNvGrpSpPr>
            <a:grpSpLocks/>
          </p:cNvGrpSpPr>
          <p:nvPr/>
        </p:nvGrpSpPr>
        <p:grpSpPr bwMode="auto">
          <a:xfrm>
            <a:off x="1301750" y="779463"/>
            <a:ext cx="9518650" cy="5716587"/>
            <a:chOff x="1302327" y="822325"/>
            <a:chExt cx="9365673" cy="5588728"/>
          </a:xfrm>
        </p:grpSpPr>
        <p:pic>
          <p:nvPicPr>
            <p:cNvPr id="18440" name="Рисунок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2327" y="822325"/>
              <a:ext cx="9365673" cy="558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17"/>
            <p:cNvSpPr/>
            <p:nvPr/>
          </p:nvSpPr>
          <p:spPr>
            <a:xfrm>
              <a:off x="4910517" y="2063920"/>
              <a:ext cx="3055246" cy="13036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0" name="Прямоугольник 2"/>
          <p:cNvSpPr>
            <a:spLocks noChangeArrowheads="1"/>
          </p:cNvSpPr>
          <p:nvPr/>
        </p:nvSpPr>
        <p:spPr bwMode="auto">
          <a:xfrm rot="5400000">
            <a:off x="5696922" y="-5701214"/>
            <a:ext cx="78957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8438" name="Прямоугольник 14"/>
          <p:cNvSpPr>
            <a:spLocks noChangeArrowheads="1"/>
          </p:cNvSpPr>
          <p:nvPr/>
        </p:nvSpPr>
        <p:spPr bwMode="auto">
          <a:xfrm>
            <a:off x="6270036" y="6329362"/>
            <a:ext cx="472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b="1" dirty="0">
                <a:solidFill>
                  <a:srgbClr val="C00000"/>
                </a:solidFill>
              </a:rPr>
              <a:t>*https://rosrealt.ru/</a:t>
            </a:r>
            <a:r>
              <a:rPr lang="en-US" altLang="ru-RU" b="1" dirty="0" err="1">
                <a:solidFill>
                  <a:srgbClr val="C00000"/>
                </a:solidFill>
              </a:rPr>
              <a:t>moskva</a:t>
            </a:r>
            <a:r>
              <a:rPr lang="ru-RU" altLang="ru-RU" b="1" dirty="0">
                <a:solidFill>
                  <a:srgbClr val="C00000"/>
                </a:solidFill>
              </a:rPr>
              <a:t>/</a:t>
            </a:r>
            <a:r>
              <a:rPr lang="ru-RU" altLang="ru-RU" b="1" dirty="0" err="1">
                <a:solidFill>
                  <a:srgbClr val="C00000"/>
                </a:solidFill>
              </a:rPr>
              <a:t>cena</a:t>
            </a:r>
            <a:r>
              <a:rPr lang="ru-RU" altLang="ru-RU" b="1" dirty="0">
                <a:solidFill>
                  <a:srgbClr val="C00000"/>
                </a:solidFill>
              </a:rPr>
              <a:t>/?t=</a:t>
            </a:r>
            <a:r>
              <a:rPr lang="ru-RU" altLang="ru-RU" b="1" dirty="0" err="1">
                <a:solidFill>
                  <a:srgbClr val="C00000"/>
                </a:solidFill>
              </a:rPr>
              <a:t>dinamika</a:t>
            </a:r>
            <a:endParaRPr lang="ru-RU" altLang="ru-RU" b="1" dirty="0">
              <a:solidFill>
                <a:srgbClr val="C00000"/>
              </a:solidFill>
            </a:endParaRPr>
          </a:p>
        </p:txBody>
      </p:sp>
      <p:sp>
        <p:nvSpPr>
          <p:cNvPr id="21" name="Прямоугольник 20"/>
          <p:cNvSpPr/>
          <p:nvPr/>
        </p:nvSpPr>
        <p:spPr>
          <a:xfrm>
            <a:off x="2095705" y="158750"/>
            <a:ext cx="8348663" cy="477054"/>
          </a:xfrm>
          <a:prstGeom prst="rect">
            <a:avLst/>
          </a:prstGeom>
        </p:spPr>
        <p:txBody>
          <a:bodyPr>
            <a:spAutoFit/>
          </a:bodyPr>
          <a:lstStyle/>
          <a:p>
            <a:pPr algn="ctr">
              <a:defRPr/>
            </a:pPr>
            <a:r>
              <a:rPr lang="ru-RU" sz="2500" b="1" dirty="0">
                <a:solidFill>
                  <a:schemeClr val="bg1"/>
                </a:solidFill>
                <a:latin typeface="Calibri Light" panose="020F0302020204030204" pitchFamily="34" charset="0"/>
              </a:rPr>
              <a:t>СЕГМЕНТ ОФИСНАЯ НЕДВИЖИМОСТЬ г. МОСКВА</a:t>
            </a:r>
          </a:p>
        </p:txBody>
      </p:sp>
      <p:sp>
        <p:nvSpPr>
          <p:cNvPr id="2" name="Номер слайда 1"/>
          <p:cNvSpPr>
            <a:spLocks noGrp="1"/>
          </p:cNvSpPr>
          <p:nvPr>
            <p:ph type="sldNum" sz="quarter" idx="12"/>
          </p:nvPr>
        </p:nvSpPr>
        <p:spPr/>
        <p:txBody>
          <a:bodyPr/>
          <a:lstStyle/>
          <a:p>
            <a:pPr>
              <a:defRPr/>
            </a:pPr>
            <a:fld id="{14C556CB-4ACD-4525-81FA-94924E8833C9}" type="slidenum">
              <a:rPr lang="ru-RU" altLang="ru-RU" smtClean="0"/>
              <a:pPr>
                <a:defRPr/>
              </a:pPr>
              <a:t>19</a:t>
            </a:fld>
            <a:endParaRPr lang="ru-RU" altLang="ru-RU"/>
          </a:p>
        </p:txBody>
      </p:sp>
    </p:spTree>
    <p:extLst>
      <p:ext uri="{BB962C8B-B14F-4D97-AF65-F5344CB8AC3E}">
        <p14:creationId xmlns:p14="http://schemas.microsoft.com/office/powerpoint/2010/main" val="2434628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2"/>
          <p:cNvSpPr>
            <a:spLocks noChangeArrowheads="1"/>
          </p:cNvSpPr>
          <p:nvPr/>
        </p:nvSpPr>
        <p:spPr bwMode="auto">
          <a:xfrm rot="5400000">
            <a:off x="5696922" y="-5701214"/>
            <a:ext cx="78957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0" name="Прямоугольник 9"/>
          <p:cNvSpPr/>
          <p:nvPr/>
        </p:nvSpPr>
        <p:spPr>
          <a:xfrm>
            <a:off x="562885" y="-47792"/>
            <a:ext cx="11049097" cy="861774"/>
          </a:xfrm>
          <a:prstGeom prst="rect">
            <a:avLst/>
          </a:prstGeom>
        </p:spPr>
        <p:txBody>
          <a:bodyPr wrap="square">
            <a:spAutoFit/>
          </a:bodyPr>
          <a:lstStyle/>
          <a:p>
            <a:pPr algn="ctr">
              <a:spcAft>
                <a:spcPts val="0"/>
              </a:spcAft>
              <a:defRPr/>
            </a:pPr>
            <a:r>
              <a:rPr lang="ru-RU" sz="2500" b="1" kern="0" dirty="0" smtClean="0">
                <a:solidFill>
                  <a:schemeClr val="bg1"/>
                </a:solidFill>
                <a:latin typeface="Calibri"/>
              </a:rPr>
              <a:t>РЫНОЧНАЯ ИНФОРМАЦИЯ</a:t>
            </a:r>
          </a:p>
          <a:p>
            <a:pPr algn="ctr">
              <a:spcAft>
                <a:spcPts val="0"/>
              </a:spcAft>
              <a:defRPr/>
            </a:pPr>
            <a:r>
              <a:rPr lang="ru-RU" sz="2500" b="1" kern="0" dirty="0" smtClean="0">
                <a:solidFill>
                  <a:schemeClr val="bg1"/>
                </a:solidFill>
                <a:latin typeface="Calibri"/>
              </a:rPr>
              <a:t>УВЕРЕННОСТЬ И НЕОПРЕДЕЛЕННОСТЬ ДАННЫХ</a:t>
            </a:r>
            <a:endParaRPr lang="ru-RU" sz="2500" b="1" kern="0" dirty="0">
              <a:solidFill>
                <a:schemeClr val="bg1"/>
              </a:solidFill>
              <a:latin typeface="Calibri"/>
            </a:endParaRPr>
          </a:p>
        </p:txBody>
      </p:sp>
      <p:sp>
        <p:nvSpPr>
          <p:cNvPr id="3" name="Прямоугольник 2"/>
          <p:cNvSpPr/>
          <p:nvPr/>
        </p:nvSpPr>
        <p:spPr>
          <a:xfrm>
            <a:off x="3396918" y="3807640"/>
            <a:ext cx="2802240" cy="323165"/>
          </a:xfrm>
          <a:prstGeom prst="rect">
            <a:avLst/>
          </a:prstGeom>
        </p:spPr>
        <p:txBody>
          <a:bodyPr wrap="square">
            <a:spAutoFit/>
          </a:bodyPr>
          <a:lstStyle/>
          <a:p>
            <a:pPr algn="ctr"/>
            <a:r>
              <a:rPr lang="ru-RU" sz="1500" b="1" dirty="0" smtClean="0">
                <a:solidFill>
                  <a:schemeClr val="tx2">
                    <a:lumMod val="50000"/>
                  </a:schemeClr>
                </a:solidFill>
                <a:latin typeface="Arial" panose="020B0604020202020204" pitchFamily="34" charset="0"/>
                <a:cs typeface="Arial" panose="020B0604020202020204" pitchFamily="34" charset="0"/>
              </a:rPr>
              <a:t>Рынок: </a:t>
            </a:r>
            <a:r>
              <a:rPr lang="en-US" sz="1500" b="1" dirty="0" smtClean="0">
                <a:solidFill>
                  <a:schemeClr val="tx2">
                    <a:lumMod val="50000"/>
                  </a:schemeClr>
                </a:solidFill>
                <a:latin typeface="Arial" panose="020B0604020202020204" pitchFamily="34" charset="0"/>
                <a:cs typeface="Arial" panose="020B0604020202020204" pitchFamily="34" charset="0"/>
              </a:rPr>
              <a:t>Cian</a:t>
            </a:r>
            <a:r>
              <a:rPr lang="ru-RU" sz="1500" b="1" dirty="0" smtClean="0">
                <a:solidFill>
                  <a:schemeClr val="tx2">
                    <a:lumMod val="50000"/>
                  </a:schemeClr>
                </a:solidFill>
                <a:latin typeface="Arial" panose="020B0604020202020204" pitchFamily="34" charset="0"/>
                <a:cs typeface="Arial" panose="020B0604020202020204" pitchFamily="34" charset="0"/>
              </a:rPr>
              <a:t>, </a:t>
            </a:r>
            <a:r>
              <a:rPr lang="en-US" sz="1500" b="1" dirty="0" err="1" smtClean="0">
                <a:solidFill>
                  <a:schemeClr val="tx2">
                    <a:lumMod val="50000"/>
                  </a:schemeClr>
                </a:solidFill>
                <a:latin typeface="Arial" panose="020B0604020202020204" pitchFamily="34" charset="0"/>
                <a:cs typeface="Arial" panose="020B0604020202020204" pitchFamily="34" charset="0"/>
              </a:rPr>
              <a:t>Avito</a:t>
            </a:r>
            <a:r>
              <a:rPr lang="ru-RU" sz="1500" b="1" dirty="0" smtClean="0">
                <a:solidFill>
                  <a:schemeClr val="tx2">
                    <a:lumMod val="50000"/>
                  </a:schemeClr>
                </a:solidFill>
                <a:latin typeface="Arial" panose="020B0604020202020204" pitchFamily="34" charset="0"/>
                <a:cs typeface="Arial" panose="020B0604020202020204" pitchFamily="34" charset="0"/>
              </a:rPr>
              <a:t>...</a:t>
            </a:r>
          </a:p>
        </p:txBody>
      </p:sp>
      <p:sp>
        <p:nvSpPr>
          <p:cNvPr id="14" name="Прямоугольник 13"/>
          <p:cNvSpPr/>
          <p:nvPr/>
        </p:nvSpPr>
        <p:spPr>
          <a:xfrm>
            <a:off x="0" y="3807640"/>
            <a:ext cx="3222106" cy="323165"/>
          </a:xfrm>
          <a:prstGeom prst="rect">
            <a:avLst/>
          </a:prstGeom>
        </p:spPr>
        <p:txBody>
          <a:bodyPr wrap="square">
            <a:spAutoFit/>
          </a:bodyPr>
          <a:lstStyle/>
          <a:p>
            <a:pPr algn="ctr"/>
            <a:r>
              <a:rPr lang="ru-RU" sz="1500" b="1" dirty="0" smtClean="0">
                <a:solidFill>
                  <a:schemeClr val="tx2">
                    <a:lumMod val="50000"/>
                  </a:schemeClr>
                </a:solidFill>
                <a:latin typeface="Arial" panose="020B0604020202020204" pitchFamily="34" charset="0"/>
                <a:cs typeface="Arial" panose="020B0604020202020204" pitchFamily="34" charset="0"/>
              </a:rPr>
              <a:t>ГИС </a:t>
            </a:r>
            <a:r>
              <a:rPr lang="ru-RU" sz="1500" b="1" dirty="0">
                <a:solidFill>
                  <a:schemeClr val="tx2">
                    <a:lumMod val="50000"/>
                  </a:schemeClr>
                </a:solidFill>
                <a:latin typeface="Arial" panose="020B0604020202020204" pitchFamily="34" charset="0"/>
                <a:cs typeface="Arial" panose="020B0604020202020204" pitchFamily="34" charset="0"/>
              </a:rPr>
              <a:t>НСПД </a:t>
            </a:r>
            <a:r>
              <a:rPr lang="ru-RU" sz="1500" b="1" dirty="0" smtClean="0">
                <a:solidFill>
                  <a:schemeClr val="tx2">
                    <a:lumMod val="50000"/>
                  </a:schemeClr>
                </a:solidFill>
                <a:latin typeface="Arial" panose="020B0604020202020204" pitchFamily="34" charset="0"/>
                <a:cs typeface="Arial" panose="020B0604020202020204" pitchFamily="34" charset="0"/>
              </a:rPr>
              <a:t>Росреестр</a:t>
            </a:r>
            <a:endParaRPr lang="ru-RU" sz="1500" b="1" dirty="0">
              <a:solidFill>
                <a:schemeClr val="tx2">
                  <a:lumMod val="50000"/>
                </a:schemeClr>
              </a:solidFill>
              <a:latin typeface="Arial" panose="020B0604020202020204" pitchFamily="34" charset="0"/>
              <a:cs typeface="Arial" panose="020B0604020202020204" pitchFamily="34" charset="0"/>
            </a:endParaRPr>
          </a:p>
        </p:txBody>
      </p:sp>
      <p:sp>
        <p:nvSpPr>
          <p:cNvPr id="17" name="Прямоугольник 16"/>
          <p:cNvSpPr/>
          <p:nvPr/>
        </p:nvSpPr>
        <p:spPr>
          <a:xfrm>
            <a:off x="6240488" y="3817789"/>
            <a:ext cx="2995226" cy="297517"/>
          </a:xfrm>
          <a:prstGeom prst="rect">
            <a:avLst/>
          </a:prstGeom>
        </p:spPr>
        <p:txBody>
          <a:bodyPr wrap="square">
            <a:spAutoFit/>
          </a:bodyPr>
          <a:lstStyle/>
          <a:p>
            <a:pPr algn="ctr">
              <a:lnSpc>
                <a:spcPts val="1600"/>
              </a:lnSpc>
            </a:pPr>
            <a:r>
              <a:rPr lang="ru-RU" sz="1500" b="1" dirty="0" smtClean="0">
                <a:solidFill>
                  <a:schemeClr val="tx2">
                    <a:lumMod val="50000"/>
                  </a:schemeClr>
                </a:solidFill>
                <a:latin typeface="Arial" panose="020B0604020202020204" pitchFamily="34" charset="0"/>
                <a:cs typeface="Arial" panose="020B0604020202020204" pitchFamily="34" charset="0"/>
              </a:rPr>
              <a:t>Аналитика: </a:t>
            </a:r>
            <a:r>
              <a:rPr lang="ru-RU" sz="1500" b="1" dirty="0" err="1" smtClean="0">
                <a:solidFill>
                  <a:schemeClr val="tx2">
                    <a:lumMod val="50000"/>
                  </a:schemeClr>
                </a:solidFill>
                <a:latin typeface="Arial" panose="020B0604020202020204" pitchFamily="34" charset="0"/>
                <a:cs typeface="Arial" panose="020B0604020202020204" pitchFamily="34" charset="0"/>
              </a:rPr>
              <a:t>Сбер</a:t>
            </a:r>
            <a:r>
              <a:rPr lang="ru-RU" sz="1500" b="1" dirty="0" smtClean="0">
                <a:solidFill>
                  <a:schemeClr val="tx2">
                    <a:lumMod val="50000"/>
                  </a:schemeClr>
                </a:solidFill>
                <a:latin typeface="Arial" panose="020B0604020202020204" pitchFamily="34" charset="0"/>
                <a:cs typeface="Arial" panose="020B0604020202020204" pitchFamily="34" charset="0"/>
              </a:rPr>
              <a:t> индекс</a:t>
            </a:r>
            <a:endParaRPr lang="ru-RU" sz="1500" b="1" dirty="0">
              <a:solidFill>
                <a:schemeClr val="tx2">
                  <a:lumMod val="50000"/>
                </a:schemeClr>
              </a:solidFill>
              <a:latin typeface="Arial" panose="020B0604020202020204" pitchFamily="34" charset="0"/>
              <a:cs typeface="Arial" panose="020B0604020202020204" pitchFamily="34" charset="0"/>
            </a:endParaRPr>
          </a:p>
        </p:txBody>
      </p:sp>
      <p:sp>
        <p:nvSpPr>
          <p:cNvPr id="18" name="Прямоугольник 17"/>
          <p:cNvSpPr/>
          <p:nvPr/>
        </p:nvSpPr>
        <p:spPr>
          <a:xfrm>
            <a:off x="9162981" y="3830613"/>
            <a:ext cx="2939384" cy="284693"/>
          </a:xfrm>
          <a:prstGeom prst="rect">
            <a:avLst/>
          </a:prstGeom>
        </p:spPr>
        <p:txBody>
          <a:bodyPr wrap="square">
            <a:spAutoFit/>
          </a:bodyPr>
          <a:lstStyle/>
          <a:p>
            <a:pPr algn="ctr">
              <a:lnSpc>
                <a:spcPts val="1500"/>
              </a:lnSpc>
            </a:pPr>
            <a:r>
              <a:rPr lang="ru-RU" sz="1500" b="1" dirty="0" smtClean="0">
                <a:solidFill>
                  <a:schemeClr val="tx2">
                    <a:lumMod val="50000"/>
                  </a:schemeClr>
                </a:solidFill>
                <a:latin typeface="Arial" panose="020B0604020202020204" pitchFamily="34" charset="0"/>
                <a:cs typeface="Arial" panose="020B0604020202020204" pitchFamily="34" charset="0"/>
              </a:rPr>
              <a:t>Справочники: </a:t>
            </a:r>
            <a:r>
              <a:rPr lang="ru-RU" sz="1500" b="1" dirty="0" err="1" smtClean="0">
                <a:solidFill>
                  <a:schemeClr val="tx2">
                    <a:lumMod val="50000"/>
                  </a:schemeClr>
                </a:solidFill>
                <a:latin typeface="Arial" panose="020B0604020202020204" pitchFamily="34" charset="0"/>
                <a:cs typeface="Arial" panose="020B0604020202020204" pitchFamily="34" charset="0"/>
              </a:rPr>
              <a:t>Лейфер</a:t>
            </a:r>
            <a:r>
              <a:rPr lang="ru-RU" sz="1500" b="1" dirty="0" smtClean="0">
                <a:solidFill>
                  <a:schemeClr val="tx2">
                    <a:lumMod val="50000"/>
                  </a:schemeClr>
                </a:solidFill>
                <a:latin typeface="Arial" panose="020B0604020202020204" pitchFamily="34" charset="0"/>
                <a:cs typeface="Arial" panose="020B0604020202020204" pitchFamily="34" charset="0"/>
              </a:rPr>
              <a:t> Л.А…</a:t>
            </a:r>
            <a:endParaRPr lang="ru-RU" sz="1500" b="1" dirty="0">
              <a:solidFill>
                <a:schemeClr val="tx2">
                  <a:lumMod val="50000"/>
                </a:schemeClr>
              </a:solidFill>
              <a:latin typeface="Arial" panose="020B0604020202020204" pitchFamily="34" charset="0"/>
              <a:cs typeface="Arial" panose="020B0604020202020204" pitchFamily="34" charset="0"/>
            </a:endParaRPr>
          </a:p>
        </p:txBody>
      </p:sp>
      <p:sp>
        <p:nvSpPr>
          <p:cNvPr id="4" name="Прямоугольник 3"/>
          <p:cNvSpPr/>
          <p:nvPr/>
        </p:nvSpPr>
        <p:spPr>
          <a:xfrm>
            <a:off x="280190" y="5683049"/>
            <a:ext cx="11614488" cy="1066959"/>
          </a:xfrm>
          <a:prstGeom prst="rect">
            <a:avLst/>
          </a:prstGeom>
        </p:spPr>
        <p:txBody>
          <a:bodyPr wrap="square">
            <a:spAutoFit/>
          </a:bodyPr>
          <a:lstStyle/>
          <a:p>
            <a:pPr algn="just">
              <a:lnSpc>
                <a:spcPts val="1900"/>
              </a:lnSpc>
              <a:spcBef>
                <a:spcPts val="200"/>
              </a:spcBef>
            </a:pPr>
            <a:r>
              <a:rPr lang="ru-RU" sz="1600" b="1" dirty="0" smtClean="0">
                <a:solidFill>
                  <a:schemeClr val="tx2">
                    <a:lumMod val="50000"/>
                  </a:schemeClr>
                </a:solidFill>
                <a:latin typeface="Arial" panose="020B0604020202020204" pitchFamily="34" charset="0"/>
                <a:cs typeface="Arial" panose="020B0604020202020204" pitchFamily="34" charset="0"/>
              </a:rPr>
              <a:t>ФСО </a:t>
            </a:r>
            <a:r>
              <a:rPr lang="en-US" sz="1600" b="1" dirty="0" smtClean="0">
                <a:solidFill>
                  <a:schemeClr val="tx2">
                    <a:lumMod val="50000"/>
                  </a:schemeClr>
                </a:solidFill>
                <a:latin typeface="Arial" panose="020B0604020202020204" pitchFamily="34" charset="0"/>
                <a:cs typeface="Arial" panose="020B0604020202020204" pitchFamily="34" charset="0"/>
              </a:rPr>
              <a:t>VI</a:t>
            </a:r>
            <a:r>
              <a:rPr lang="ru-RU" sz="1600" dirty="0" smtClean="0">
                <a:solidFill>
                  <a:schemeClr val="tx2">
                    <a:lumMod val="50000"/>
                  </a:schemeClr>
                </a:solidFill>
                <a:latin typeface="Arial" panose="020B0604020202020204" pitchFamily="34" charset="0"/>
                <a:cs typeface="Arial" panose="020B0604020202020204" pitchFamily="34" charset="0"/>
              </a:rPr>
              <a:t>п.11. В отчет об оценке могут быть включены иные сведения, необходимые, по мнению оценщика, для полного и достаточного представления результата оценки. К таким сведениям может относиться в том числе </a:t>
            </a:r>
            <a:r>
              <a:rPr lang="ru-RU" b="1" dirty="0" smtClean="0">
                <a:solidFill>
                  <a:srgbClr val="C00000"/>
                </a:solidFill>
                <a:latin typeface="Arial" panose="020B0604020202020204" pitchFamily="34" charset="0"/>
                <a:cs typeface="Arial" panose="020B0604020202020204" pitchFamily="34" charset="0"/>
              </a:rPr>
              <a:t>описание факторов неопределенности</a:t>
            </a:r>
            <a:r>
              <a:rPr lang="ru-RU" sz="1600" dirty="0" smtClean="0">
                <a:solidFill>
                  <a:schemeClr val="tx2">
                    <a:lumMod val="50000"/>
                  </a:schemeClr>
                </a:solidFill>
                <a:latin typeface="Arial" panose="020B0604020202020204" pitchFamily="34" charset="0"/>
                <a:cs typeface="Arial" panose="020B0604020202020204" pitchFamily="34" charset="0"/>
              </a:rPr>
              <a:t>, которые существенно влияют на результаты оценки, в частности связанных с ограничениями оценки, если они имели место в процессе оценки.</a:t>
            </a:r>
            <a:endParaRPr lang="en-US" sz="1600" b="1" dirty="0">
              <a:solidFill>
                <a:schemeClr val="tx2">
                  <a:lumMod val="50000"/>
                </a:schemeClr>
              </a:solidFill>
              <a:effectLst/>
              <a:latin typeface="Arial" panose="020B0604020202020204" pitchFamily="34" charset="0"/>
              <a:cs typeface="Arial" panose="020B0604020202020204" pitchFamily="34" charset="0"/>
            </a:endParaRPr>
          </a:p>
        </p:txBody>
      </p:sp>
      <p:sp>
        <p:nvSpPr>
          <p:cNvPr id="5" name="Прямоугольник 4"/>
          <p:cNvSpPr/>
          <p:nvPr/>
        </p:nvSpPr>
        <p:spPr>
          <a:xfrm>
            <a:off x="280190" y="831505"/>
            <a:ext cx="11837936" cy="584775"/>
          </a:xfrm>
          <a:prstGeom prst="rect">
            <a:avLst/>
          </a:prstGeom>
        </p:spPr>
        <p:txBody>
          <a:bodyPr wrap="square">
            <a:spAutoFit/>
          </a:bodyPr>
          <a:lstStyle/>
          <a:p>
            <a:r>
              <a:rPr lang="ru-RU" sz="1600" b="1" dirty="0">
                <a:solidFill>
                  <a:schemeClr val="tx2">
                    <a:lumMod val="50000"/>
                  </a:schemeClr>
                </a:solidFill>
                <a:latin typeface="Arial" panose="020B0604020202020204" pitchFamily="34" charset="0"/>
                <a:cs typeface="Arial" panose="020B0604020202020204" pitchFamily="34" charset="0"/>
              </a:rPr>
              <a:t>ФСО </a:t>
            </a:r>
            <a:r>
              <a:rPr lang="en-US" sz="1600" b="1" dirty="0" smtClean="0">
                <a:solidFill>
                  <a:schemeClr val="tx2">
                    <a:lumMod val="50000"/>
                  </a:schemeClr>
                </a:solidFill>
                <a:latin typeface="Arial" panose="020B0604020202020204" pitchFamily="34" charset="0"/>
                <a:cs typeface="Arial" panose="020B0604020202020204" pitchFamily="34" charset="0"/>
              </a:rPr>
              <a:t>III</a:t>
            </a:r>
            <a:r>
              <a:rPr lang="ru-RU" sz="1600" dirty="0" smtClean="0">
                <a:solidFill>
                  <a:schemeClr val="tx2">
                    <a:lumMod val="50000"/>
                  </a:schemeClr>
                </a:solidFill>
                <a:latin typeface="Arial" panose="020B0604020202020204" pitchFamily="34" charset="0"/>
                <a:cs typeface="Arial" panose="020B0604020202020204" pitchFamily="34" charset="0"/>
              </a:rPr>
              <a:t>п.1. </a:t>
            </a:r>
            <a:r>
              <a:rPr lang="ru-RU" sz="1600" dirty="0">
                <a:solidFill>
                  <a:schemeClr val="tx2">
                    <a:lumMod val="50000"/>
                  </a:schemeClr>
                </a:solidFill>
                <a:latin typeface="Arial" panose="020B0604020202020204" pitchFamily="34" charset="0"/>
                <a:cs typeface="Arial" panose="020B0604020202020204" pitchFamily="34" charset="0"/>
              </a:rPr>
              <a:t>Процесс оценки включает следующие действия</a:t>
            </a:r>
            <a:r>
              <a:rPr lang="ru-RU" sz="1600" dirty="0" smtClean="0">
                <a:solidFill>
                  <a:schemeClr val="tx2">
                    <a:lumMod val="50000"/>
                  </a:schemeClr>
                </a:solidFill>
                <a:latin typeface="Arial" panose="020B0604020202020204" pitchFamily="34" charset="0"/>
                <a:cs typeface="Arial" panose="020B0604020202020204" pitchFamily="34" charset="0"/>
              </a:rPr>
              <a:t>: </a:t>
            </a:r>
            <a:r>
              <a:rPr lang="ru-RU" sz="1600" dirty="0" err="1" smtClean="0">
                <a:solidFill>
                  <a:schemeClr val="tx2">
                    <a:lumMod val="50000"/>
                  </a:schemeClr>
                </a:solidFill>
                <a:latin typeface="Arial" panose="020B0604020202020204" pitchFamily="34" charset="0"/>
                <a:cs typeface="Arial" panose="020B0604020202020204" pitchFamily="34" charset="0"/>
              </a:rPr>
              <a:t>п.п</a:t>
            </a:r>
            <a:r>
              <a:rPr lang="ru-RU" sz="1600" dirty="0" smtClean="0">
                <a:solidFill>
                  <a:schemeClr val="tx2">
                    <a:lumMod val="50000"/>
                  </a:schemeClr>
                </a:solidFill>
                <a:latin typeface="Arial" panose="020B0604020202020204" pitchFamily="34" charset="0"/>
                <a:cs typeface="Arial" panose="020B0604020202020204" pitchFamily="34" charset="0"/>
              </a:rPr>
              <a:t>. 2 </a:t>
            </a:r>
            <a:r>
              <a:rPr lang="ru-RU" sz="1600" dirty="0">
                <a:solidFill>
                  <a:schemeClr val="tx2">
                    <a:lumMod val="50000"/>
                  </a:schemeClr>
                </a:solidFill>
                <a:latin typeface="Arial" panose="020B0604020202020204" pitchFamily="34" charset="0"/>
                <a:cs typeface="Arial" panose="020B0604020202020204" pitchFamily="34" charset="0"/>
              </a:rPr>
              <a:t>сбор и анализ информации, необходимой для проведения </a:t>
            </a:r>
            <a:r>
              <a:rPr lang="ru-RU" sz="1600" dirty="0" smtClean="0">
                <a:solidFill>
                  <a:schemeClr val="tx2">
                    <a:lumMod val="50000"/>
                  </a:schemeClr>
                </a:solidFill>
                <a:latin typeface="Arial" panose="020B0604020202020204" pitchFamily="34" charset="0"/>
                <a:cs typeface="Arial" panose="020B0604020202020204" pitchFamily="34" charset="0"/>
              </a:rPr>
              <a:t>оценки.</a:t>
            </a:r>
            <a:endParaRPr lang="en-US" sz="1600" b="1" dirty="0">
              <a:solidFill>
                <a:schemeClr val="tx2">
                  <a:lumMod val="50000"/>
                </a:schemeClr>
              </a:solidFill>
              <a:effectLst/>
              <a:latin typeface="Arial" panose="020B0604020202020204" pitchFamily="34" charset="0"/>
              <a:cs typeface="Arial" panose="020B0604020202020204"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2425" y="1993305"/>
            <a:ext cx="1386631" cy="1787973"/>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Группа 20"/>
          <p:cNvGrpSpPr/>
          <p:nvPr/>
        </p:nvGrpSpPr>
        <p:grpSpPr>
          <a:xfrm>
            <a:off x="538467" y="2069352"/>
            <a:ext cx="2100503" cy="1689861"/>
            <a:chOff x="3445809" y="3944462"/>
            <a:chExt cx="1789361" cy="1689861"/>
          </a:xfrm>
        </p:grpSpPr>
        <p:pic>
          <p:nvPicPr>
            <p:cNvPr id="19" name="Рисунок 18"/>
            <p:cNvPicPr/>
            <p:nvPr/>
          </p:nvPicPr>
          <p:blipFill rotWithShape="1">
            <a:blip r:embed="rId4"/>
            <a:srcRect l="24397" r="25503" b="20680"/>
            <a:stretch/>
          </p:blipFill>
          <p:spPr bwMode="auto">
            <a:xfrm>
              <a:off x="3445809" y="3944462"/>
              <a:ext cx="1789361" cy="1689861"/>
            </a:xfrm>
            <a:prstGeom prst="rect">
              <a:avLst/>
            </a:prstGeom>
            <a:ln>
              <a:solidFill>
                <a:schemeClr val="bg1">
                  <a:lumMod val="75000"/>
                </a:schemeClr>
              </a:solidFill>
            </a:ln>
            <a:extLst>
              <a:ext uri="{53640926-AAD7-44D8-BBD7-CCE9431645EC}">
                <a14:shadowObscured xmlns:a14="http://schemas.microsoft.com/office/drawing/2010/main"/>
              </a:ext>
            </a:extLst>
          </p:spPr>
        </p:pic>
        <p:pic>
          <p:nvPicPr>
            <p:cNvPr id="8" name="Рисунок 7"/>
            <p:cNvPicPr>
              <a:picLocks noChangeAspect="1"/>
            </p:cNvPicPr>
            <p:nvPr/>
          </p:nvPicPr>
          <p:blipFill>
            <a:blip r:embed="rId5"/>
            <a:stretch>
              <a:fillRect/>
            </a:stretch>
          </p:blipFill>
          <p:spPr>
            <a:xfrm>
              <a:off x="3464491" y="3950097"/>
              <a:ext cx="737557" cy="260462"/>
            </a:xfrm>
            <a:prstGeom prst="rect">
              <a:avLst/>
            </a:prstGeom>
          </p:spPr>
        </p:pic>
      </p:grpSp>
      <p:grpSp>
        <p:nvGrpSpPr>
          <p:cNvPr id="20" name="Группа 19"/>
          <p:cNvGrpSpPr/>
          <p:nvPr/>
        </p:nvGrpSpPr>
        <p:grpSpPr>
          <a:xfrm>
            <a:off x="6744754" y="2107467"/>
            <a:ext cx="2119183" cy="1700173"/>
            <a:chOff x="7750228" y="3697263"/>
            <a:chExt cx="2089949" cy="1700173"/>
          </a:xfrm>
        </p:grpSpPr>
        <p:pic>
          <p:nvPicPr>
            <p:cNvPr id="6" name="Рисунок 5"/>
            <p:cNvPicPr>
              <a:picLocks noChangeAspect="1"/>
            </p:cNvPicPr>
            <p:nvPr/>
          </p:nvPicPr>
          <p:blipFill rotWithShape="1">
            <a:blip r:embed="rId6"/>
            <a:srcRect b="7006"/>
            <a:stretch/>
          </p:blipFill>
          <p:spPr>
            <a:xfrm>
              <a:off x="7750228" y="3697263"/>
              <a:ext cx="2089949" cy="1700173"/>
            </a:xfrm>
            <a:prstGeom prst="rect">
              <a:avLst/>
            </a:prstGeom>
            <a:ln>
              <a:solidFill>
                <a:schemeClr val="bg1">
                  <a:lumMod val="65000"/>
                </a:schemeClr>
              </a:solidFill>
            </a:ln>
          </p:spPr>
        </p:pic>
        <p:pic>
          <p:nvPicPr>
            <p:cNvPr id="11" name="Рисунок 1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7781170" y="3697263"/>
              <a:ext cx="1014032" cy="206104"/>
            </a:xfrm>
            <a:prstGeom prst="rect">
              <a:avLst/>
            </a:prstGeom>
            <a:ln>
              <a:noFill/>
            </a:ln>
          </p:spPr>
        </p:pic>
      </p:grpSp>
      <p:grpSp>
        <p:nvGrpSpPr>
          <p:cNvPr id="23" name="Группа 22"/>
          <p:cNvGrpSpPr/>
          <p:nvPr/>
        </p:nvGrpSpPr>
        <p:grpSpPr>
          <a:xfrm>
            <a:off x="3654038" y="2172893"/>
            <a:ext cx="2185389" cy="1652119"/>
            <a:chOff x="318753" y="4026249"/>
            <a:chExt cx="2185389" cy="1652119"/>
          </a:xfrm>
        </p:grpSpPr>
        <p:pic>
          <p:nvPicPr>
            <p:cNvPr id="7" name="Рисунок 6"/>
            <p:cNvPicPr>
              <a:picLocks noChangeAspect="1"/>
            </p:cNvPicPr>
            <p:nvPr/>
          </p:nvPicPr>
          <p:blipFill>
            <a:blip r:embed="rId9"/>
            <a:stretch>
              <a:fillRect/>
            </a:stretch>
          </p:blipFill>
          <p:spPr>
            <a:xfrm>
              <a:off x="318753" y="4026249"/>
              <a:ext cx="2185389" cy="1652119"/>
            </a:xfrm>
            <a:prstGeom prst="rect">
              <a:avLst/>
            </a:prstGeom>
            <a:ln>
              <a:solidFill>
                <a:schemeClr val="bg1">
                  <a:lumMod val="75000"/>
                </a:schemeClr>
              </a:solidFill>
            </a:ln>
          </p:spPr>
        </p:pic>
        <p:pic>
          <p:nvPicPr>
            <p:cNvPr id="22" name="Рисунок 21"/>
            <p:cNvPicPr>
              <a:picLocks noChangeAspect="1"/>
            </p:cNvPicPr>
            <p:nvPr/>
          </p:nvPicPr>
          <p:blipFill>
            <a:blip r:embed="rId10"/>
            <a:stretch>
              <a:fillRect/>
            </a:stretch>
          </p:blipFill>
          <p:spPr>
            <a:xfrm>
              <a:off x="1718623" y="4029434"/>
              <a:ext cx="759468" cy="341761"/>
            </a:xfrm>
            <a:prstGeom prst="rect">
              <a:avLst/>
            </a:prstGeom>
            <a:ln>
              <a:noFill/>
            </a:ln>
          </p:spPr>
        </p:pic>
      </p:grpSp>
      <p:sp>
        <p:nvSpPr>
          <p:cNvPr id="24" name="Шеврон 23"/>
          <p:cNvSpPr/>
          <p:nvPr/>
        </p:nvSpPr>
        <p:spPr>
          <a:xfrm>
            <a:off x="2756682" y="2614099"/>
            <a:ext cx="699399" cy="423821"/>
          </a:xfrm>
          <a:prstGeom prst="chevron">
            <a:avLst>
              <a:gd name="adj" fmla="val 70610"/>
            </a:avLst>
          </a:prstGeom>
          <a:solidFill>
            <a:srgbClr val="00B050"/>
          </a:solidFill>
          <a:ln>
            <a:noFill/>
          </a:ln>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Шеврон 24"/>
          <p:cNvSpPr/>
          <p:nvPr/>
        </p:nvSpPr>
        <p:spPr>
          <a:xfrm>
            <a:off x="5890789" y="2614791"/>
            <a:ext cx="699399" cy="423821"/>
          </a:xfrm>
          <a:prstGeom prst="chevron">
            <a:avLst>
              <a:gd name="adj" fmla="val 70610"/>
            </a:avLst>
          </a:prstGeom>
          <a:solidFill>
            <a:srgbClr val="C00000"/>
          </a:solidFill>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6" name="Шеврон 25"/>
          <p:cNvSpPr/>
          <p:nvPr/>
        </p:nvSpPr>
        <p:spPr>
          <a:xfrm>
            <a:off x="8983833" y="2616507"/>
            <a:ext cx="699399" cy="423821"/>
          </a:xfrm>
          <a:prstGeom prst="chevron">
            <a:avLst>
              <a:gd name="adj" fmla="val 70610"/>
            </a:avLst>
          </a:prstGeom>
          <a:solidFill>
            <a:schemeClr val="accent6">
              <a:lumMod val="75000"/>
            </a:schemeClr>
          </a:solidFill>
          <a:ln>
            <a:noFill/>
          </a:ln>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7" name="Прямоугольник 26"/>
          <p:cNvSpPr/>
          <p:nvPr/>
        </p:nvSpPr>
        <p:spPr>
          <a:xfrm>
            <a:off x="553215" y="1514472"/>
            <a:ext cx="12067813" cy="369332"/>
          </a:xfrm>
          <a:prstGeom prst="rect">
            <a:avLst/>
          </a:prstGeom>
        </p:spPr>
        <p:txBody>
          <a:bodyPr wrap="square">
            <a:spAutoFit/>
          </a:bodyPr>
          <a:lstStyle/>
          <a:p>
            <a:r>
              <a:rPr lang="ru-RU" b="1" dirty="0">
                <a:solidFill>
                  <a:schemeClr val="tx2">
                    <a:lumMod val="50000"/>
                  </a:schemeClr>
                </a:solidFill>
                <a:latin typeface="Arial" panose="020B0604020202020204" pitchFamily="34" charset="0"/>
                <a:cs typeface="Arial" panose="020B0604020202020204" pitchFamily="34" charset="0"/>
              </a:rPr>
              <a:t>"Оценка недвижимости — это результат глубокого анализа и понимания рыночной информации."</a:t>
            </a:r>
          </a:p>
        </p:txBody>
      </p:sp>
      <p:sp>
        <p:nvSpPr>
          <p:cNvPr id="28" name="Прямоугольник 27"/>
          <p:cNvSpPr/>
          <p:nvPr/>
        </p:nvSpPr>
        <p:spPr>
          <a:xfrm>
            <a:off x="280190" y="4268650"/>
            <a:ext cx="11614488" cy="1323439"/>
          </a:xfrm>
          <a:prstGeom prst="rect">
            <a:avLst/>
          </a:prstGeom>
        </p:spPr>
        <p:txBody>
          <a:bodyPr wrap="square">
            <a:spAutoFit/>
          </a:bodyPr>
          <a:lstStyle/>
          <a:p>
            <a:pPr algn="just"/>
            <a:r>
              <a:rPr lang="ru-RU" sz="1600" b="1" dirty="0">
                <a:solidFill>
                  <a:schemeClr val="tx2">
                    <a:lumMod val="50000"/>
                  </a:schemeClr>
                </a:solidFill>
                <a:latin typeface="Arial" panose="020B0604020202020204" pitchFamily="34" charset="0"/>
                <a:cs typeface="Arial" panose="020B0604020202020204" pitchFamily="34" charset="0"/>
              </a:rPr>
              <a:t>«Высокая энтропия информации на рынке недвижимости обусловлена значительной неопределенностью и разнообразием данных, связанных с характеристиками объектов, ценовыми колебаниями, а также неоднородностью предложений и спроса. Это создает необходимость для участников рынка использовать более сложные аналитические инструменты, что </a:t>
            </a:r>
            <a:r>
              <a:rPr lang="ru-RU" sz="1600" b="1" dirty="0" smtClean="0">
                <a:solidFill>
                  <a:schemeClr val="tx2">
                    <a:lumMod val="50000"/>
                  </a:schemeClr>
                </a:solidFill>
                <a:latin typeface="Arial" panose="020B0604020202020204" pitchFamily="34" charset="0"/>
                <a:cs typeface="Arial" panose="020B0604020202020204" pitchFamily="34" charset="0"/>
              </a:rPr>
              <a:t>позволяет более </a:t>
            </a:r>
            <a:r>
              <a:rPr lang="ru-RU" sz="1600" b="1" dirty="0">
                <a:solidFill>
                  <a:schemeClr val="tx2">
                    <a:lumMod val="50000"/>
                  </a:schemeClr>
                </a:solidFill>
                <a:latin typeface="Arial" panose="020B0604020202020204" pitchFamily="34" charset="0"/>
                <a:cs typeface="Arial" panose="020B0604020202020204" pitchFamily="34" charset="0"/>
              </a:rPr>
              <a:t>эффективно управлять рисками и принимать обоснованные решения, </a:t>
            </a:r>
            <a:r>
              <a:rPr lang="ru-RU" sz="1600" b="1" dirty="0" smtClean="0">
                <a:solidFill>
                  <a:schemeClr val="tx2">
                    <a:lumMod val="50000"/>
                  </a:schemeClr>
                </a:solidFill>
                <a:latin typeface="Arial" panose="020B0604020202020204" pitchFamily="34" charset="0"/>
                <a:cs typeface="Arial" panose="020B0604020202020204" pitchFamily="34" charset="0"/>
              </a:rPr>
              <a:t>повышая точность оценки недвижимости</a:t>
            </a:r>
            <a:r>
              <a:rPr lang="ru-RU" sz="1600" b="1" dirty="0">
                <a:solidFill>
                  <a:schemeClr val="tx2">
                    <a:lumMod val="50000"/>
                  </a:schemeClr>
                </a:solidFill>
                <a:latin typeface="Arial" panose="020B0604020202020204" pitchFamily="34" charset="0"/>
                <a:cs typeface="Arial" panose="020B0604020202020204" pitchFamily="34" charset="0"/>
              </a:rPr>
              <a:t>».</a:t>
            </a:r>
            <a:endParaRPr lang="ru-RU" sz="1600" dirty="0">
              <a:solidFill>
                <a:schemeClr val="tx2">
                  <a:lumMod val="50000"/>
                </a:schemeClr>
              </a:solidFill>
              <a:latin typeface="Arial" panose="020B0604020202020204" pitchFamily="34" charset="0"/>
              <a:cs typeface="Arial" panose="020B0604020202020204" pitchFamily="34" charset="0"/>
            </a:endParaRPr>
          </a:p>
        </p:txBody>
      </p:sp>
      <p:sp>
        <p:nvSpPr>
          <p:cNvPr id="2" name="Номер слайда 1"/>
          <p:cNvSpPr>
            <a:spLocks noGrp="1"/>
          </p:cNvSpPr>
          <p:nvPr>
            <p:ph type="sldNum" sz="quarter" idx="12"/>
          </p:nvPr>
        </p:nvSpPr>
        <p:spPr/>
        <p:txBody>
          <a:bodyPr/>
          <a:lstStyle/>
          <a:p>
            <a:pPr>
              <a:defRPr/>
            </a:pPr>
            <a:fld id="{23930F1C-B597-4FB2-8252-9A3E65B2CE1A}" type="slidenum">
              <a:rPr lang="ru-RU" smtClean="0"/>
              <a:pPr>
                <a:defRPr/>
              </a:pPr>
              <a:t>2</a:t>
            </a:fld>
            <a:endParaRPr lang="ru-RU"/>
          </a:p>
        </p:txBody>
      </p:sp>
      <p:grpSp>
        <p:nvGrpSpPr>
          <p:cNvPr id="30" name="Группа 29"/>
          <p:cNvGrpSpPr/>
          <p:nvPr/>
        </p:nvGrpSpPr>
        <p:grpSpPr>
          <a:xfrm>
            <a:off x="-12843" y="-8191"/>
            <a:ext cx="2839947" cy="907298"/>
            <a:chOff x="50312" y="-7821"/>
            <a:chExt cx="2839947" cy="907298"/>
          </a:xfrm>
        </p:grpSpPr>
        <p:pic>
          <p:nvPicPr>
            <p:cNvPr id="33" name="Рисунок 32"/>
            <p:cNvPicPr>
              <a:picLocks noChangeAspect="1"/>
            </p:cNvPicPr>
            <p:nvPr/>
          </p:nvPicPr>
          <p:blipFill rotWithShape="1">
            <a:blip r:embed="rId11">
              <a:clrChange>
                <a:clrFrom>
                  <a:srgbClr val="000000"/>
                </a:clrFrom>
                <a:clrTo>
                  <a:srgbClr val="000000">
                    <a:alpha val="0"/>
                  </a:srgbClr>
                </a:clrTo>
              </a:clrChange>
              <a:biLevel thresh="25000"/>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34" name="TextBox 33"/>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3767585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524000" y="601663"/>
            <a:ext cx="9144000" cy="625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2" name="Прямоугольник 1"/>
          <p:cNvSpPr/>
          <p:nvPr/>
        </p:nvSpPr>
        <p:spPr>
          <a:xfrm>
            <a:off x="1524000" y="0"/>
            <a:ext cx="9144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76820" name="Прямоугольник 13"/>
          <p:cNvSpPr>
            <a:spLocks noChangeArrowheads="1"/>
          </p:cNvSpPr>
          <p:nvPr/>
        </p:nvSpPr>
        <p:spPr bwMode="auto">
          <a:xfrm>
            <a:off x="2846388" y="6388100"/>
            <a:ext cx="6499225" cy="492125"/>
          </a:xfrm>
          <a:prstGeom prst="rect">
            <a:avLst/>
          </a:prstGeom>
          <a:no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ru-RU" altLang="ru-RU" sz="2600" b="1" dirty="0" smtClean="0">
                <a:solidFill>
                  <a:schemeClr val="accent1">
                    <a:lumMod val="50000"/>
                  </a:schemeClr>
                </a:solidFill>
              </a:rPr>
              <a:t>Сегмент Офисная недвижимость г. Москва </a:t>
            </a:r>
          </a:p>
        </p:txBody>
      </p:sp>
      <p:grpSp>
        <p:nvGrpSpPr>
          <p:cNvPr id="19462" name="Группа 7"/>
          <p:cNvGrpSpPr>
            <a:grpSpLocks/>
          </p:cNvGrpSpPr>
          <p:nvPr/>
        </p:nvGrpSpPr>
        <p:grpSpPr bwMode="auto">
          <a:xfrm>
            <a:off x="0" y="0"/>
            <a:ext cx="12192000" cy="719138"/>
            <a:chOff x="0" y="0"/>
            <a:chExt cx="12192000" cy="718844"/>
          </a:xfrm>
        </p:grpSpPr>
        <p:pic>
          <p:nvPicPr>
            <p:cNvPr id="19469" name="Рисунок 6"/>
            <p:cNvPicPr>
              <a:picLocks noChangeAspect="1"/>
            </p:cNvPicPr>
            <p:nvPr/>
          </p:nvPicPr>
          <p:blipFill>
            <a:blip r:embed="rId3">
              <a:extLst>
                <a:ext uri="{28A0092B-C50C-407E-A947-70E740481C1C}">
                  <a14:useLocalDpi xmlns:a14="http://schemas.microsoft.com/office/drawing/2010/main" val="0"/>
                </a:ext>
              </a:extLst>
            </a:blip>
            <a:srcRect l="60938" t="26044" r="1801" b="1859"/>
            <a:stretch>
              <a:fillRect/>
            </a:stretch>
          </p:blipFill>
          <p:spPr bwMode="auto">
            <a:xfrm>
              <a:off x="6275717" y="0"/>
              <a:ext cx="5916283" cy="71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Рисунок 6"/>
            <p:cNvPicPr>
              <a:picLocks noChangeAspect="1"/>
            </p:cNvPicPr>
            <p:nvPr/>
          </p:nvPicPr>
          <p:blipFill>
            <a:blip r:embed="rId3">
              <a:extLst>
                <a:ext uri="{28A0092B-C50C-407E-A947-70E740481C1C}">
                  <a14:useLocalDpi xmlns:a14="http://schemas.microsoft.com/office/drawing/2010/main" val="0"/>
                </a:ext>
              </a:extLst>
            </a:blip>
            <a:srcRect l="60938" t="26044" r="1801" b="1859"/>
            <a:stretch>
              <a:fillRect/>
            </a:stretch>
          </p:blipFill>
          <p:spPr bwMode="auto">
            <a:xfrm>
              <a:off x="0" y="0"/>
              <a:ext cx="6275718" cy="71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3" name="Прямоугольник 9"/>
          <p:cNvSpPr>
            <a:spLocks noChangeArrowheads="1"/>
          </p:cNvSpPr>
          <p:nvPr/>
        </p:nvSpPr>
        <p:spPr bwMode="auto">
          <a:xfrm>
            <a:off x="6870700" y="250825"/>
            <a:ext cx="5362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b="1">
                <a:solidFill>
                  <a:srgbClr val="FFFFFF"/>
                </a:solidFill>
              </a:rPr>
              <a:t>*</a:t>
            </a:r>
            <a:r>
              <a:rPr lang="en-US" altLang="ru-RU" b="1">
                <a:solidFill>
                  <a:srgbClr val="FFFFFF"/>
                </a:solidFill>
              </a:rPr>
              <a:t>https://msk.restate.ru/graph/ceny-prodazhi-ofisov/</a:t>
            </a:r>
            <a:endParaRPr lang="ru-RU" altLang="ru-RU" b="1">
              <a:solidFill>
                <a:srgbClr val="FFFFFF"/>
              </a:solidFill>
            </a:endParaRPr>
          </a:p>
        </p:txBody>
      </p:sp>
      <p:cxnSp>
        <p:nvCxnSpPr>
          <p:cNvPr id="4" name="Прямая соединительная линия 3"/>
          <p:cNvCxnSpPr/>
          <p:nvPr/>
        </p:nvCxnSpPr>
        <p:spPr>
          <a:xfrm>
            <a:off x="3921125" y="6116638"/>
            <a:ext cx="1524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9465" name="Рисунок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752475"/>
            <a:ext cx="1010602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Рисунок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275" y="42863"/>
            <a:ext cx="1579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Прямоугольник 9"/>
          <p:cNvSpPr>
            <a:spLocks noChangeArrowheads="1"/>
          </p:cNvSpPr>
          <p:nvPr/>
        </p:nvSpPr>
        <p:spPr bwMode="auto">
          <a:xfrm>
            <a:off x="1725613" y="174625"/>
            <a:ext cx="51450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2200" b="1">
                <a:solidFill>
                  <a:srgbClr val="FFFFFF"/>
                </a:solidFill>
              </a:rPr>
              <a:t>203 923 объекта недвижимости Москвы</a:t>
            </a:r>
          </a:p>
        </p:txBody>
      </p:sp>
      <p:sp>
        <p:nvSpPr>
          <p:cNvPr id="14" name="Прямоугольник 13"/>
          <p:cNvSpPr/>
          <p:nvPr/>
        </p:nvSpPr>
        <p:spPr>
          <a:xfrm>
            <a:off x="1042988" y="5802313"/>
            <a:ext cx="3514725" cy="5969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 name="Номер слайда 2"/>
          <p:cNvSpPr>
            <a:spLocks noGrp="1"/>
          </p:cNvSpPr>
          <p:nvPr>
            <p:ph type="sldNum" sz="quarter" idx="12"/>
          </p:nvPr>
        </p:nvSpPr>
        <p:spPr/>
        <p:txBody>
          <a:bodyPr/>
          <a:lstStyle/>
          <a:p>
            <a:pPr>
              <a:defRPr/>
            </a:pPr>
            <a:fld id="{14C556CB-4ACD-4525-81FA-94924E8833C9}" type="slidenum">
              <a:rPr lang="ru-RU" altLang="ru-RU" smtClean="0"/>
              <a:pPr>
                <a:defRPr/>
              </a:pPr>
              <a:t>20</a:t>
            </a:fld>
            <a:endParaRPr lang="ru-RU" altLang="ru-RU"/>
          </a:p>
        </p:txBody>
      </p:sp>
    </p:spTree>
    <p:extLst>
      <p:ext uri="{BB962C8B-B14F-4D97-AF65-F5344CB8AC3E}">
        <p14:creationId xmlns:p14="http://schemas.microsoft.com/office/powerpoint/2010/main" val="1207649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2"/>
          <p:cNvSpPr>
            <a:spLocks noChangeArrowheads="1"/>
          </p:cNvSpPr>
          <p:nvPr/>
        </p:nvSpPr>
        <p:spPr bwMode="auto">
          <a:xfrm rot="5400000">
            <a:off x="5696923" y="-5701214"/>
            <a:ext cx="78957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12645" name="Прямоугольник 9"/>
          <p:cNvSpPr>
            <a:spLocks noChangeArrowheads="1"/>
          </p:cNvSpPr>
          <p:nvPr/>
        </p:nvSpPr>
        <p:spPr bwMode="auto">
          <a:xfrm>
            <a:off x="2203127" y="144001"/>
            <a:ext cx="7777163" cy="477054"/>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ru-RU" altLang="ru-RU" sz="2500" b="1" dirty="0">
                <a:solidFill>
                  <a:schemeClr val="bg1"/>
                </a:solidFill>
                <a:latin typeface="Calibri Light" panose="020F0302020204030204" pitchFamily="34" charset="0"/>
              </a:rPr>
              <a:t>ТОМСК (СКЛАДЫ)</a:t>
            </a:r>
          </a:p>
        </p:txBody>
      </p:sp>
      <p:grpSp>
        <p:nvGrpSpPr>
          <p:cNvPr id="23557" name="Группа 7"/>
          <p:cNvGrpSpPr>
            <a:grpSpLocks/>
          </p:cNvGrpSpPr>
          <p:nvPr/>
        </p:nvGrpSpPr>
        <p:grpSpPr bwMode="auto">
          <a:xfrm>
            <a:off x="10655664" y="106303"/>
            <a:ext cx="1466850" cy="552450"/>
            <a:chOff x="186314" y="17215"/>
            <a:chExt cx="1467835" cy="553998"/>
          </a:xfrm>
        </p:grpSpPr>
        <p:pic>
          <p:nvPicPr>
            <p:cNvPr id="23678" name="Picture 4" descr="\\Enterprise\mr\РАЗНОЕ\логотипы\НП\РГР\лого_РГР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314" y="75200"/>
              <a:ext cx="443864" cy="44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79" name="TextBox 9"/>
            <p:cNvSpPr txBox="1">
              <a:spLocks noChangeArrowheads="1"/>
            </p:cNvSpPr>
            <p:nvPr/>
          </p:nvSpPr>
          <p:spPr bwMode="auto">
            <a:xfrm>
              <a:off x="565981" y="17215"/>
              <a:ext cx="10881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000" b="1" dirty="0">
                  <a:solidFill>
                    <a:schemeClr val="bg1"/>
                  </a:solidFill>
                  <a:latin typeface="Century Gothic" panose="020B0502020202020204" pitchFamily="34" charset="0"/>
                  <a:cs typeface="Arial" panose="020B0604020202020204" pitchFamily="34" charset="0"/>
                </a:rPr>
                <a:t>РОССИЙСКАЯ</a:t>
              </a:r>
            </a:p>
            <a:p>
              <a:r>
                <a:rPr lang="ru-RU" altLang="ru-RU" sz="1000" b="1" dirty="0">
                  <a:solidFill>
                    <a:schemeClr val="bg1"/>
                  </a:solidFill>
                  <a:latin typeface="Century Gothic" panose="020B0502020202020204" pitchFamily="34" charset="0"/>
                  <a:cs typeface="Arial" panose="020B0604020202020204" pitchFamily="34" charset="0"/>
                </a:rPr>
                <a:t>ГИЛЬДИЯ </a:t>
              </a:r>
            </a:p>
            <a:p>
              <a:r>
                <a:rPr lang="ru-RU" altLang="ru-RU" sz="1000" b="1" dirty="0">
                  <a:solidFill>
                    <a:schemeClr val="bg1"/>
                  </a:solidFill>
                  <a:latin typeface="Century Gothic" panose="020B0502020202020204" pitchFamily="34" charset="0"/>
                  <a:cs typeface="Arial" panose="020B0604020202020204" pitchFamily="34" charset="0"/>
                </a:rPr>
                <a:t>РИЭЛТОРОВ</a:t>
              </a:r>
            </a:p>
          </p:txBody>
        </p:sp>
      </p:grpSp>
      <p:graphicFrame>
        <p:nvGraphicFramePr>
          <p:cNvPr id="2" name="Таблица 1"/>
          <p:cNvGraphicFramePr>
            <a:graphicFrameLocks noGrp="1"/>
          </p:cNvGraphicFramePr>
          <p:nvPr>
            <p:extLst/>
          </p:nvPr>
        </p:nvGraphicFramePr>
        <p:xfrm>
          <a:off x="239713" y="5563338"/>
          <a:ext cx="11518896" cy="983512"/>
        </p:xfrm>
        <a:graphic>
          <a:graphicData uri="http://schemas.openxmlformats.org/drawingml/2006/table">
            <a:tbl>
              <a:tblPr/>
              <a:tblGrid>
                <a:gridCol w="1230696">
                  <a:extLst>
                    <a:ext uri="{9D8B030D-6E8A-4147-A177-3AD203B41FA5}">
                      <a16:colId xmlns:a16="http://schemas.microsoft.com/office/drawing/2014/main" val="20000"/>
                    </a:ext>
                  </a:extLst>
                </a:gridCol>
                <a:gridCol w="514410">
                  <a:extLst>
                    <a:ext uri="{9D8B030D-6E8A-4147-A177-3AD203B41FA5}">
                      <a16:colId xmlns:a16="http://schemas.microsoft.com/office/drawing/2014/main" val="20001"/>
                    </a:ext>
                  </a:extLst>
                </a:gridCol>
                <a:gridCol w="514410">
                  <a:extLst>
                    <a:ext uri="{9D8B030D-6E8A-4147-A177-3AD203B41FA5}">
                      <a16:colId xmlns:a16="http://schemas.microsoft.com/office/drawing/2014/main" val="20002"/>
                    </a:ext>
                  </a:extLst>
                </a:gridCol>
                <a:gridCol w="514410">
                  <a:extLst>
                    <a:ext uri="{9D8B030D-6E8A-4147-A177-3AD203B41FA5}">
                      <a16:colId xmlns:a16="http://schemas.microsoft.com/office/drawing/2014/main" val="20003"/>
                    </a:ext>
                  </a:extLst>
                </a:gridCol>
                <a:gridCol w="514410">
                  <a:extLst>
                    <a:ext uri="{9D8B030D-6E8A-4147-A177-3AD203B41FA5}">
                      <a16:colId xmlns:a16="http://schemas.microsoft.com/office/drawing/2014/main" val="20004"/>
                    </a:ext>
                  </a:extLst>
                </a:gridCol>
                <a:gridCol w="514410">
                  <a:extLst>
                    <a:ext uri="{9D8B030D-6E8A-4147-A177-3AD203B41FA5}">
                      <a16:colId xmlns:a16="http://schemas.microsoft.com/office/drawing/2014/main" val="20005"/>
                    </a:ext>
                  </a:extLst>
                </a:gridCol>
                <a:gridCol w="514410">
                  <a:extLst>
                    <a:ext uri="{9D8B030D-6E8A-4147-A177-3AD203B41FA5}">
                      <a16:colId xmlns:a16="http://schemas.microsoft.com/office/drawing/2014/main" val="20006"/>
                    </a:ext>
                  </a:extLst>
                </a:gridCol>
                <a:gridCol w="514410">
                  <a:extLst>
                    <a:ext uri="{9D8B030D-6E8A-4147-A177-3AD203B41FA5}">
                      <a16:colId xmlns:a16="http://schemas.microsoft.com/office/drawing/2014/main" val="20007"/>
                    </a:ext>
                  </a:extLst>
                </a:gridCol>
                <a:gridCol w="514410">
                  <a:extLst>
                    <a:ext uri="{9D8B030D-6E8A-4147-A177-3AD203B41FA5}">
                      <a16:colId xmlns:a16="http://schemas.microsoft.com/office/drawing/2014/main" val="20008"/>
                    </a:ext>
                  </a:extLst>
                </a:gridCol>
                <a:gridCol w="514410">
                  <a:extLst>
                    <a:ext uri="{9D8B030D-6E8A-4147-A177-3AD203B41FA5}">
                      <a16:colId xmlns:a16="http://schemas.microsoft.com/office/drawing/2014/main" val="20009"/>
                    </a:ext>
                  </a:extLst>
                </a:gridCol>
                <a:gridCol w="514410">
                  <a:extLst>
                    <a:ext uri="{9D8B030D-6E8A-4147-A177-3AD203B41FA5}">
                      <a16:colId xmlns:a16="http://schemas.microsoft.com/office/drawing/2014/main" val="20010"/>
                    </a:ext>
                  </a:extLst>
                </a:gridCol>
                <a:gridCol w="514410">
                  <a:extLst>
                    <a:ext uri="{9D8B030D-6E8A-4147-A177-3AD203B41FA5}">
                      <a16:colId xmlns:a16="http://schemas.microsoft.com/office/drawing/2014/main" val="20011"/>
                    </a:ext>
                  </a:extLst>
                </a:gridCol>
                <a:gridCol w="514410">
                  <a:extLst>
                    <a:ext uri="{9D8B030D-6E8A-4147-A177-3AD203B41FA5}">
                      <a16:colId xmlns:a16="http://schemas.microsoft.com/office/drawing/2014/main" val="20012"/>
                    </a:ext>
                  </a:extLst>
                </a:gridCol>
                <a:gridCol w="514410">
                  <a:extLst>
                    <a:ext uri="{9D8B030D-6E8A-4147-A177-3AD203B41FA5}">
                      <a16:colId xmlns:a16="http://schemas.microsoft.com/office/drawing/2014/main" val="20013"/>
                    </a:ext>
                  </a:extLst>
                </a:gridCol>
                <a:gridCol w="514410">
                  <a:extLst>
                    <a:ext uri="{9D8B030D-6E8A-4147-A177-3AD203B41FA5}">
                      <a16:colId xmlns:a16="http://schemas.microsoft.com/office/drawing/2014/main" val="20014"/>
                    </a:ext>
                  </a:extLst>
                </a:gridCol>
                <a:gridCol w="514410">
                  <a:extLst>
                    <a:ext uri="{9D8B030D-6E8A-4147-A177-3AD203B41FA5}">
                      <a16:colId xmlns:a16="http://schemas.microsoft.com/office/drawing/2014/main" val="20015"/>
                    </a:ext>
                  </a:extLst>
                </a:gridCol>
                <a:gridCol w="514410">
                  <a:extLst>
                    <a:ext uri="{9D8B030D-6E8A-4147-A177-3AD203B41FA5}">
                      <a16:colId xmlns:a16="http://schemas.microsoft.com/office/drawing/2014/main" val="20016"/>
                    </a:ext>
                  </a:extLst>
                </a:gridCol>
                <a:gridCol w="514410">
                  <a:extLst>
                    <a:ext uri="{9D8B030D-6E8A-4147-A177-3AD203B41FA5}">
                      <a16:colId xmlns:a16="http://schemas.microsoft.com/office/drawing/2014/main" val="20017"/>
                    </a:ext>
                  </a:extLst>
                </a:gridCol>
                <a:gridCol w="514410">
                  <a:extLst>
                    <a:ext uri="{9D8B030D-6E8A-4147-A177-3AD203B41FA5}">
                      <a16:colId xmlns:a16="http://schemas.microsoft.com/office/drawing/2014/main" val="20018"/>
                    </a:ext>
                  </a:extLst>
                </a:gridCol>
                <a:gridCol w="514410">
                  <a:extLst>
                    <a:ext uri="{9D8B030D-6E8A-4147-A177-3AD203B41FA5}">
                      <a16:colId xmlns:a16="http://schemas.microsoft.com/office/drawing/2014/main" val="20019"/>
                    </a:ext>
                  </a:extLst>
                </a:gridCol>
                <a:gridCol w="514410">
                  <a:extLst>
                    <a:ext uri="{9D8B030D-6E8A-4147-A177-3AD203B41FA5}">
                      <a16:colId xmlns:a16="http://schemas.microsoft.com/office/drawing/2014/main" val="20020"/>
                    </a:ext>
                  </a:extLst>
                </a:gridCol>
              </a:tblGrid>
              <a:tr h="251069">
                <a:tc>
                  <a:txBody>
                    <a:bodyPr/>
                    <a:lstStyle/>
                    <a:p>
                      <a:pPr algn="ctr" fontAlgn="b"/>
                      <a:r>
                        <a:rPr lang="ru-RU" sz="1000" b="1" i="0" u="none" strike="noStrike" dirty="0">
                          <a:solidFill>
                            <a:schemeClr val="bg1"/>
                          </a:solidFill>
                          <a:effectLst/>
                          <a:latin typeface="Arial"/>
                        </a:rPr>
                        <a:t>Период</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 </a:t>
                      </a:r>
                      <a:r>
                        <a:rPr lang="ru-RU" sz="1000" b="1" i="0" u="none" strike="noStrike" dirty="0">
                          <a:solidFill>
                            <a:schemeClr val="bg1"/>
                          </a:solidFill>
                          <a:effectLst/>
                          <a:latin typeface="Arial"/>
                        </a:rPr>
                        <a:t>кв. 2020</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 </a:t>
                      </a:r>
                      <a:r>
                        <a:rPr lang="ru-RU" sz="1000" b="1" i="0" u="none" strike="noStrike" dirty="0">
                          <a:solidFill>
                            <a:schemeClr val="bg1"/>
                          </a:solidFill>
                          <a:effectLst/>
                          <a:latin typeface="Arial"/>
                        </a:rPr>
                        <a:t>кв. 2020</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III </a:t>
                      </a:r>
                      <a:r>
                        <a:rPr lang="ru-RU" sz="1000" b="1" i="0" u="none" strike="noStrike" dirty="0">
                          <a:solidFill>
                            <a:schemeClr val="bg1"/>
                          </a:solidFill>
                          <a:effectLst/>
                          <a:latin typeface="Arial"/>
                        </a:rPr>
                        <a:t>кв. 2020</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IV </a:t>
                      </a:r>
                      <a:r>
                        <a:rPr lang="ru-RU" sz="1000" b="1" i="0" u="none" strike="noStrike" dirty="0">
                          <a:solidFill>
                            <a:schemeClr val="bg1"/>
                          </a:solidFill>
                          <a:effectLst/>
                          <a:latin typeface="Arial"/>
                        </a:rPr>
                        <a:t>кв. 2020</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 </a:t>
                      </a:r>
                      <a:r>
                        <a:rPr lang="ru-RU" sz="1000" b="1" i="0" u="none" strike="noStrike" dirty="0">
                          <a:solidFill>
                            <a:schemeClr val="bg1"/>
                          </a:solidFill>
                          <a:effectLst/>
                          <a:latin typeface="Arial"/>
                        </a:rPr>
                        <a:t>кв. 2021</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 </a:t>
                      </a:r>
                      <a:r>
                        <a:rPr lang="ru-RU" sz="1000" b="1" i="0" u="none" strike="noStrike" dirty="0">
                          <a:solidFill>
                            <a:schemeClr val="bg1"/>
                          </a:solidFill>
                          <a:effectLst/>
                          <a:latin typeface="Arial"/>
                        </a:rPr>
                        <a:t>кв. 2021</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III </a:t>
                      </a:r>
                      <a:r>
                        <a:rPr lang="ru-RU" sz="1000" b="1" i="0" u="none" strike="noStrike" dirty="0">
                          <a:solidFill>
                            <a:schemeClr val="bg1"/>
                          </a:solidFill>
                          <a:effectLst/>
                          <a:latin typeface="Arial"/>
                        </a:rPr>
                        <a:t>кв. 2021</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IV </a:t>
                      </a:r>
                      <a:r>
                        <a:rPr lang="ru-RU" sz="1000" b="1" i="0" u="none" strike="noStrike" dirty="0">
                          <a:solidFill>
                            <a:schemeClr val="bg1"/>
                          </a:solidFill>
                          <a:effectLst/>
                          <a:latin typeface="Arial"/>
                        </a:rPr>
                        <a:t>кв. 2021</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 </a:t>
                      </a:r>
                      <a:r>
                        <a:rPr lang="ru-RU" sz="1000" b="1" i="0" u="none" strike="noStrike" dirty="0">
                          <a:solidFill>
                            <a:schemeClr val="bg1"/>
                          </a:solidFill>
                          <a:effectLst/>
                          <a:latin typeface="Arial"/>
                        </a:rPr>
                        <a:t>кв. 2022</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 </a:t>
                      </a:r>
                      <a:r>
                        <a:rPr lang="ru-RU" sz="1000" b="1" i="0" u="none" strike="noStrike" dirty="0">
                          <a:solidFill>
                            <a:schemeClr val="bg1"/>
                          </a:solidFill>
                          <a:effectLst/>
                          <a:latin typeface="Arial"/>
                        </a:rPr>
                        <a:t>кв. 2022</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III </a:t>
                      </a:r>
                      <a:r>
                        <a:rPr lang="ru-RU" sz="1000" b="1" i="0" u="none" strike="noStrike" dirty="0">
                          <a:solidFill>
                            <a:schemeClr val="bg1"/>
                          </a:solidFill>
                          <a:effectLst/>
                          <a:latin typeface="Arial"/>
                        </a:rPr>
                        <a:t>кв. 2022</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IV </a:t>
                      </a:r>
                      <a:r>
                        <a:rPr lang="ru-RU" sz="1000" b="1" i="0" u="none" strike="noStrike" dirty="0">
                          <a:solidFill>
                            <a:schemeClr val="bg1"/>
                          </a:solidFill>
                          <a:effectLst/>
                          <a:latin typeface="Arial"/>
                        </a:rPr>
                        <a:t>кв. 2022</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 </a:t>
                      </a:r>
                      <a:r>
                        <a:rPr lang="ru-RU" sz="1000" b="1" i="0" u="none" strike="noStrike" dirty="0">
                          <a:solidFill>
                            <a:schemeClr val="bg1"/>
                          </a:solidFill>
                          <a:effectLst/>
                          <a:latin typeface="Arial"/>
                        </a:rPr>
                        <a:t>кв. 2023</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 </a:t>
                      </a:r>
                      <a:r>
                        <a:rPr lang="ru-RU" sz="1000" b="1" i="0" u="none" strike="noStrike" dirty="0">
                          <a:solidFill>
                            <a:schemeClr val="bg1"/>
                          </a:solidFill>
                          <a:effectLst/>
                          <a:latin typeface="Arial"/>
                        </a:rPr>
                        <a:t>кв. 2023</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III </a:t>
                      </a:r>
                      <a:r>
                        <a:rPr lang="ru-RU" sz="1000" b="1" i="0" u="none" strike="noStrike" dirty="0">
                          <a:solidFill>
                            <a:schemeClr val="bg1"/>
                          </a:solidFill>
                          <a:effectLst/>
                          <a:latin typeface="Arial"/>
                        </a:rPr>
                        <a:t>кв. 2023</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IV </a:t>
                      </a:r>
                      <a:r>
                        <a:rPr lang="ru-RU" sz="1000" b="1" i="0" u="none" strike="noStrike" dirty="0">
                          <a:solidFill>
                            <a:schemeClr val="bg1"/>
                          </a:solidFill>
                          <a:effectLst/>
                          <a:latin typeface="Arial"/>
                        </a:rPr>
                        <a:t>кв. 2023</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 </a:t>
                      </a:r>
                      <a:r>
                        <a:rPr lang="ru-RU" sz="1000" b="1" i="0" u="none" strike="noStrike" dirty="0">
                          <a:solidFill>
                            <a:schemeClr val="bg1"/>
                          </a:solidFill>
                          <a:effectLst/>
                          <a:latin typeface="Arial"/>
                        </a:rPr>
                        <a:t>кв. 2024</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 </a:t>
                      </a:r>
                      <a:r>
                        <a:rPr lang="ru-RU" sz="1000" b="1" i="0" u="none" strike="noStrike" dirty="0">
                          <a:solidFill>
                            <a:schemeClr val="bg1"/>
                          </a:solidFill>
                          <a:effectLst/>
                          <a:latin typeface="Arial"/>
                        </a:rPr>
                        <a:t>кв. 2024</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III </a:t>
                      </a:r>
                      <a:r>
                        <a:rPr lang="ru-RU" sz="1000" b="1" i="0" u="none" strike="noStrike" dirty="0">
                          <a:solidFill>
                            <a:schemeClr val="bg1"/>
                          </a:solidFill>
                          <a:effectLst/>
                          <a:latin typeface="Arial"/>
                        </a:rPr>
                        <a:t>кв. 2024</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IV </a:t>
                      </a:r>
                      <a:r>
                        <a:rPr lang="ru-RU" sz="1000" b="1" i="0" u="none" strike="noStrike" dirty="0">
                          <a:solidFill>
                            <a:schemeClr val="bg1"/>
                          </a:solidFill>
                          <a:effectLst/>
                          <a:latin typeface="Arial"/>
                        </a:rPr>
                        <a:t>кв. 2024</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179835">
                <a:tc>
                  <a:txBody>
                    <a:bodyPr/>
                    <a:lstStyle/>
                    <a:p>
                      <a:pPr algn="l" fontAlgn="b"/>
                      <a:r>
                        <a:rPr lang="ru-RU" sz="1000" b="0" i="0" u="none" strike="noStrike" dirty="0">
                          <a:solidFill>
                            <a:srgbClr val="000000"/>
                          </a:solidFill>
                          <a:effectLst/>
                          <a:latin typeface="Arial"/>
                        </a:rPr>
                        <a:t>Цена</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333333"/>
                          </a:solidFill>
                          <a:effectLst/>
                          <a:latin typeface="Arial" panose="020B0604020202020204" pitchFamily="34" charset="0"/>
                        </a:rPr>
                        <a:t>13 703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333333"/>
                          </a:solidFill>
                          <a:effectLst/>
                          <a:latin typeface="Arial" panose="020B0604020202020204" pitchFamily="34" charset="0"/>
                        </a:rPr>
                        <a:t>13 703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333333"/>
                          </a:solidFill>
                          <a:effectLst/>
                          <a:latin typeface="Arial" panose="020B0604020202020204" pitchFamily="34" charset="0"/>
                        </a:rPr>
                        <a:t>20 402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333333"/>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333333"/>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333333"/>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333333"/>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333333"/>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333333"/>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333333"/>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333333"/>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333333"/>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333333"/>
                          </a:solidFill>
                          <a:effectLst/>
                          <a:latin typeface="Arial" panose="020B0604020202020204" pitchFamily="34" charset="0"/>
                        </a:rPr>
                        <a:t>41 545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333333"/>
                          </a:solidFill>
                          <a:effectLst/>
                          <a:latin typeface="Arial" panose="020B0604020202020204" pitchFamily="34" charset="0"/>
                        </a:rPr>
                        <a:t>41 099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333333"/>
                          </a:solidFill>
                          <a:effectLst/>
                          <a:latin typeface="Arial" panose="020B0604020202020204" pitchFamily="34" charset="0"/>
                        </a:rPr>
                        <a:t>26 476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333333"/>
                          </a:solidFill>
                          <a:effectLst/>
                          <a:latin typeface="Arial" panose="020B0604020202020204" pitchFamily="34" charset="0"/>
                        </a:rPr>
                        <a:t>25 671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333333"/>
                          </a:solidFill>
                          <a:effectLst/>
                          <a:latin typeface="Arial" panose="020B0604020202020204" pitchFamily="34" charset="0"/>
                        </a:rPr>
                        <a:t>25 707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333333"/>
                          </a:solidFill>
                          <a:effectLst/>
                          <a:latin typeface="Arial" panose="020B0604020202020204" pitchFamily="34" charset="0"/>
                        </a:rPr>
                        <a:t>27 693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333333"/>
                          </a:solidFill>
                          <a:effectLst/>
                          <a:latin typeface="Arial" panose="020B0604020202020204" pitchFamily="34" charset="0"/>
                        </a:rPr>
                        <a:t>29 320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333333"/>
                          </a:solidFill>
                          <a:effectLst/>
                          <a:latin typeface="Arial" panose="020B0604020202020204" pitchFamily="34" charset="0"/>
                        </a:rPr>
                        <a:t>29 320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9835">
                <a:tc>
                  <a:txBody>
                    <a:bodyPr/>
                    <a:lstStyle/>
                    <a:p>
                      <a:pPr algn="l" fontAlgn="b"/>
                      <a:r>
                        <a:rPr lang="ru-RU" sz="1000" b="0" i="0" u="none" strike="noStrike" dirty="0">
                          <a:solidFill>
                            <a:srgbClr val="000000"/>
                          </a:solidFill>
                          <a:effectLst/>
                          <a:latin typeface="Arial"/>
                        </a:rPr>
                        <a:t>Индекс динамики, %</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0,4888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panose="020B0604020202020204" pitchFamily="34" charset="0"/>
                        </a:rPr>
                        <a:t>-0,0107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panose="020B0604020202020204" pitchFamily="34" charset="0"/>
                        </a:rPr>
                        <a:t>-0,3558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panose="020B0604020202020204" pitchFamily="34" charset="0"/>
                        </a:rPr>
                        <a:t>-0,0304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panose="020B0604020202020204" pitchFamily="34" charset="0"/>
                        </a:rPr>
                        <a:t>0,0014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panose="020B0604020202020204" pitchFamily="34" charset="0"/>
                        </a:rPr>
                        <a:t>0,0773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0,0587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9835">
                <a:tc>
                  <a:txBody>
                    <a:bodyPr/>
                    <a:lstStyle/>
                    <a:p>
                      <a:pPr algn="l" fontAlgn="b"/>
                      <a:r>
                        <a:rPr lang="ru-RU" sz="1000" b="0" i="0" u="none" strike="noStrike" dirty="0">
                          <a:solidFill>
                            <a:srgbClr val="000000"/>
                          </a:solidFill>
                          <a:effectLst/>
                          <a:latin typeface="Arial"/>
                        </a:rPr>
                        <a:t>Индекс динамики год, %</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rgbClr val="000000"/>
                          </a:solidFill>
                          <a:effectLst/>
                          <a:latin typeface="Arial" panose="020B0604020202020204" pitchFamily="34" charset="0"/>
                        </a:rPr>
                        <a:t>14,2</a:t>
                      </a:r>
                      <a:endParaRPr lang="ru-RU" sz="10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3671" name="Рисунок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4988" y="903288"/>
            <a:ext cx="744855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72" name="Прямоугольник 2"/>
          <p:cNvSpPr>
            <a:spLocks noChangeArrowheads="1"/>
          </p:cNvSpPr>
          <p:nvPr/>
        </p:nvSpPr>
        <p:spPr bwMode="auto">
          <a:xfrm>
            <a:off x="239713" y="6546850"/>
            <a:ext cx="4178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200" b="1">
                <a:solidFill>
                  <a:srgbClr val="C00000"/>
                </a:solidFill>
                <a:latin typeface="Arial" panose="020B0604020202020204" pitchFamily="34" charset="0"/>
                <a:cs typeface="Arial" panose="020B0604020202020204" pitchFamily="34" charset="0"/>
              </a:rPr>
              <a:t>*</a:t>
            </a:r>
            <a:r>
              <a:rPr lang="en-US" altLang="ru-RU" sz="1200" b="1">
                <a:solidFill>
                  <a:srgbClr val="C00000"/>
                </a:solidFill>
                <a:latin typeface="Arial" panose="020B0604020202020204" pitchFamily="34" charset="0"/>
                <a:cs typeface="Arial" panose="020B0604020202020204" pitchFamily="34" charset="0"/>
              </a:rPr>
              <a:t>https://tomsk.restate.ru/graph/ceny-prodazhi-skladov/</a:t>
            </a:r>
            <a:endParaRPr lang="ru-RU" altLang="ru-RU" sz="1200" b="1">
              <a:solidFill>
                <a:srgbClr val="C00000"/>
              </a:solidFill>
              <a:latin typeface="Arial" panose="020B0604020202020204" pitchFamily="34" charset="0"/>
              <a:cs typeface="Arial" panose="020B0604020202020204" pitchFamily="34" charset="0"/>
            </a:endParaRPr>
          </a:p>
        </p:txBody>
      </p:sp>
      <p:pic>
        <p:nvPicPr>
          <p:cNvPr id="23673" name="Picture 1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6738" y="909638"/>
            <a:ext cx="14573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rotWithShape="1">
          <a:blip r:embed="rId6"/>
          <a:srcRect b="6345"/>
          <a:stretch/>
        </p:blipFill>
        <p:spPr>
          <a:xfrm>
            <a:off x="166688" y="874713"/>
            <a:ext cx="4075112" cy="4721225"/>
          </a:xfrm>
          <a:prstGeom prst="rect">
            <a:avLst/>
          </a:prstGeom>
          <a:ln>
            <a:solidFill>
              <a:schemeClr val="bg1">
                <a:lumMod val="85000"/>
              </a:schemeClr>
            </a:solidFill>
          </a:ln>
        </p:spPr>
      </p:pic>
      <p:graphicFrame>
        <p:nvGraphicFramePr>
          <p:cNvPr id="23675" name="Диаграмма 20"/>
          <p:cNvGraphicFramePr>
            <a:graphicFrameLocks/>
          </p:cNvGraphicFramePr>
          <p:nvPr/>
        </p:nvGraphicFramePr>
        <p:xfrm>
          <a:off x="4294188" y="3444875"/>
          <a:ext cx="7550150" cy="1947863"/>
        </p:xfrm>
        <a:graphic>
          <a:graphicData uri="http://schemas.openxmlformats.org/presentationml/2006/ole">
            <mc:AlternateContent xmlns:mc="http://schemas.openxmlformats.org/markup-compatibility/2006">
              <mc:Choice xmlns:v="urn:schemas-microsoft-com:vml" Requires="v">
                <p:oleObj spid="_x0000_s29699" name="Диаграмма" r:id="rId7" imgW="7553599" imgH="1950889" progId="Excel.Chart.8">
                  <p:embed/>
                </p:oleObj>
              </mc:Choice>
              <mc:Fallback>
                <p:oleObj name="Диаграмма" r:id="rId7" imgW="7553599" imgH="1950889" progId="Excel.Chart.8">
                  <p:embed/>
                  <p:pic>
                    <p:nvPicPr>
                      <p:cNvPr id="23675" name="Диаграмма 2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4188" y="3444875"/>
                        <a:ext cx="755015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1" name="Группа 20"/>
          <p:cNvGrpSpPr/>
          <p:nvPr/>
        </p:nvGrpSpPr>
        <p:grpSpPr>
          <a:xfrm>
            <a:off x="-15868" y="-1"/>
            <a:ext cx="2839947" cy="907298"/>
            <a:chOff x="50312" y="-7821"/>
            <a:chExt cx="2839947" cy="907298"/>
          </a:xfrm>
        </p:grpSpPr>
        <p:pic>
          <p:nvPicPr>
            <p:cNvPr id="22" name="Рисунок 21"/>
            <p:cNvPicPr>
              <a:picLocks noChangeAspect="1"/>
            </p:cNvPicPr>
            <p:nvPr/>
          </p:nvPicPr>
          <p:blipFill rotWithShape="1">
            <a:blip r:embed="rId9">
              <a:lum bright="70000" contrast="-70000"/>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3" name="TextBox 22"/>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
        <p:nvSpPr>
          <p:cNvPr id="3" name="Номер слайда 2"/>
          <p:cNvSpPr>
            <a:spLocks noGrp="1"/>
          </p:cNvSpPr>
          <p:nvPr>
            <p:ph type="sldNum" sz="quarter" idx="12"/>
          </p:nvPr>
        </p:nvSpPr>
        <p:spPr>
          <a:xfrm>
            <a:off x="8746331" y="6457950"/>
            <a:ext cx="2844800" cy="365125"/>
          </a:xfrm>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21</a:t>
            </a:fld>
            <a:endParaRPr kumimoji="0" lang="ru-RU" sz="1200" b="0" i="0" u="none" strike="noStrike" kern="1200" cap="none" spc="0" normalizeH="0" baseline="0" noProof="0" dirty="0">
              <a:ln>
                <a:noFill/>
              </a:ln>
              <a:solidFill>
                <a:prstClr val="black">
                  <a:tint val="75000"/>
                </a:prstClr>
              </a:solidFill>
              <a:effectLst/>
              <a:uLnTx/>
              <a:uFillTx/>
              <a:latin typeface="Calibri"/>
              <a:cs typeface="Arial"/>
            </a:endParaRPr>
          </a:p>
        </p:txBody>
      </p:sp>
    </p:spTree>
    <p:extLst>
      <p:ext uri="{BB962C8B-B14F-4D97-AF65-F5344CB8AC3E}">
        <p14:creationId xmlns:p14="http://schemas.microsoft.com/office/powerpoint/2010/main" val="109926044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2"/>
          <p:cNvSpPr>
            <a:spLocks noChangeArrowheads="1"/>
          </p:cNvSpPr>
          <p:nvPr/>
        </p:nvSpPr>
        <p:spPr bwMode="auto">
          <a:xfrm rot="5400000">
            <a:off x="5696922" y="-5701214"/>
            <a:ext cx="78957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12645" name="Прямоугольник 9"/>
          <p:cNvSpPr>
            <a:spLocks noChangeArrowheads="1"/>
          </p:cNvSpPr>
          <p:nvPr/>
        </p:nvSpPr>
        <p:spPr bwMode="auto">
          <a:xfrm>
            <a:off x="2133130" y="132731"/>
            <a:ext cx="7777163" cy="477054"/>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ru-RU" altLang="ru-RU" sz="2500" b="1" dirty="0">
                <a:solidFill>
                  <a:schemeClr val="bg1"/>
                </a:solidFill>
                <a:latin typeface="Calibri Light" panose="020F0302020204030204" pitchFamily="34" charset="0"/>
              </a:rPr>
              <a:t>НОВОСИБИРСК (ОФИСЫ)</a:t>
            </a:r>
          </a:p>
        </p:txBody>
      </p:sp>
      <p:grpSp>
        <p:nvGrpSpPr>
          <p:cNvPr id="20485" name="Группа 7"/>
          <p:cNvGrpSpPr>
            <a:grpSpLocks/>
          </p:cNvGrpSpPr>
          <p:nvPr/>
        </p:nvGrpSpPr>
        <p:grpSpPr bwMode="auto">
          <a:xfrm>
            <a:off x="10658475" y="81918"/>
            <a:ext cx="1466850" cy="552450"/>
            <a:chOff x="186314" y="17215"/>
            <a:chExt cx="1467835" cy="553998"/>
          </a:xfrm>
        </p:grpSpPr>
        <p:pic>
          <p:nvPicPr>
            <p:cNvPr id="20608" name="Picture 4" descr="\\Enterprise\mr\РАЗНОЕ\логотипы\НП\РГР\лого_РГР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314" y="75200"/>
              <a:ext cx="443864" cy="44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9" name="TextBox 9"/>
            <p:cNvSpPr txBox="1">
              <a:spLocks noChangeArrowheads="1"/>
            </p:cNvSpPr>
            <p:nvPr/>
          </p:nvSpPr>
          <p:spPr bwMode="auto">
            <a:xfrm>
              <a:off x="565981" y="17215"/>
              <a:ext cx="10881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000" b="1">
                  <a:solidFill>
                    <a:schemeClr val="bg1"/>
                  </a:solidFill>
                  <a:latin typeface="Century Gothic" panose="020B0502020202020204" pitchFamily="34" charset="0"/>
                  <a:cs typeface="Arial" panose="020B0604020202020204" pitchFamily="34" charset="0"/>
                </a:rPr>
                <a:t>РОССИЙСКАЯ</a:t>
              </a:r>
            </a:p>
            <a:p>
              <a:r>
                <a:rPr lang="ru-RU" altLang="ru-RU" sz="1000" b="1">
                  <a:solidFill>
                    <a:schemeClr val="bg1"/>
                  </a:solidFill>
                  <a:latin typeface="Century Gothic" panose="020B0502020202020204" pitchFamily="34" charset="0"/>
                  <a:cs typeface="Arial" panose="020B0604020202020204" pitchFamily="34" charset="0"/>
                </a:rPr>
                <a:t>ГИЛЬДИЯ </a:t>
              </a:r>
            </a:p>
            <a:p>
              <a:r>
                <a:rPr lang="ru-RU" altLang="ru-RU" sz="1000" b="1">
                  <a:solidFill>
                    <a:schemeClr val="bg1"/>
                  </a:solidFill>
                  <a:latin typeface="Century Gothic" panose="020B0502020202020204" pitchFamily="34" charset="0"/>
                  <a:cs typeface="Arial" panose="020B0604020202020204" pitchFamily="34" charset="0"/>
                </a:rPr>
                <a:t>РИЭЛТОРОВ</a:t>
              </a:r>
            </a:p>
          </p:txBody>
        </p:sp>
      </p:grpSp>
      <p:graphicFrame>
        <p:nvGraphicFramePr>
          <p:cNvPr id="2" name="Таблица 1"/>
          <p:cNvGraphicFramePr>
            <a:graphicFrameLocks noGrp="1"/>
          </p:cNvGraphicFramePr>
          <p:nvPr>
            <p:extLst>
              <p:ext uri="{D42A27DB-BD31-4B8C-83A1-F6EECF244321}">
                <p14:modId xmlns:p14="http://schemas.microsoft.com/office/powerpoint/2010/main" val="3664377038"/>
              </p:ext>
            </p:extLst>
          </p:nvPr>
        </p:nvGraphicFramePr>
        <p:xfrm>
          <a:off x="239713" y="5599113"/>
          <a:ext cx="11518896" cy="1085118"/>
        </p:xfrm>
        <a:graphic>
          <a:graphicData uri="http://schemas.openxmlformats.org/drawingml/2006/table">
            <a:tbl>
              <a:tblPr/>
              <a:tblGrid>
                <a:gridCol w="1230696">
                  <a:extLst>
                    <a:ext uri="{9D8B030D-6E8A-4147-A177-3AD203B41FA5}">
                      <a16:colId xmlns:a16="http://schemas.microsoft.com/office/drawing/2014/main" val="20000"/>
                    </a:ext>
                  </a:extLst>
                </a:gridCol>
                <a:gridCol w="514410">
                  <a:extLst>
                    <a:ext uri="{9D8B030D-6E8A-4147-A177-3AD203B41FA5}">
                      <a16:colId xmlns:a16="http://schemas.microsoft.com/office/drawing/2014/main" val="20001"/>
                    </a:ext>
                  </a:extLst>
                </a:gridCol>
                <a:gridCol w="514410">
                  <a:extLst>
                    <a:ext uri="{9D8B030D-6E8A-4147-A177-3AD203B41FA5}">
                      <a16:colId xmlns:a16="http://schemas.microsoft.com/office/drawing/2014/main" val="20002"/>
                    </a:ext>
                  </a:extLst>
                </a:gridCol>
                <a:gridCol w="514410">
                  <a:extLst>
                    <a:ext uri="{9D8B030D-6E8A-4147-A177-3AD203B41FA5}">
                      <a16:colId xmlns:a16="http://schemas.microsoft.com/office/drawing/2014/main" val="20003"/>
                    </a:ext>
                  </a:extLst>
                </a:gridCol>
                <a:gridCol w="514410">
                  <a:extLst>
                    <a:ext uri="{9D8B030D-6E8A-4147-A177-3AD203B41FA5}">
                      <a16:colId xmlns:a16="http://schemas.microsoft.com/office/drawing/2014/main" val="20004"/>
                    </a:ext>
                  </a:extLst>
                </a:gridCol>
                <a:gridCol w="514410">
                  <a:extLst>
                    <a:ext uri="{9D8B030D-6E8A-4147-A177-3AD203B41FA5}">
                      <a16:colId xmlns:a16="http://schemas.microsoft.com/office/drawing/2014/main" val="20005"/>
                    </a:ext>
                  </a:extLst>
                </a:gridCol>
                <a:gridCol w="514410">
                  <a:extLst>
                    <a:ext uri="{9D8B030D-6E8A-4147-A177-3AD203B41FA5}">
                      <a16:colId xmlns:a16="http://schemas.microsoft.com/office/drawing/2014/main" val="20006"/>
                    </a:ext>
                  </a:extLst>
                </a:gridCol>
                <a:gridCol w="514410">
                  <a:extLst>
                    <a:ext uri="{9D8B030D-6E8A-4147-A177-3AD203B41FA5}">
                      <a16:colId xmlns:a16="http://schemas.microsoft.com/office/drawing/2014/main" val="20007"/>
                    </a:ext>
                  </a:extLst>
                </a:gridCol>
                <a:gridCol w="514410">
                  <a:extLst>
                    <a:ext uri="{9D8B030D-6E8A-4147-A177-3AD203B41FA5}">
                      <a16:colId xmlns:a16="http://schemas.microsoft.com/office/drawing/2014/main" val="20008"/>
                    </a:ext>
                  </a:extLst>
                </a:gridCol>
                <a:gridCol w="514410">
                  <a:extLst>
                    <a:ext uri="{9D8B030D-6E8A-4147-A177-3AD203B41FA5}">
                      <a16:colId xmlns:a16="http://schemas.microsoft.com/office/drawing/2014/main" val="20009"/>
                    </a:ext>
                  </a:extLst>
                </a:gridCol>
                <a:gridCol w="514410">
                  <a:extLst>
                    <a:ext uri="{9D8B030D-6E8A-4147-A177-3AD203B41FA5}">
                      <a16:colId xmlns:a16="http://schemas.microsoft.com/office/drawing/2014/main" val="20010"/>
                    </a:ext>
                  </a:extLst>
                </a:gridCol>
                <a:gridCol w="514410">
                  <a:extLst>
                    <a:ext uri="{9D8B030D-6E8A-4147-A177-3AD203B41FA5}">
                      <a16:colId xmlns:a16="http://schemas.microsoft.com/office/drawing/2014/main" val="20011"/>
                    </a:ext>
                  </a:extLst>
                </a:gridCol>
                <a:gridCol w="514410">
                  <a:extLst>
                    <a:ext uri="{9D8B030D-6E8A-4147-A177-3AD203B41FA5}">
                      <a16:colId xmlns:a16="http://schemas.microsoft.com/office/drawing/2014/main" val="20012"/>
                    </a:ext>
                  </a:extLst>
                </a:gridCol>
                <a:gridCol w="514410">
                  <a:extLst>
                    <a:ext uri="{9D8B030D-6E8A-4147-A177-3AD203B41FA5}">
                      <a16:colId xmlns:a16="http://schemas.microsoft.com/office/drawing/2014/main" val="20013"/>
                    </a:ext>
                  </a:extLst>
                </a:gridCol>
                <a:gridCol w="514410">
                  <a:extLst>
                    <a:ext uri="{9D8B030D-6E8A-4147-A177-3AD203B41FA5}">
                      <a16:colId xmlns:a16="http://schemas.microsoft.com/office/drawing/2014/main" val="20014"/>
                    </a:ext>
                  </a:extLst>
                </a:gridCol>
                <a:gridCol w="514410">
                  <a:extLst>
                    <a:ext uri="{9D8B030D-6E8A-4147-A177-3AD203B41FA5}">
                      <a16:colId xmlns:a16="http://schemas.microsoft.com/office/drawing/2014/main" val="20015"/>
                    </a:ext>
                  </a:extLst>
                </a:gridCol>
                <a:gridCol w="514410">
                  <a:extLst>
                    <a:ext uri="{9D8B030D-6E8A-4147-A177-3AD203B41FA5}">
                      <a16:colId xmlns:a16="http://schemas.microsoft.com/office/drawing/2014/main" val="20016"/>
                    </a:ext>
                  </a:extLst>
                </a:gridCol>
                <a:gridCol w="514410">
                  <a:extLst>
                    <a:ext uri="{9D8B030D-6E8A-4147-A177-3AD203B41FA5}">
                      <a16:colId xmlns:a16="http://schemas.microsoft.com/office/drawing/2014/main" val="20017"/>
                    </a:ext>
                  </a:extLst>
                </a:gridCol>
                <a:gridCol w="514410">
                  <a:extLst>
                    <a:ext uri="{9D8B030D-6E8A-4147-A177-3AD203B41FA5}">
                      <a16:colId xmlns:a16="http://schemas.microsoft.com/office/drawing/2014/main" val="20018"/>
                    </a:ext>
                  </a:extLst>
                </a:gridCol>
                <a:gridCol w="514410">
                  <a:extLst>
                    <a:ext uri="{9D8B030D-6E8A-4147-A177-3AD203B41FA5}">
                      <a16:colId xmlns:a16="http://schemas.microsoft.com/office/drawing/2014/main" val="20019"/>
                    </a:ext>
                  </a:extLst>
                </a:gridCol>
                <a:gridCol w="514410">
                  <a:extLst>
                    <a:ext uri="{9D8B030D-6E8A-4147-A177-3AD203B41FA5}">
                      <a16:colId xmlns:a16="http://schemas.microsoft.com/office/drawing/2014/main" val="20020"/>
                    </a:ext>
                  </a:extLst>
                </a:gridCol>
              </a:tblGrid>
              <a:tr h="251069">
                <a:tc>
                  <a:txBody>
                    <a:bodyPr/>
                    <a:lstStyle/>
                    <a:p>
                      <a:pPr algn="ctr" fontAlgn="b"/>
                      <a:r>
                        <a:rPr lang="ru-RU" sz="1000" b="1" i="0" u="none" strike="noStrike" dirty="0">
                          <a:solidFill>
                            <a:schemeClr val="bg1"/>
                          </a:solidFill>
                          <a:effectLst/>
                          <a:latin typeface="Arial"/>
                        </a:rPr>
                        <a:t>Период</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 </a:t>
                      </a:r>
                      <a:r>
                        <a:rPr lang="ru-RU" sz="1000" b="1" i="0" u="none" strike="noStrike" dirty="0">
                          <a:solidFill>
                            <a:schemeClr val="bg1"/>
                          </a:solidFill>
                          <a:effectLst/>
                          <a:latin typeface="Arial"/>
                        </a:rPr>
                        <a:t>кв. 2020</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 </a:t>
                      </a:r>
                      <a:r>
                        <a:rPr lang="ru-RU" sz="1000" b="1" i="0" u="none" strike="noStrike" dirty="0">
                          <a:solidFill>
                            <a:schemeClr val="bg1"/>
                          </a:solidFill>
                          <a:effectLst/>
                          <a:latin typeface="Arial"/>
                        </a:rPr>
                        <a:t>кв. 2020</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III </a:t>
                      </a:r>
                      <a:r>
                        <a:rPr lang="ru-RU" sz="1000" b="1" i="0" u="none" strike="noStrike" dirty="0">
                          <a:solidFill>
                            <a:schemeClr val="bg1"/>
                          </a:solidFill>
                          <a:effectLst/>
                          <a:latin typeface="Arial"/>
                        </a:rPr>
                        <a:t>кв. 2020</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IV </a:t>
                      </a:r>
                      <a:r>
                        <a:rPr lang="ru-RU" sz="1000" b="1" i="0" u="none" strike="noStrike" dirty="0">
                          <a:solidFill>
                            <a:schemeClr val="bg1"/>
                          </a:solidFill>
                          <a:effectLst/>
                          <a:latin typeface="Arial"/>
                        </a:rPr>
                        <a:t>кв. 2020</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 </a:t>
                      </a:r>
                      <a:r>
                        <a:rPr lang="ru-RU" sz="1000" b="1" i="0" u="none" strike="noStrike" dirty="0">
                          <a:solidFill>
                            <a:schemeClr val="bg1"/>
                          </a:solidFill>
                          <a:effectLst/>
                          <a:latin typeface="Arial"/>
                        </a:rPr>
                        <a:t>кв. 2021</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 </a:t>
                      </a:r>
                      <a:r>
                        <a:rPr lang="ru-RU" sz="1000" b="1" i="0" u="none" strike="noStrike" dirty="0">
                          <a:solidFill>
                            <a:schemeClr val="bg1"/>
                          </a:solidFill>
                          <a:effectLst/>
                          <a:latin typeface="Arial"/>
                        </a:rPr>
                        <a:t>кв. 2021</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III </a:t>
                      </a:r>
                      <a:r>
                        <a:rPr lang="ru-RU" sz="1000" b="1" i="0" u="none" strike="noStrike" dirty="0">
                          <a:solidFill>
                            <a:schemeClr val="bg1"/>
                          </a:solidFill>
                          <a:effectLst/>
                          <a:latin typeface="Arial"/>
                        </a:rPr>
                        <a:t>кв. 2021</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IV </a:t>
                      </a:r>
                      <a:r>
                        <a:rPr lang="ru-RU" sz="1000" b="1" i="0" u="none" strike="noStrike" dirty="0">
                          <a:solidFill>
                            <a:schemeClr val="bg1"/>
                          </a:solidFill>
                          <a:effectLst/>
                          <a:latin typeface="Arial"/>
                        </a:rPr>
                        <a:t>кв. 2021</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 </a:t>
                      </a:r>
                      <a:r>
                        <a:rPr lang="ru-RU" sz="1000" b="1" i="0" u="none" strike="noStrike" dirty="0">
                          <a:solidFill>
                            <a:schemeClr val="bg1"/>
                          </a:solidFill>
                          <a:effectLst/>
                          <a:latin typeface="Arial"/>
                        </a:rPr>
                        <a:t>кв. 2022</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 </a:t>
                      </a:r>
                      <a:r>
                        <a:rPr lang="ru-RU" sz="1000" b="1" i="0" u="none" strike="noStrike" dirty="0">
                          <a:solidFill>
                            <a:schemeClr val="bg1"/>
                          </a:solidFill>
                          <a:effectLst/>
                          <a:latin typeface="Arial"/>
                        </a:rPr>
                        <a:t>кв. 2022</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III </a:t>
                      </a:r>
                      <a:r>
                        <a:rPr lang="ru-RU" sz="1000" b="1" i="0" u="none" strike="noStrike" dirty="0">
                          <a:solidFill>
                            <a:schemeClr val="bg1"/>
                          </a:solidFill>
                          <a:effectLst/>
                          <a:latin typeface="Arial"/>
                        </a:rPr>
                        <a:t>кв. 2022</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IV </a:t>
                      </a:r>
                      <a:r>
                        <a:rPr lang="ru-RU" sz="1000" b="1" i="0" u="none" strike="noStrike" dirty="0">
                          <a:solidFill>
                            <a:schemeClr val="bg1"/>
                          </a:solidFill>
                          <a:effectLst/>
                          <a:latin typeface="Arial"/>
                        </a:rPr>
                        <a:t>кв. 2022</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 </a:t>
                      </a:r>
                      <a:r>
                        <a:rPr lang="ru-RU" sz="1000" b="1" i="0" u="none" strike="noStrike" dirty="0">
                          <a:solidFill>
                            <a:schemeClr val="bg1"/>
                          </a:solidFill>
                          <a:effectLst/>
                          <a:latin typeface="Arial"/>
                        </a:rPr>
                        <a:t>кв. 2023</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 </a:t>
                      </a:r>
                      <a:r>
                        <a:rPr lang="ru-RU" sz="1000" b="1" i="0" u="none" strike="noStrike" dirty="0">
                          <a:solidFill>
                            <a:schemeClr val="bg1"/>
                          </a:solidFill>
                          <a:effectLst/>
                          <a:latin typeface="Arial"/>
                        </a:rPr>
                        <a:t>кв. 2023</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III </a:t>
                      </a:r>
                      <a:r>
                        <a:rPr lang="ru-RU" sz="1000" b="1" i="0" u="none" strike="noStrike" dirty="0">
                          <a:solidFill>
                            <a:schemeClr val="bg1"/>
                          </a:solidFill>
                          <a:effectLst/>
                          <a:latin typeface="Arial"/>
                        </a:rPr>
                        <a:t>кв. 2023</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IV </a:t>
                      </a:r>
                      <a:r>
                        <a:rPr lang="ru-RU" sz="1000" b="1" i="0" u="none" strike="noStrike" dirty="0">
                          <a:solidFill>
                            <a:schemeClr val="bg1"/>
                          </a:solidFill>
                          <a:effectLst/>
                          <a:latin typeface="Arial"/>
                        </a:rPr>
                        <a:t>кв. 2023</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 </a:t>
                      </a:r>
                      <a:r>
                        <a:rPr lang="ru-RU" sz="1000" b="1" i="0" u="none" strike="noStrike" dirty="0">
                          <a:solidFill>
                            <a:schemeClr val="bg1"/>
                          </a:solidFill>
                          <a:effectLst/>
                          <a:latin typeface="Arial"/>
                        </a:rPr>
                        <a:t>кв. 2024</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 </a:t>
                      </a:r>
                      <a:r>
                        <a:rPr lang="ru-RU" sz="1000" b="1" i="0" u="none" strike="noStrike" dirty="0">
                          <a:solidFill>
                            <a:schemeClr val="bg1"/>
                          </a:solidFill>
                          <a:effectLst/>
                          <a:latin typeface="Arial"/>
                        </a:rPr>
                        <a:t>кв. 2024</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III </a:t>
                      </a:r>
                      <a:r>
                        <a:rPr lang="ru-RU" sz="1000" b="1" i="0" u="none" strike="noStrike" dirty="0">
                          <a:solidFill>
                            <a:schemeClr val="bg1"/>
                          </a:solidFill>
                          <a:effectLst/>
                          <a:latin typeface="Arial"/>
                        </a:rPr>
                        <a:t>кв. 2024</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dirty="0">
                          <a:solidFill>
                            <a:schemeClr val="bg1"/>
                          </a:solidFill>
                          <a:effectLst/>
                          <a:latin typeface="Arial"/>
                        </a:rPr>
                        <a:t>IV </a:t>
                      </a:r>
                      <a:r>
                        <a:rPr lang="ru-RU" sz="1000" b="1" i="0" u="none" strike="noStrike" dirty="0">
                          <a:solidFill>
                            <a:schemeClr val="bg1"/>
                          </a:solidFill>
                          <a:effectLst/>
                          <a:latin typeface="Arial"/>
                        </a:rPr>
                        <a:t>кв. 2024</a:t>
                      </a:r>
                    </a:p>
                  </a:txBody>
                  <a:tcPr marL="7118" marR="7118" marT="71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179835">
                <a:tc>
                  <a:txBody>
                    <a:bodyPr/>
                    <a:lstStyle/>
                    <a:p>
                      <a:pPr algn="l" fontAlgn="b"/>
                      <a:r>
                        <a:rPr lang="ru-RU" sz="1000" b="0" i="0" u="none" strike="noStrike" dirty="0">
                          <a:solidFill>
                            <a:srgbClr val="000000"/>
                          </a:solidFill>
                          <a:effectLst/>
                          <a:latin typeface="Arial"/>
                        </a:rPr>
                        <a:t>Цена</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109 809</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110 189</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106 757</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FF0000"/>
                          </a:solidFill>
                          <a:effectLst/>
                          <a:latin typeface="Arial"/>
                        </a:rPr>
                        <a:t>66 428</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83 867</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333333"/>
                          </a:solidFill>
                          <a:effectLst/>
                          <a:latin typeface="Arial"/>
                        </a:rPr>
                        <a:t>75 259</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333333"/>
                          </a:solidFill>
                          <a:effectLst/>
                          <a:latin typeface="Arial"/>
                        </a:rPr>
                        <a:t>76 103</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000" b="0" i="0" u="none" strike="noStrike" dirty="0">
                          <a:solidFill>
                            <a:srgbClr val="000000"/>
                          </a:solidFill>
                          <a:effectLst/>
                          <a:latin typeface="Arial"/>
                        </a:rPr>
                        <a:t>81 174</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86 809</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103 561</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102 396</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101 448</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101 974</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98 728</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104 286</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104 202</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109 223</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107 227</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FF0000"/>
                          </a:solidFill>
                          <a:effectLst/>
                          <a:latin typeface="Arial"/>
                        </a:rPr>
                        <a:t>96 206</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120 509</a:t>
                      </a:r>
                    </a:p>
                  </a:txBody>
                  <a:tcPr marL="9525" marR="9525"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9835">
                <a:tc>
                  <a:txBody>
                    <a:bodyPr/>
                    <a:lstStyle/>
                    <a:p>
                      <a:pPr algn="l" fontAlgn="b"/>
                      <a:r>
                        <a:rPr lang="ru-RU" sz="1000" b="0" i="0" u="none" strike="noStrike" dirty="0">
                          <a:solidFill>
                            <a:srgbClr val="000000"/>
                          </a:solidFill>
                          <a:effectLst/>
                          <a:latin typeface="Arial"/>
                        </a:rPr>
                        <a:t>Индекс динамики, %</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0,3464</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-0,0311</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-0,3778</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0,2625</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-0,1026</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0,0112</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0,0666</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0,0694</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0,1930</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-0,0113</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-0,0093</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0,0052</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-0,0318</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0,0563</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-0,0008</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0,0482</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-0,0183</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-0,1028</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0,2526</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9835">
                <a:tc>
                  <a:txBody>
                    <a:bodyPr/>
                    <a:lstStyle/>
                    <a:p>
                      <a:pPr algn="l" fontAlgn="b"/>
                      <a:r>
                        <a:rPr lang="ru-RU" sz="1000" b="0" i="0" u="none" strike="noStrike" dirty="0">
                          <a:solidFill>
                            <a:srgbClr val="000000"/>
                          </a:solidFill>
                          <a:effectLst/>
                          <a:latin typeface="Arial"/>
                        </a:rPr>
                        <a:t>Индекс динамики год, %</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ru-RU" sz="1000" b="0" i="0" u="none" strike="noStrike" dirty="0">
                        <a:solidFill>
                          <a:srgbClr val="000000"/>
                        </a:solidFill>
                        <a:effectLst/>
                        <a:latin typeface="Arial"/>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Arial"/>
                        </a:rPr>
                        <a:t>22,1977</a:t>
                      </a: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rgbClr val="000000"/>
                          </a:solidFill>
                          <a:effectLst/>
                          <a:latin typeface="Arial"/>
                        </a:rPr>
                        <a:t>24,9</a:t>
                      </a:r>
                      <a:endParaRPr lang="ru-RU" sz="1000" b="0" i="0" u="none" strike="noStrike" dirty="0">
                        <a:solidFill>
                          <a:srgbClr val="000000"/>
                        </a:solidFill>
                        <a:effectLst/>
                        <a:latin typeface="Arial"/>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rgbClr val="000000"/>
                          </a:solidFill>
                          <a:effectLst/>
                          <a:latin typeface="Arial"/>
                        </a:rPr>
                        <a:t>2,7</a:t>
                      </a:r>
                      <a:endParaRPr lang="ru-RU" sz="1000" b="0" i="0" u="none" strike="noStrike" dirty="0">
                        <a:solidFill>
                          <a:srgbClr val="000000"/>
                        </a:solidFill>
                        <a:effectLst/>
                        <a:latin typeface="Arial"/>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rgbClr val="000000"/>
                          </a:solidFill>
                          <a:effectLst/>
                          <a:latin typeface="Arial"/>
                        </a:rPr>
                        <a:t>15,6</a:t>
                      </a:r>
                      <a:endParaRPr lang="ru-RU" sz="1000" b="0" i="0" u="none" strike="noStrike" dirty="0">
                        <a:solidFill>
                          <a:srgbClr val="000000"/>
                        </a:solidFill>
                        <a:effectLst/>
                        <a:latin typeface="Arial"/>
                      </a:endParaRPr>
                    </a:p>
                  </a:txBody>
                  <a:tcPr marL="7118" marR="7118" marT="7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20599" name="Группа 15"/>
          <p:cNvGrpSpPr>
            <a:grpSpLocks/>
          </p:cNvGrpSpPr>
          <p:nvPr/>
        </p:nvGrpSpPr>
        <p:grpSpPr bwMode="auto">
          <a:xfrm>
            <a:off x="4710113" y="963613"/>
            <a:ext cx="6505575" cy="2257425"/>
            <a:chOff x="0" y="0"/>
            <a:chExt cx="6433186" cy="2309425"/>
          </a:xfrm>
        </p:grpSpPr>
        <p:pic>
          <p:nvPicPr>
            <p:cNvPr id="20604" name="Рисунок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6385561"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5" name="Рисунок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07923"/>
              <a:ext cx="6353176" cy="40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9" name="Диаграмма 18"/>
          <p:cNvGraphicFramePr>
            <a:graphicFrameLocks/>
          </p:cNvGraphicFramePr>
          <p:nvPr/>
        </p:nvGraphicFramePr>
        <p:xfrm>
          <a:off x="4489382" y="3361407"/>
          <a:ext cx="7315200" cy="2047874"/>
        </p:xfrm>
        <a:graphic>
          <a:graphicData uri="http://schemas.openxmlformats.org/drawingml/2006/chart">
            <c:chart xmlns:c="http://schemas.openxmlformats.org/drawingml/2006/chart" xmlns:r="http://schemas.openxmlformats.org/officeDocument/2006/relationships" r:id="rId5"/>
          </a:graphicData>
        </a:graphic>
      </p:graphicFrame>
      <p:pic>
        <p:nvPicPr>
          <p:cNvPr id="129153" name="Picture 129"/>
          <p:cNvPicPr>
            <a:picLocks noChangeAspect="1" noChangeArrowheads="1"/>
          </p:cNvPicPr>
          <p:nvPr/>
        </p:nvPicPr>
        <p:blipFill rotWithShape="1">
          <a:blip r:embed="rId6"/>
          <a:srcRect t="-1" b="35900"/>
          <a:stretch/>
        </p:blipFill>
        <p:spPr bwMode="auto">
          <a:xfrm>
            <a:off x="166688" y="909638"/>
            <a:ext cx="4219575" cy="4689475"/>
          </a:xfrm>
          <a:prstGeom prst="rect">
            <a:avLst/>
          </a:prstGeom>
          <a:noFill/>
          <a:ln w="9525">
            <a:solidFill>
              <a:schemeClr val="bg1">
                <a:lumMod val="85000"/>
              </a:schemeClr>
            </a:solidFill>
            <a:miter lim="800000"/>
            <a:headEnd/>
            <a:tailEnd/>
          </a:ln>
          <a:effectLst/>
          <a:extLst/>
        </p:spPr>
      </p:pic>
      <p:sp>
        <p:nvSpPr>
          <p:cNvPr id="20602" name="Прямоугольник 2"/>
          <p:cNvSpPr>
            <a:spLocks noChangeArrowheads="1"/>
          </p:cNvSpPr>
          <p:nvPr/>
        </p:nvSpPr>
        <p:spPr bwMode="auto">
          <a:xfrm>
            <a:off x="239713" y="6546850"/>
            <a:ext cx="4470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200" b="1">
                <a:solidFill>
                  <a:srgbClr val="C00000"/>
                </a:solidFill>
                <a:latin typeface="Arial" panose="020B0604020202020204" pitchFamily="34" charset="0"/>
                <a:cs typeface="Arial" panose="020B0604020202020204" pitchFamily="34" charset="0"/>
              </a:rPr>
              <a:t>*</a:t>
            </a:r>
            <a:r>
              <a:rPr lang="en-US" altLang="ru-RU" sz="1200" b="1">
                <a:solidFill>
                  <a:srgbClr val="C00000"/>
                </a:solidFill>
                <a:latin typeface="Arial" panose="020B0604020202020204" pitchFamily="34" charset="0"/>
                <a:cs typeface="Arial" panose="020B0604020202020204" pitchFamily="34" charset="0"/>
              </a:rPr>
              <a:t>https://novosibirsk.restate.ru/graph/ceny-prodazhi-ofisov/</a:t>
            </a:r>
            <a:endParaRPr lang="ru-RU" altLang="ru-RU" sz="1200" b="1">
              <a:solidFill>
                <a:srgbClr val="C00000"/>
              </a:solidFill>
              <a:latin typeface="Arial" panose="020B0604020202020204" pitchFamily="34" charset="0"/>
              <a:cs typeface="Arial" panose="020B0604020202020204" pitchFamily="34" charset="0"/>
            </a:endParaRPr>
          </a:p>
        </p:txBody>
      </p:sp>
      <p:pic>
        <p:nvPicPr>
          <p:cNvPr id="20603" name="Picture 1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0" y="909638"/>
            <a:ext cx="14573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омер слайда 2"/>
          <p:cNvSpPr>
            <a:spLocks noGrp="1"/>
          </p:cNvSpPr>
          <p:nvPr>
            <p:ph type="sldNum" sz="quarter" idx="12"/>
          </p:nvPr>
        </p:nvSpPr>
        <p:spPr>
          <a:xfrm>
            <a:off x="8746331" y="6459538"/>
            <a:ext cx="2844800" cy="365125"/>
          </a:xfrm>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22</a:t>
            </a:fld>
            <a:endParaRPr kumimoji="0" lang="ru-RU" sz="1200" b="0" i="0" u="none" strike="noStrike" kern="1200" cap="none" spc="0" normalizeH="0" baseline="0" noProof="0" dirty="0">
              <a:ln>
                <a:noFill/>
              </a:ln>
              <a:solidFill>
                <a:prstClr val="black">
                  <a:tint val="75000"/>
                </a:prstClr>
              </a:solidFill>
              <a:effectLst/>
              <a:uLnTx/>
              <a:uFillTx/>
              <a:latin typeface="Calibri"/>
              <a:cs typeface="Arial"/>
            </a:endParaRPr>
          </a:p>
        </p:txBody>
      </p:sp>
      <p:grpSp>
        <p:nvGrpSpPr>
          <p:cNvPr id="24" name="Группа 23"/>
          <p:cNvGrpSpPr/>
          <p:nvPr/>
        </p:nvGrpSpPr>
        <p:grpSpPr>
          <a:xfrm>
            <a:off x="-15868" y="-1"/>
            <a:ext cx="2839947" cy="907298"/>
            <a:chOff x="50312" y="-7821"/>
            <a:chExt cx="2839947" cy="907298"/>
          </a:xfrm>
        </p:grpSpPr>
        <p:pic>
          <p:nvPicPr>
            <p:cNvPr id="25" name="Рисунок 24"/>
            <p:cNvPicPr>
              <a:picLocks noChangeAspect="1"/>
            </p:cNvPicPr>
            <p:nvPr/>
          </p:nvPicPr>
          <p:blipFill rotWithShape="1">
            <a:blip r:embed="rId8">
              <a:lum bright="70000" contrast="-70000"/>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6" name="TextBox 25"/>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389072598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2"/>
          <p:cNvSpPr>
            <a:spLocks noChangeArrowheads="1"/>
          </p:cNvSpPr>
          <p:nvPr/>
        </p:nvSpPr>
        <p:spPr bwMode="auto">
          <a:xfrm rot="5400000">
            <a:off x="5696922" y="-5701214"/>
            <a:ext cx="78957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pic>
        <p:nvPicPr>
          <p:cNvPr id="25602" name="Рисунок 20"/>
          <p:cNvPicPr>
            <a:picLocks noChangeAspect="1" noChangeArrowheads="1"/>
          </p:cNvPicPr>
          <p:nvPr/>
        </p:nvPicPr>
        <p:blipFill>
          <a:blip r:embed="rId3">
            <a:extLst>
              <a:ext uri="{28A0092B-C50C-407E-A947-70E740481C1C}">
                <a14:useLocalDpi xmlns:a14="http://schemas.microsoft.com/office/drawing/2010/main" val="0"/>
              </a:ext>
            </a:extLst>
          </a:blip>
          <a:srcRect l="32445" t="31927" r="53455" b="54382"/>
          <a:stretch>
            <a:fillRect/>
          </a:stretch>
        </p:blipFill>
        <p:spPr bwMode="auto">
          <a:xfrm>
            <a:off x="10136188" y="814388"/>
            <a:ext cx="18573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Номер слайда 3"/>
          <p:cNvSpPr>
            <a:spLocks noGrp="1"/>
          </p:cNvSpPr>
          <p:nvPr>
            <p:ph type="sldNum" sz="quarter" idx="12"/>
          </p:nvPr>
        </p:nvSpPr>
        <p:spPr bwMode="auto">
          <a:xfrm>
            <a:off x="9250363"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B821FE2-4CBC-4747-BA99-42C38CE38612}" type="slidenum">
              <a:rPr lang="ru-RU" altLang="ru-RU">
                <a:solidFill>
                  <a:srgbClr val="898989"/>
                </a:solidFill>
                <a:cs typeface="Arial" panose="020B0604020202020204" pitchFamily="34" charset="0"/>
              </a:rPr>
              <a:pPr/>
              <a:t>23</a:t>
            </a:fld>
            <a:endParaRPr lang="ru-RU" altLang="ru-RU">
              <a:solidFill>
                <a:srgbClr val="898989"/>
              </a:solidFill>
              <a:cs typeface="Arial" panose="020B0604020202020204" pitchFamily="34" charset="0"/>
            </a:endParaRPr>
          </a:p>
        </p:txBody>
      </p:sp>
      <p:sp>
        <p:nvSpPr>
          <p:cNvPr id="25605" name="Прямоугольник 9"/>
          <p:cNvSpPr>
            <a:spLocks noChangeArrowheads="1"/>
          </p:cNvSpPr>
          <p:nvPr/>
        </p:nvSpPr>
        <p:spPr bwMode="auto">
          <a:xfrm>
            <a:off x="2313446" y="144001"/>
            <a:ext cx="777716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spcBef>
                <a:spcPts val="600"/>
              </a:spcBef>
              <a:buFont typeface="Arial" panose="020B0604020202020204" pitchFamily="34" charset="0"/>
              <a:buNone/>
            </a:pPr>
            <a:r>
              <a:rPr lang="ru-RU" altLang="ru-RU" sz="2500" b="1" dirty="0">
                <a:solidFill>
                  <a:schemeClr val="bg1"/>
                </a:solidFill>
                <a:latin typeface="Calibri Light" panose="020F0302020204030204" pitchFamily="34" charset="0"/>
              </a:rPr>
              <a:t>ОТКЛОНЕНИЕ ЦЕН </a:t>
            </a:r>
            <a:r>
              <a:rPr lang="en-US" altLang="ru-RU" sz="2500" b="1" dirty="0">
                <a:solidFill>
                  <a:schemeClr val="bg1"/>
                </a:solidFill>
                <a:latin typeface="Calibri Light" panose="020F0302020204030204" pitchFamily="34" charset="0"/>
              </a:rPr>
              <a:t>RESTATE</a:t>
            </a:r>
            <a:r>
              <a:rPr lang="ru-RU" altLang="ru-RU" sz="2500" b="1" dirty="0">
                <a:solidFill>
                  <a:schemeClr val="bg1"/>
                </a:solidFill>
                <a:latin typeface="Calibri Light" panose="020F0302020204030204" pitchFamily="34" charset="0"/>
              </a:rPr>
              <a:t> И РГР</a:t>
            </a:r>
          </a:p>
        </p:txBody>
      </p:sp>
      <p:sp>
        <p:nvSpPr>
          <p:cNvPr id="25606" name="Таблица 2"/>
          <p:cNvSpPr>
            <a:spLocks noGrp="1" noChangeAspect="1"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ru-RU" altLang="ru-RU"/>
          </a:p>
        </p:txBody>
      </p:sp>
      <p:graphicFrame>
        <p:nvGraphicFramePr>
          <p:cNvPr id="3" name="Таблица 2"/>
          <p:cNvGraphicFramePr>
            <a:graphicFrameLocks noGrp="1"/>
          </p:cNvGraphicFramePr>
          <p:nvPr>
            <p:extLst/>
          </p:nvPr>
        </p:nvGraphicFramePr>
        <p:xfrm>
          <a:off x="125413" y="5019675"/>
          <a:ext cx="11915779" cy="1701799"/>
        </p:xfrm>
        <a:graphic>
          <a:graphicData uri="http://schemas.openxmlformats.org/drawingml/2006/table">
            <a:tbl>
              <a:tblPr/>
              <a:tblGrid>
                <a:gridCol w="1223977">
                  <a:extLst>
                    <a:ext uri="{9D8B030D-6E8A-4147-A177-3AD203B41FA5}">
                      <a16:colId xmlns:a16="http://schemas.microsoft.com/office/drawing/2014/main" val="20000"/>
                    </a:ext>
                  </a:extLst>
                </a:gridCol>
                <a:gridCol w="1187978">
                  <a:extLst>
                    <a:ext uri="{9D8B030D-6E8A-4147-A177-3AD203B41FA5}">
                      <a16:colId xmlns:a16="http://schemas.microsoft.com/office/drawing/2014/main" val="20001"/>
                    </a:ext>
                  </a:extLst>
                </a:gridCol>
                <a:gridCol w="1187978">
                  <a:extLst>
                    <a:ext uri="{9D8B030D-6E8A-4147-A177-3AD203B41FA5}">
                      <a16:colId xmlns:a16="http://schemas.microsoft.com/office/drawing/2014/main" val="20002"/>
                    </a:ext>
                  </a:extLst>
                </a:gridCol>
                <a:gridCol w="1187978">
                  <a:extLst>
                    <a:ext uri="{9D8B030D-6E8A-4147-A177-3AD203B41FA5}">
                      <a16:colId xmlns:a16="http://schemas.microsoft.com/office/drawing/2014/main" val="20003"/>
                    </a:ext>
                  </a:extLst>
                </a:gridCol>
                <a:gridCol w="1187978">
                  <a:extLst>
                    <a:ext uri="{9D8B030D-6E8A-4147-A177-3AD203B41FA5}">
                      <a16:colId xmlns:a16="http://schemas.microsoft.com/office/drawing/2014/main" val="20004"/>
                    </a:ext>
                  </a:extLst>
                </a:gridCol>
                <a:gridCol w="1187978">
                  <a:extLst>
                    <a:ext uri="{9D8B030D-6E8A-4147-A177-3AD203B41FA5}">
                      <a16:colId xmlns:a16="http://schemas.microsoft.com/office/drawing/2014/main" val="20005"/>
                    </a:ext>
                  </a:extLst>
                </a:gridCol>
                <a:gridCol w="1187978">
                  <a:extLst>
                    <a:ext uri="{9D8B030D-6E8A-4147-A177-3AD203B41FA5}">
                      <a16:colId xmlns:a16="http://schemas.microsoft.com/office/drawing/2014/main" val="20006"/>
                    </a:ext>
                  </a:extLst>
                </a:gridCol>
                <a:gridCol w="1187978">
                  <a:extLst>
                    <a:ext uri="{9D8B030D-6E8A-4147-A177-3AD203B41FA5}">
                      <a16:colId xmlns:a16="http://schemas.microsoft.com/office/drawing/2014/main" val="20007"/>
                    </a:ext>
                  </a:extLst>
                </a:gridCol>
                <a:gridCol w="1187978">
                  <a:extLst>
                    <a:ext uri="{9D8B030D-6E8A-4147-A177-3AD203B41FA5}">
                      <a16:colId xmlns:a16="http://schemas.microsoft.com/office/drawing/2014/main" val="20008"/>
                    </a:ext>
                  </a:extLst>
                </a:gridCol>
                <a:gridCol w="1187978">
                  <a:extLst>
                    <a:ext uri="{9D8B030D-6E8A-4147-A177-3AD203B41FA5}">
                      <a16:colId xmlns:a16="http://schemas.microsoft.com/office/drawing/2014/main" val="20009"/>
                    </a:ext>
                  </a:extLst>
                </a:gridCol>
              </a:tblGrid>
              <a:tr h="488974">
                <a:tc>
                  <a:txBody>
                    <a:bodyPr/>
                    <a:lstStyle/>
                    <a:p>
                      <a:pPr algn="ctr" fontAlgn="b"/>
                      <a:r>
                        <a:rPr lang="ru-RU" sz="1400" b="0" i="0" u="none" strike="noStrike" dirty="0">
                          <a:solidFill>
                            <a:schemeClr val="bg1"/>
                          </a:solidFill>
                          <a:effectLst/>
                          <a:latin typeface="Arial" panose="020B0604020202020204" pitchFamily="34" charset="0"/>
                        </a:rPr>
                        <a:t>Город</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fontAlgn="b" latinLnBrk="0" hangingPunct="1"/>
                      <a:r>
                        <a:rPr lang="ru-RU" sz="1400" b="0" i="0" u="none" strike="noStrike" kern="1200" dirty="0">
                          <a:solidFill>
                            <a:schemeClr val="bg1"/>
                          </a:solidFill>
                          <a:effectLst/>
                          <a:latin typeface="Arial" panose="020B0604020202020204" pitchFamily="34" charset="0"/>
                          <a:ea typeface="+mn-ea"/>
                          <a:cs typeface="+mn-cs"/>
                        </a:rPr>
                        <a:t>Торговая </a:t>
                      </a:r>
                      <a:r>
                        <a:rPr lang="en-US" sz="1400" b="0" i="0" u="none" strike="noStrike" kern="1200" dirty="0">
                          <a:solidFill>
                            <a:schemeClr val="bg1"/>
                          </a:solidFill>
                          <a:effectLst/>
                          <a:latin typeface="Arial" panose="020B0604020202020204" pitchFamily="34" charset="0"/>
                          <a:ea typeface="+mn-ea"/>
                          <a:cs typeface="+mn-cs"/>
                        </a:rPr>
                        <a:t>Restate, </a:t>
                      </a:r>
                      <a:r>
                        <a:rPr lang="ru-RU" sz="1400" b="0" i="0" u="none" strike="noStrike" kern="1200" dirty="0">
                          <a:solidFill>
                            <a:schemeClr val="bg1"/>
                          </a:solidFill>
                          <a:effectLst/>
                          <a:latin typeface="Arial" panose="020B0604020202020204" pitchFamily="34" charset="0"/>
                          <a:ea typeface="+mn-ea"/>
                          <a:cs typeface="+mn-cs"/>
                        </a:rPr>
                        <a:t>руб.</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fontAlgn="b" latinLnBrk="0" hangingPunct="1"/>
                      <a:r>
                        <a:rPr lang="ru-RU" sz="1400" b="0" i="0" u="none" strike="noStrike" kern="1200" dirty="0">
                          <a:solidFill>
                            <a:schemeClr val="bg1"/>
                          </a:solidFill>
                          <a:effectLst/>
                          <a:latin typeface="Arial" panose="020B0604020202020204" pitchFamily="34" charset="0"/>
                          <a:ea typeface="+mn-ea"/>
                          <a:cs typeface="+mn-cs"/>
                        </a:rPr>
                        <a:t>Торговая РГР, руб.</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fontAlgn="b" latinLnBrk="0" hangingPunct="1"/>
                      <a:r>
                        <a:rPr lang="ru-RU" sz="1400" b="0" i="0" u="none" strike="noStrike" kern="1200" dirty="0">
                          <a:solidFill>
                            <a:schemeClr val="bg1"/>
                          </a:solidFill>
                          <a:effectLst/>
                          <a:latin typeface="Arial" panose="020B0604020202020204" pitchFamily="34" charset="0"/>
                          <a:ea typeface="+mn-ea"/>
                          <a:cs typeface="+mn-cs"/>
                        </a:rPr>
                        <a:t>Отклонение,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fontAlgn="b" latinLnBrk="0" hangingPunct="1"/>
                      <a:r>
                        <a:rPr lang="ru-RU" sz="1400" b="0" i="0" u="none" strike="noStrike" kern="1200" dirty="0">
                          <a:solidFill>
                            <a:schemeClr val="bg1"/>
                          </a:solidFill>
                          <a:effectLst/>
                          <a:latin typeface="Arial" panose="020B0604020202020204" pitchFamily="34" charset="0"/>
                          <a:ea typeface="+mn-ea"/>
                          <a:cs typeface="+mn-cs"/>
                        </a:rPr>
                        <a:t>Офисы </a:t>
                      </a:r>
                      <a:r>
                        <a:rPr lang="en-US" sz="1400" b="0" i="0" u="none" strike="noStrike" kern="1200" dirty="0">
                          <a:solidFill>
                            <a:schemeClr val="bg1"/>
                          </a:solidFill>
                          <a:effectLst/>
                          <a:latin typeface="Arial" panose="020B0604020202020204" pitchFamily="34" charset="0"/>
                          <a:ea typeface="+mn-ea"/>
                          <a:cs typeface="+mn-cs"/>
                        </a:rPr>
                        <a:t>Restate, </a:t>
                      </a:r>
                      <a:r>
                        <a:rPr lang="ru-RU" sz="1400" b="0" i="0" u="none" strike="noStrike" kern="1200" dirty="0">
                          <a:solidFill>
                            <a:schemeClr val="bg1"/>
                          </a:solidFill>
                          <a:effectLst/>
                          <a:latin typeface="Arial" panose="020B0604020202020204" pitchFamily="34" charset="0"/>
                          <a:ea typeface="+mn-ea"/>
                          <a:cs typeface="+mn-cs"/>
                        </a:rPr>
                        <a:t>руб.</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fontAlgn="b" latinLnBrk="0" hangingPunct="1"/>
                      <a:r>
                        <a:rPr lang="ru-RU" sz="1400" b="0" i="0" u="none" strike="noStrike" kern="1200" dirty="0">
                          <a:solidFill>
                            <a:schemeClr val="bg1"/>
                          </a:solidFill>
                          <a:effectLst/>
                          <a:latin typeface="Arial" panose="020B0604020202020204" pitchFamily="34" charset="0"/>
                          <a:ea typeface="+mn-ea"/>
                          <a:cs typeface="+mn-cs"/>
                        </a:rPr>
                        <a:t>Офисы РГР, руб.</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fontAlgn="b" latinLnBrk="0" hangingPunct="1"/>
                      <a:r>
                        <a:rPr lang="ru-RU" sz="1400" b="0" i="0" u="none" strike="noStrike" kern="1200" dirty="0">
                          <a:solidFill>
                            <a:schemeClr val="bg1"/>
                          </a:solidFill>
                          <a:effectLst/>
                          <a:latin typeface="Arial" panose="020B0604020202020204" pitchFamily="34" charset="0"/>
                          <a:ea typeface="+mn-ea"/>
                          <a:cs typeface="+mn-cs"/>
                        </a:rPr>
                        <a:t>Отклонение,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fontAlgn="b" latinLnBrk="0" hangingPunct="1"/>
                      <a:r>
                        <a:rPr lang="ru-RU" sz="1400" b="0" i="0" u="none" strike="noStrike" kern="1200" dirty="0">
                          <a:solidFill>
                            <a:schemeClr val="bg1"/>
                          </a:solidFill>
                          <a:effectLst/>
                          <a:latin typeface="Arial" panose="020B0604020202020204" pitchFamily="34" charset="0"/>
                          <a:ea typeface="+mn-ea"/>
                          <a:cs typeface="+mn-cs"/>
                        </a:rPr>
                        <a:t>Производство </a:t>
                      </a:r>
                      <a:r>
                        <a:rPr lang="en-US" sz="1400" b="0" i="0" u="none" strike="noStrike" kern="1200" dirty="0">
                          <a:solidFill>
                            <a:schemeClr val="bg1"/>
                          </a:solidFill>
                          <a:effectLst/>
                          <a:latin typeface="Arial" panose="020B0604020202020204" pitchFamily="34" charset="0"/>
                          <a:ea typeface="+mn-ea"/>
                          <a:cs typeface="+mn-cs"/>
                        </a:rPr>
                        <a:t>Restate, </a:t>
                      </a:r>
                      <a:r>
                        <a:rPr lang="ru-RU" sz="1400" b="0" i="0" u="none" strike="noStrike" kern="1200" dirty="0">
                          <a:solidFill>
                            <a:schemeClr val="bg1"/>
                          </a:solidFill>
                          <a:effectLst/>
                          <a:latin typeface="Arial" panose="020B0604020202020204" pitchFamily="34" charset="0"/>
                          <a:ea typeface="+mn-ea"/>
                          <a:cs typeface="+mn-cs"/>
                        </a:rPr>
                        <a:t>руб.</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fontAlgn="b" latinLnBrk="0" hangingPunct="1"/>
                      <a:r>
                        <a:rPr lang="ru-RU" sz="1400" b="0" i="0" u="none" strike="noStrike" kern="1200" dirty="0">
                          <a:solidFill>
                            <a:schemeClr val="bg1"/>
                          </a:solidFill>
                          <a:effectLst/>
                          <a:latin typeface="Arial" panose="020B0604020202020204" pitchFamily="34" charset="0"/>
                          <a:ea typeface="+mn-ea"/>
                          <a:cs typeface="+mn-cs"/>
                        </a:rPr>
                        <a:t>Производство РГР, руб.</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fontAlgn="b" latinLnBrk="0" hangingPunct="1"/>
                      <a:r>
                        <a:rPr lang="ru-RU" sz="1400" b="0" i="0" u="none" strike="noStrike" kern="1200" dirty="0">
                          <a:solidFill>
                            <a:schemeClr val="bg1"/>
                          </a:solidFill>
                          <a:effectLst/>
                          <a:latin typeface="Arial" panose="020B0604020202020204" pitchFamily="34" charset="0"/>
                          <a:ea typeface="+mn-ea"/>
                          <a:cs typeface="+mn-cs"/>
                        </a:rPr>
                        <a:t>Отклонение,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258829">
                <a:tc>
                  <a:txBody>
                    <a:bodyPr/>
                    <a:lstStyle/>
                    <a:p>
                      <a:pPr algn="l" fontAlgn="b"/>
                      <a:r>
                        <a:rPr lang="ru-RU" sz="1400" b="0" i="0" u="none" strike="noStrike" dirty="0" smtClean="0">
                          <a:solidFill>
                            <a:schemeClr val="bg1"/>
                          </a:solidFill>
                          <a:effectLst/>
                          <a:latin typeface="Arial" panose="020B0604020202020204" pitchFamily="34" charset="0"/>
                        </a:rPr>
                        <a:t>Калининград</a:t>
                      </a:r>
                      <a:endParaRPr lang="ru-RU" sz="1400" b="0" i="0" u="none" strike="noStrike" dirty="0">
                        <a:solidFill>
                          <a:schemeClr val="bg1"/>
                        </a:solidFill>
                        <a:effectLst/>
                        <a:latin typeface="Arial" panose="020B0604020202020204" pitchFamily="34" charset="0"/>
                      </a:endParaRPr>
                    </a:p>
                  </a:txBody>
                  <a:tcPr marL="107998"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ru-RU" sz="1400" b="0" i="0" u="none" strike="noStrike" dirty="0">
                          <a:solidFill>
                            <a:srgbClr val="000000"/>
                          </a:solidFill>
                          <a:effectLst/>
                          <a:latin typeface="Arial" panose="020B0604020202020204" pitchFamily="34" charset="0"/>
                        </a:rPr>
                        <a:t>184 648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a:solidFill>
                            <a:srgbClr val="000000"/>
                          </a:solidFill>
                          <a:effectLst/>
                          <a:latin typeface="Arial" panose="020B0604020202020204" pitchFamily="34" charset="0"/>
                        </a:rPr>
                        <a:t>139 780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Arial" panose="020B0604020202020204" pitchFamily="34" charset="0"/>
                        </a:rPr>
                        <a:t>-32,1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333333"/>
                          </a:solidFill>
                          <a:effectLst/>
                          <a:latin typeface="Arial" panose="020B0604020202020204" pitchFamily="34" charset="0"/>
                        </a:rPr>
                        <a:t>95 989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333333"/>
                          </a:solidFill>
                          <a:effectLst/>
                          <a:latin typeface="Arial" panose="020B0604020202020204" pitchFamily="34" charset="0"/>
                        </a:rPr>
                        <a:t>96 420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solidFill>
                            <a:srgbClr val="000000"/>
                          </a:solidFill>
                          <a:effectLst/>
                          <a:latin typeface="Arial" panose="020B060402020202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333333"/>
                          </a:solidFill>
                          <a:effectLst/>
                          <a:latin typeface="Arial" panose="020B0604020202020204" pitchFamily="34" charset="0"/>
                        </a:rPr>
                        <a:t>46 477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Arial" panose="020B0604020202020204" pitchFamily="34" charset="0"/>
                        </a:rPr>
                        <a:t>28 400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solidFill>
                            <a:srgbClr val="000000"/>
                          </a:solidFill>
                          <a:effectLst/>
                          <a:latin typeface="Arial" panose="020B0604020202020204" pitchFamily="34" charset="0"/>
                        </a:rPr>
                        <a:t>-63,7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8829">
                <a:tc>
                  <a:txBody>
                    <a:bodyPr/>
                    <a:lstStyle/>
                    <a:p>
                      <a:pPr algn="l" fontAlgn="b"/>
                      <a:r>
                        <a:rPr lang="ru-RU" sz="1400" b="0" i="0" u="none" strike="noStrike" dirty="0" smtClean="0">
                          <a:solidFill>
                            <a:schemeClr val="bg1"/>
                          </a:solidFill>
                          <a:effectLst/>
                          <a:latin typeface="Arial" panose="020B0604020202020204" pitchFamily="34" charset="0"/>
                        </a:rPr>
                        <a:t>Омск</a:t>
                      </a:r>
                      <a:endParaRPr lang="ru-RU" sz="1400" b="0" i="0" u="none" strike="noStrike" dirty="0">
                        <a:solidFill>
                          <a:schemeClr val="bg1"/>
                        </a:solidFill>
                        <a:effectLst/>
                        <a:latin typeface="Arial" panose="020B0604020202020204" pitchFamily="34" charset="0"/>
                      </a:endParaRPr>
                    </a:p>
                  </a:txBody>
                  <a:tcPr marL="107998"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ru-RU" sz="1400" b="0" i="0" u="none" strike="noStrike">
                          <a:solidFill>
                            <a:srgbClr val="000000"/>
                          </a:solidFill>
                          <a:effectLst/>
                          <a:latin typeface="Arial" panose="020B0604020202020204" pitchFamily="34" charset="0"/>
                        </a:rPr>
                        <a:t>110 708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400" b="0" i="0" u="none" strike="noStrike">
                          <a:solidFill>
                            <a:srgbClr val="000000"/>
                          </a:solidFill>
                          <a:effectLst/>
                          <a:latin typeface="Arial" panose="020B0604020202020204" pitchFamily="34" charset="0"/>
                        </a:rPr>
                        <a:t>59 906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Arial" panose="020B0604020202020204" pitchFamily="34" charset="0"/>
                        </a:rPr>
                        <a:t>-84,8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a:solidFill>
                            <a:srgbClr val="333333"/>
                          </a:solidFill>
                          <a:effectLst/>
                          <a:latin typeface="Arial" panose="020B0604020202020204" pitchFamily="34" charset="0"/>
                        </a:rPr>
                        <a:t>123 731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a:solidFill>
                            <a:srgbClr val="333333"/>
                          </a:solidFill>
                          <a:effectLst/>
                          <a:latin typeface="Arial" panose="020B0604020202020204" pitchFamily="34" charset="0"/>
                        </a:rPr>
                        <a:t>59 511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solidFill>
                            <a:srgbClr val="000000"/>
                          </a:solidFill>
                          <a:effectLst/>
                          <a:latin typeface="Arial" panose="020B0604020202020204" pitchFamily="34" charset="0"/>
                        </a:rPr>
                        <a:t>-107,9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Arial" panose="020B0604020202020204" pitchFamily="34" charset="0"/>
                        </a:rPr>
                        <a:t>21 898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Arial" panose="020B0604020202020204" pitchFamily="34" charset="0"/>
                        </a:rPr>
                        <a:t>18 155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solidFill>
                            <a:srgbClr val="000000"/>
                          </a:solidFill>
                          <a:effectLst/>
                          <a:latin typeface="Arial" panose="020B0604020202020204" pitchFamily="34" charset="0"/>
                        </a:rPr>
                        <a:t>-20,6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8829">
                <a:tc>
                  <a:txBody>
                    <a:bodyPr/>
                    <a:lstStyle/>
                    <a:p>
                      <a:pPr algn="l" fontAlgn="b"/>
                      <a:r>
                        <a:rPr lang="ru-RU" sz="1400" b="0" i="0" u="none" strike="noStrike" dirty="0" smtClean="0">
                          <a:solidFill>
                            <a:schemeClr val="bg1"/>
                          </a:solidFill>
                          <a:effectLst/>
                          <a:latin typeface="Arial" panose="020B0604020202020204" pitchFamily="34" charset="0"/>
                        </a:rPr>
                        <a:t>Хабаровск</a:t>
                      </a:r>
                      <a:endParaRPr lang="ru-RU" sz="1400" b="0" i="0" u="none" strike="noStrike" dirty="0">
                        <a:solidFill>
                          <a:schemeClr val="bg1"/>
                        </a:solidFill>
                        <a:effectLst/>
                        <a:latin typeface="Arial" panose="020B0604020202020204" pitchFamily="34" charset="0"/>
                      </a:endParaRPr>
                    </a:p>
                  </a:txBody>
                  <a:tcPr marL="107998"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ru-RU" sz="1400" b="0" i="0" u="none" strike="noStrike">
                          <a:solidFill>
                            <a:srgbClr val="000000"/>
                          </a:solidFill>
                          <a:effectLst/>
                          <a:latin typeface="Arial" panose="020B0604020202020204" pitchFamily="34" charset="0"/>
                        </a:rPr>
                        <a:t>38 869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Arial" panose="020B0604020202020204" pitchFamily="34" charset="0"/>
                        </a:rPr>
                        <a:t>75 714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solidFill>
                            <a:srgbClr val="000000"/>
                          </a:solidFill>
                          <a:effectLst/>
                          <a:latin typeface="Arial" panose="020B0604020202020204" pitchFamily="34" charset="0"/>
                        </a:rPr>
                        <a:t>48,7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333333"/>
                          </a:solidFill>
                          <a:effectLst/>
                          <a:latin typeface="Arial" panose="020B0604020202020204" pitchFamily="34" charset="0"/>
                        </a:rPr>
                        <a:t>119 451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a:solidFill>
                            <a:srgbClr val="000000"/>
                          </a:solidFill>
                          <a:effectLst/>
                          <a:latin typeface="Arial" panose="020B0604020202020204" pitchFamily="34" charset="0"/>
                        </a:rPr>
                        <a:t>87 952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Arial" panose="020B0604020202020204" pitchFamily="34" charset="0"/>
                        </a:rPr>
                        <a:t>-35,8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a:solidFill>
                            <a:schemeClr val="tx1"/>
                          </a:solidFill>
                          <a:effectLst/>
                          <a:latin typeface="Arial" panose="020B0604020202020204" pitchFamily="34" charset="0"/>
                        </a:rPr>
                        <a:t>83 340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a:solidFill>
                            <a:srgbClr val="000000"/>
                          </a:solidFill>
                          <a:effectLst/>
                          <a:latin typeface="Arial" panose="020B0604020202020204" pitchFamily="34" charset="0"/>
                        </a:rPr>
                        <a:t>20 057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C00000"/>
                          </a:solidFill>
                          <a:effectLst/>
                          <a:latin typeface="Arial" panose="020B0604020202020204" pitchFamily="34" charset="0"/>
                        </a:rPr>
                        <a:t>-315,5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6338">
                <a:tc>
                  <a:txBody>
                    <a:bodyPr/>
                    <a:lstStyle/>
                    <a:p>
                      <a:pPr algn="l" fontAlgn="b"/>
                      <a:r>
                        <a:rPr lang="ru-RU" sz="1400" b="0" i="0" u="none" strike="noStrike" dirty="0" smtClean="0">
                          <a:solidFill>
                            <a:schemeClr val="bg1"/>
                          </a:solidFill>
                          <a:effectLst/>
                          <a:latin typeface="Arial" panose="020B0604020202020204" pitchFamily="34" charset="0"/>
                        </a:rPr>
                        <a:t>Южно-Сахалинск</a:t>
                      </a:r>
                      <a:endParaRPr lang="ru-RU" sz="1400" b="0" i="0" u="none" strike="noStrike" dirty="0">
                        <a:solidFill>
                          <a:schemeClr val="bg1"/>
                        </a:solidFill>
                        <a:effectLst/>
                        <a:latin typeface="Arial" panose="020B0604020202020204" pitchFamily="34" charset="0"/>
                      </a:endParaRPr>
                    </a:p>
                  </a:txBody>
                  <a:tcPr marL="107998"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ru-RU" sz="1400" b="0" i="0" u="none" strike="noStrike">
                          <a:solidFill>
                            <a:srgbClr val="000000"/>
                          </a:solidFill>
                          <a:effectLst/>
                          <a:latin typeface="Arial" panose="020B0604020202020204" pitchFamily="34" charset="0"/>
                        </a:rPr>
                        <a:t>72 625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Arial" panose="020B0604020202020204" pitchFamily="34" charset="0"/>
                        </a:rPr>
                        <a:t>110 000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solidFill>
                            <a:srgbClr val="000000"/>
                          </a:solidFill>
                          <a:effectLst/>
                          <a:latin typeface="Arial" panose="020B0604020202020204" pitchFamily="34" charset="0"/>
                        </a:rPr>
                        <a:t>34,0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a:solidFill>
                            <a:schemeClr val="tx1"/>
                          </a:solidFill>
                          <a:effectLst/>
                          <a:latin typeface="Arial" panose="020B0604020202020204" pitchFamily="34" charset="0"/>
                        </a:rPr>
                        <a:t>143 866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Arial" panose="020B0604020202020204" pitchFamily="34" charset="0"/>
                        </a:rPr>
                        <a:t>100 000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Arial" panose="020B0604020202020204" pitchFamily="34" charset="0"/>
                        </a:rPr>
                        <a:t>-43,9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smtClean="0">
                          <a:solidFill>
                            <a:srgbClr val="000000"/>
                          </a:solidFill>
                          <a:effectLst/>
                          <a:latin typeface="Arial" panose="020B0604020202020204" pitchFamily="34" charset="0"/>
                        </a:rPr>
                        <a:t>-</a:t>
                      </a:r>
                      <a:r>
                        <a:rPr lang="ru-RU" sz="1400" b="0" i="0" u="none" strike="noStrike" dirty="0">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dirty="0">
                          <a:solidFill>
                            <a:srgbClr val="000000"/>
                          </a:solidFill>
                          <a:effectLst/>
                          <a:latin typeface="Arial" panose="020B0604020202020204" pitchFamily="34" charset="0"/>
                        </a:rPr>
                        <a:t>40 000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solidFill>
                            <a:srgbClr val="000000"/>
                          </a:solidFill>
                          <a:effectLst/>
                          <a:latin typeface="Arial" panose="020B0604020202020204" pitchFamily="34" charset="0"/>
                        </a:rPr>
                        <a:t>-</a:t>
                      </a:r>
                      <a:r>
                        <a:rPr lang="ru-RU" sz="1400" b="0" i="0" u="none" strike="noStrike" dirty="0">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5676" name="Прямоугольник 3"/>
          <p:cNvSpPr>
            <a:spLocks noChangeArrowheads="1"/>
          </p:cNvSpPr>
          <p:nvPr/>
        </p:nvSpPr>
        <p:spPr bwMode="auto">
          <a:xfrm>
            <a:off x="1192213" y="4697413"/>
            <a:ext cx="10155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sz="1600">
                <a:solidFill>
                  <a:srgbClr val="000000"/>
                </a:solidFill>
                <a:latin typeface="Arial" panose="020B0604020202020204" pitchFamily="34" charset="0"/>
                <a:cs typeface="Arial" panose="020B0604020202020204" pitchFamily="34" charset="0"/>
              </a:rPr>
              <a:t>Отклонение средних цен предложения по данным аналитиков </a:t>
            </a:r>
            <a:r>
              <a:rPr lang="en-US" altLang="ru-RU" sz="1600">
                <a:solidFill>
                  <a:srgbClr val="000000"/>
                </a:solidFill>
                <a:latin typeface="Arial" panose="020B0604020202020204" pitchFamily="34" charset="0"/>
                <a:cs typeface="Arial" panose="020B0604020202020204" pitchFamily="34" charset="0"/>
              </a:rPr>
              <a:t>Restate </a:t>
            </a:r>
            <a:r>
              <a:rPr lang="ru-RU" altLang="ru-RU" sz="1600">
                <a:solidFill>
                  <a:srgbClr val="000000"/>
                </a:solidFill>
                <a:latin typeface="Arial" panose="020B0604020202020204" pitchFamily="34" charset="0"/>
                <a:cs typeface="Arial" panose="020B0604020202020204" pitchFamily="34" charset="0"/>
              </a:rPr>
              <a:t>и РГР</a:t>
            </a:r>
            <a:endParaRPr lang="ru-RU" altLang="ru-RU" sz="1600">
              <a:latin typeface="Arial" panose="020B0604020202020204" pitchFamily="34" charset="0"/>
              <a:cs typeface="Arial" panose="020B0604020202020204" pitchFamily="34" charset="0"/>
            </a:endParaRPr>
          </a:p>
        </p:txBody>
      </p:sp>
      <p:pic>
        <p:nvPicPr>
          <p:cNvPr id="25677"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81063"/>
            <a:ext cx="14287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78" name="Диаграмма 15"/>
          <p:cNvGraphicFramePr>
            <a:graphicFrameLocks/>
          </p:cNvGraphicFramePr>
          <p:nvPr/>
        </p:nvGraphicFramePr>
        <p:xfrm>
          <a:off x="7854950" y="1563688"/>
          <a:ext cx="4414838" cy="2935287"/>
        </p:xfrm>
        <a:graphic>
          <a:graphicData uri="http://schemas.openxmlformats.org/presentationml/2006/ole">
            <mc:AlternateContent xmlns:mc="http://schemas.openxmlformats.org/markup-compatibility/2006">
              <mc:Choice xmlns:v="urn:schemas-microsoft-com:vml" Requires="v">
                <p:oleObj spid="_x0000_s30725" name="Диаграмма" r:id="rId5" imgW="4419983" imgH="2938527" progId="Excel.Chart.8">
                  <p:embed/>
                </p:oleObj>
              </mc:Choice>
              <mc:Fallback>
                <p:oleObj name="Диаграмма" r:id="rId5" imgW="4419983" imgH="2938527" progId="Excel.Chart.8">
                  <p:embed/>
                  <p:pic>
                    <p:nvPicPr>
                      <p:cNvPr id="25678" name="Диаграмма 1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4950" y="1563688"/>
                        <a:ext cx="4414838"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79" name="Диаграмма 16"/>
          <p:cNvGraphicFramePr>
            <a:graphicFrameLocks/>
          </p:cNvGraphicFramePr>
          <p:nvPr/>
        </p:nvGraphicFramePr>
        <p:xfrm>
          <a:off x="3816350" y="1501775"/>
          <a:ext cx="4362450" cy="3043238"/>
        </p:xfrm>
        <a:graphic>
          <a:graphicData uri="http://schemas.openxmlformats.org/presentationml/2006/ole">
            <mc:AlternateContent xmlns:mc="http://schemas.openxmlformats.org/markup-compatibility/2006">
              <mc:Choice xmlns:v="urn:schemas-microsoft-com:vml" Requires="v">
                <p:oleObj spid="_x0000_s30726" name="Диаграмма" r:id="rId7" imgW="4365114" imgH="3048264" progId="Excel.Chart.8">
                  <p:embed/>
                </p:oleObj>
              </mc:Choice>
              <mc:Fallback>
                <p:oleObj name="Диаграмма" r:id="rId7" imgW="4365114" imgH="3048264" progId="Excel.Chart.8">
                  <p:embed/>
                  <p:pic>
                    <p:nvPicPr>
                      <p:cNvPr id="25679" name="Диаграмма 1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6350" y="1501775"/>
                        <a:ext cx="4362450"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80" name="Диаграмма 20"/>
          <p:cNvGraphicFramePr>
            <a:graphicFrameLocks/>
          </p:cNvGraphicFramePr>
          <p:nvPr/>
        </p:nvGraphicFramePr>
        <p:xfrm>
          <a:off x="-50800" y="1633538"/>
          <a:ext cx="4416425" cy="2911475"/>
        </p:xfrm>
        <a:graphic>
          <a:graphicData uri="http://schemas.openxmlformats.org/presentationml/2006/ole">
            <mc:AlternateContent xmlns:mc="http://schemas.openxmlformats.org/markup-compatibility/2006">
              <mc:Choice xmlns:v="urn:schemas-microsoft-com:vml" Requires="v">
                <p:oleObj spid="_x0000_s30727" name="Диаграмма" r:id="rId9" imgW="4426080" imgH="2920237" progId="Excel.Chart.8">
                  <p:embed/>
                </p:oleObj>
              </mc:Choice>
              <mc:Fallback>
                <p:oleObj name="Диаграмма" r:id="rId9" imgW="4426080" imgH="2920237" progId="Excel.Chart.8">
                  <p:embed/>
                  <p:pic>
                    <p:nvPicPr>
                      <p:cNvPr id="25680" name="Диаграмма 2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00" y="1633538"/>
                        <a:ext cx="4416425"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7" name="Группа 16"/>
          <p:cNvGrpSpPr/>
          <p:nvPr/>
        </p:nvGrpSpPr>
        <p:grpSpPr>
          <a:xfrm>
            <a:off x="-15868" y="-1"/>
            <a:ext cx="2839947" cy="907298"/>
            <a:chOff x="50312" y="-7821"/>
            <a:chExt cx="2839947" cy="907298"/>
          </a:xfrm>
        </p:grpSpPr>
        <p:pic>
          <p:nvPicPr>
            <p:cNvPr id="20" name="Рисунок 19"/>
            <p:cNvPicPr>
              <a:picLocks noChangeAspect="1"/>
            </p:cNvPicPr>
            <p:nvPr/>
          </p:nvPicPr>
          <p:blipFill rotWithShape="1">
            <a:blip r:embed="rId11">
              <a:lum bright="70000" contrast="-70000"/>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1" name="TextBox 20"/>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66139829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2"/>
          <p:cNvSpPr>
            <a:spLocks noChangeArrowheads="1"/>
          </p:cNvSpPr>
          <p:nvPr/>
        </p:nvSpPr>
        <p:spPr bwMode="auto">
          <a:xfrm rot="5400000">
            <a:off x="5696922" y="-5701214"/>
            <a:ext cx="78957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12645" name="Прямоугольник 9"/>
          <p:cNvSpPr>
            <a:spLocks noChangeArrowheads="1"/>
          </p:cNvSpPr>
          <p:nvPr/>
        </p:nvSpPr>
        <p:spPr bwMode="auto">
          <a:xfrm>
            <a:off x="2203127" y="133488"/>
            <a:ext cx="7777163" cy="477054"/>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ru-RU" altLang="ru-RU" sz="2500" b="1" dirty="0">
                <a:solidFill>
                  <a:schemeClr val="bg1"/>
                </a:solidFill>
                <a:latin typeface="Calibri Light" panose="020F0302020204030204" pitchFamily="34" charset="0"/>
              </a:rPr>
              <a:t>НОВОСИБИРСК. КВАРТИРЫ (ПЕРВИЧНЫЙ)</a:t>
            </a:r>
          </a:p>
        </p:txBody>
      </p:sp>
      <p:grpSp>
        <p:nvGrpSpPr>
          <p:cNvPr id="28677" name="Группа 7"/>
          <p:cNvGrpSpPr>
            <a:grpSpLocks/>
          </p:cNvGrpSpPr>
          <p:nvPr/>
        </p:nvGrpSpPr>
        <p:grpSpPr bwMode="auto">
          <a:xfrm>
            <a:off x="10583301" y="106303"/>
            <a:ext cx="1466850" cy="552450"/>
            <a:chOff x="186314" y="17215"/>
            <a:chExt cx="1467835" cy="553998"/>
          </a:xfrm>
        </p:grpSpPr>
        <p:pic>
          <p:nvPicPr>
            <p:cNvPr id="28763" name="Picture 4" descr="\\Enterprise\mr\РАЗНОЕ\логотипы\НП\РГР\лого_РГР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314" y="75200"/>
              <a:ext cx="443864" cy="44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64" name="TextBox 9"/>
            <p:cNvSpPr txBox="1">
              <a:spLocks noChangeArrowheads="1"/>
            </p:cNvSpPr>
            <p:nvPr/>
          </p:nvSpPr>
          <p:spPr bwMode="auto">
            <a:xfrm>
              <a:off x="565981" y="17215"/>
              <a:ext cx="10881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000" b="1">
                  <a:solidFill>
                    <a:schemeClr val="bg1"/>
                  </a:solidFill>
                  <a:latin typeface="Century Gothic" panose="020B0502020202020204" pitchFamily="34" charset="0"/>
                  <a:cs typeface="Arial" panose="020B0604020202020204" pitchFamily="34" charset="0"/>
                </a:rPr>
                <a:t>РОССИЙСКАЯ</a:t>
              </a:r>
            </a:p>
            <a:p>
              <a:r>
                <a:rPr lang="ru-RU" altLang="ru-RU" sz="1000" b="1">
                  <a:solidFill>
                    <a:schemeClr val="bg1"/>
                  </a:solidFill>
                  <a:latin typeface="Century Gothic" panose="020B0502020202020204" pitchFamily="34" charset="0"/>
                  <a:cs typeface="Arial" panose="020B0604020202020204" pitchFamily="34" charset="0"/>
                </a:rPr>
                <a:t>ГИЛЬДИЯ </a:t>
              </a:r>
            </a:p>
            <a:p>
              <a:r>
                <a:rPr lang="ru-RU" altLang="ru-RU" sz="1000" b="1">
                  <a:solidFill>
                    <a:schemeClr val="bg1"/>
                  </a:solidFill>
                  <a:latin typeface="Century Gothic" panose="020B0502020202020204" pitchFamily="34" charset="0"/>
                  <a:cs typeface="Arial" panose="020B0604020202020204" pitchFamily="34" charset="0"/>
                </a:rPr>
                <a:t>РИЭЛТОРОВ</a:t>
              </a:r>
            </a:p>
          </p:txBody>
        </p:sp>
      </p:grpSp>
      <p:graphicFrame>
        <p:nvGraphicFramePr>
          <p:cNvPr id="2" name="Таблица 1"/>
          <p:cNvGraphicFramePr>
            <a:graphicFrameLocks noGrp="1"/>
          </p:cNvGraphicFramePr>
          <p:nvPr>
            <p:extLst>
              <p:ext uri="{D42A27DB-BD31-4B8C-83A1-F6EECF244321}">
                <p14:modId xmlns:p14="http://schemas.microsoft.com/office/powerpoint/2010/main" val="2325253329"/>
              </p:ext>
            </p:extLst>
          </p:nvPr>
        </p:nvGraphicFramePr>
        <p:xfrm>
          <a:off x="211141" y="4790240"/>
          <a:ext cx="11507784" cy="1259136"/>
        </p:xfrm>
        <a:graphic>
          <a:graphicData uri="http://schemas.openxmlformats.org/drawingml/2006/table">
            <a:tbl>
              <a:tblPr>
                <a:tableStyleId>{5C22544A-7EE6-4342-B048-85BDC9FD1C3A}</a:tableStyleId>
              </a:tblPr>
              <a:tblGrid>
                <a:gridCol w="1172004">
                  <a:extLst>
                    <a:ext uri="{9D8B030D-6E8A-4147-A177-3AD203B41FA5}">
                      <a16:colId xmlns:a16="http://schemas.microsoft.com/office/drawing/2014/main" val="20000"/>
                    </a:ext>
                  </a:extLst>
                </a:gridCol>
                <a:gridCol w="795060">
                  <a:extLst>
                    <a:ext uri="{9D8B030D-6E8A-4147-A177-3AD203B41FA5}">
                      <a16:colId xmlns:a16="http://schemas.microsoft.com/office/drawing/2014/main" val="20001"/>
                    </a:ext>
                  </a:extLst>
                </a:gridCol>
                <a:gridCol w="795060">
                  <a:extLst>
                    <a:ext uri="{9D8B030D-6E8A-4147-A177-3AD203B41FA5}">
                      <a16:colId xmlns:a16="http://schemas.microsoft.com/office/drawing/2014/main" val="20002"/>
                    </a:ext>
                  </a:extLst>
                </a:gridCol>
                <a:gridCol w="795060">
                  <a:extLst>
                    <a:ext uri="{9D8B030D-6E8A-4147-A177-3AD203B41FA5}">
                      <a16:colId xmlns:a16="http://schemas.microsoft.com/office/drawing/2014/main" val="20003"/>
                    </a:ext>
                  </a:extLst>
                </a:gridCol>
                <a:gridCol w="795060">
                  <a:extLst>
                    <a:ext uri="{9D8B030D-6E8A-4147-A177-3AD203B41FA5}">
                      <a16:colId xmlns:a16="http://schemas.microsoft.com/office/drawing/2014/main" val="20004"/>
                    </a:ext>
                  </a:extLst>
                </a:gridCol>
                <a:gridCol w="795060">
                  <a:extLst>
                    <a:ext uri="{9D8B030D-6E8A-4147-A177-3AD203B41FA5}">
                      <a16:colId xmlns:a16="http://schemas.microsoft.com/office/drawing/2014/main" val="20005"/>
                    </a:ext>
                  </a:extLst>
                </a:gridCol>
                <a:gridCol w="795060">
                  <a:extLst>
                    <a:ext uri="{9D8B030D-6E8A-4147-A177-3AD203B41FA5}">
                      <a16:colId xmlns:a16="http://schemas.microsoft.com/office/drawing/2014/main" val="20006"/>
                    </a:ext>
                  </a:extLst>
                </a:gridCol>
                <a:gridCol w="795060">
                  <a:extLst>
                    <a:ext uri="{9D8B030D-6E8A-4147-A177-3AD203B41FA5}">
                      <a16:colId xmlns:a16="http://schemas.microsoft.com/office/drawing/2014/main" val="20007"/>
                    </a:ext>
                  </a:extLst>
                </a:gridCol>
                <a:gridCol w="795060">
                  <a:extLst>
                    <a:ext uri="{9D8B030D-6E8A-4147-A177-3AD203B41FA5}">
                      <a16:colId xmlns:a16="http://schemas.microsoft.com/office/drawing/2014/main" val="20008"/>
                    </a:ext>
                  </a:extLst>
                </a:gridCol>
                <a:gridCol w="795060">
                  <a:extLst>
                    <a:ext uri="{9D8B030D-6E8A-4147-A177-3AD203B41FA5}">
                      <a16:colId xmlns:a16="http://schemas.microsoft.com/office/drawing/2014/main" val="20009"/>
                    </a:ext>
                  </a:extLst>
                </a:gridCol>
                <a:gridCol w="795060">
                  <a:extLst>
                    <a:ext uri="{9D8B030D-6E8A-4147-A177-3AD203B41FA5}">
                      <a16:colId xmlns:a16="http://schemas.microsoft.com/office/drawing/2014/main" val="20010"/>
                    </a:ext>
                  </a:extLst>
                </a:gridCol>
                <a:gridCol w="795060">
                  <a:extLst>
                    <a:ext uri="{9D8B030D-6E8A-4147-A177-3AD203B41FA5}">
                      <a16:colId xmlns:a16="http://schemas.microsoft.com/office/drawing/2014/main" val="20011"/>
                    </a:ext>
                  </a:extLst>
                </a:gridCol>
                <a:gridCol w="795060">
                  <a:extLst>
                    <a:ext uri="{9D8B030D-6E8A-4147-A177-3AD203B41FA5}">
                      <a16:colId xmlns:a16="http://schemas.microsoft.com/office/drawing/2014/main" val="20012"/>
                    </a:ext>
                  </a:extLst>
                </a:gridCol>
                <a:gridCol w="795060">
                  <a:extLst>
                    <a:ext uri="{9D8B030D-6E8A-4147-A177-3AD203B41FA5}">
                      <a16:colId xmlns:a16="http://schemas.microsoft.com/office/drawing/2014/main" val="20013"/>
                    </a:ext>
                  </a:extLst>
                </a:gridCol>
              </a:tblGrid>
              <a:tr h="345004">
                <a:tc>
                  <a:txBody>
                    <a:bodyPr/>
                    <a:lstStyle/>
                    <a:p>
                      <a:pPr algn="ctr" fontAlgn="b"/>
                      <a:r>
                        <a:rPr lang="ru-RU" sz="1200" b="1" u="none" strike="noStrike" dirty="0" smtClean="0">
                          <a:solidFill>
                            <a:schemeClr val="bg1"/>
                          </a:solidFill>
                          <a:effectLst/>
                          <a:latin typeface="Arial" pitchFamily="34" charset="0"/>
                          <a:cs typeface="Arial" pitchFamily="34" charset="0"/>
                        </a:rPr>
                        <a:t>Периоды</a:t>
                      </a:r>
                    </a:p>
                    <a:p>
                      <a:pPr algn="ctr" fontAlgn="b"/>
                      <a:endParaRPr lang="ru-RU" sz="1200" b="1" i="0" u="none" strike="noStrike" dirty="0">
                        <a:solidFill>
                          <a:schemeClr val="bg1"/>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дек.23</a:t>
                      </a:r>
                      <a:endParaRPr lang="ru-RU" sz="1200" b="1" i="0" u="none" strike="noStrike" dirty="0">
                        <a:solidFill>
                          <a:schemeClr val="bg1"/>
                        </a:solidFill>
                        <a:effectLst/>
                        <a:latin typeface="Arial" pitchFamily="34" charset="0"/>
                        <a:cs typeface="Arial" pitchFamily="34" charset="0"/>
                      </a:endParaRPr>
                    </a:p>
                  </a:txBody>
                  <a:tcPr marL="9525" marR="9525" marT="9531"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янв.24</a:t>
                      </a:r>
                      <a:endParaRPr lang="ru-RU" sz="1200" b="1" i="0" u="none" strike="noStrike" dirty="0">
                        <a:solidFill>
                          <a:schemeClr val="bg1"/>
                        </a:solidFill>
                        <a:effectLst/>
                        <a:latin typeface="Arial" pitchFamily="34" charset="0"/>
                        <a:cs typeface="Arial" pitchFamily="34" charset="0"/>
                      </a:endParaRPr>
                    </a:p>
                  </a:txBody>
                  <a:tcPr marL="9525" marR="9525" marT="9531"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фев.24</a:t>
                      </a:r>
                      <a:endParaRPr lang="ru-RU" sz="1200" b="1" i="0" u="none" strike="noStrike" dirty="0">
                        <a:solidFill>
                          <a:schemeClr val="bg1"/>
                        </a:solidFill>
                        <a:effectLst/>
                        <a:latin typeface="Arial" pitchFamily="34" charset="0"/>
                        <a:cs typeface="Arial" pitchFamily="34" charset="0"/>
                      </a:endParaRPr>
                    </a:p>
                  </a:txBody>
                  <a:tcPr marL="9525" marR="9525" marT="9531"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мар.24</a:t>
                      </a:r>
                      <a:endParaRPr lang="ru-RU" sz="1200" b="1" i="0" u="none" strike="noStrike" dirty="0">
                        <a:solidFill>
                          <a:schemeClr val="bg1"/>
                        </a:solidFill>
                        <a:effectLst/>
                        <a:latin typeface="Arial" pitchFamily="34" charset="0"/>
                        <a:cs typeface="Arial" pitchFamily="34" charset="0"/>
                      </a:endParaRPr>
                    </a:p>
                  </a:txBody>
                  <a:tcPr marL="9525" marR="9525" marT="9531"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апр.24</a:t>
                      </a:r>
                      <a:endParaRPr lang="ru-RU" sz="1200" b="1" i="0" u="none" strike="noStrike" dirty="0">
                        <a:solidFill>
                          <a:schemeClr val="bg1"/>
                        </a:solidFill>
                        <a:effectLst/>
                        <a:latin typeface="Arial" pitchFamily="34" charset="0"/>
                        <a:cs typeface="Arial" pitchFamily="34" charset="0"/>
                      </a:endParaRPr>
                    </a:p>
                  </a:txBody>
                  <a:tcPr marL="9525" marR="9525" marT="9531"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май.24</a:t>
                      </a:r>
                      <a:endParaRPr lang="ru-RU" sz="1200" b="1" i="0" u="none" strike="noStrike" dirty="0">
                        <a:solidFill>
                          <a:schemeClr val="bg1"/>
                        </a:solidFill>
                        <a:effectLst/>
                        <a:latin typeface="Arial" pitchFamily="34" charset="0"/>
                        <a:cs typeface="Arial" pitchFamily="34" charset="0"/>
                      </a:endParaRPr>
                    </a:p>
                  </a:txBody>
                  <a:tcPr marL="9525" marR="9525" marT="9531"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июн.24</a:t>
                      </a:r>
                      <a:endParaRPr lang="ru-RU" sz="1200" b="1" i="0" u="none" strike="noStrike" dirty="0">
                        <a:solidFill>
                          <a:schemeClr val="bg1"/>
                        </a:solidFill>
                        <a:effectLst/>
                        <a:latin typeface="Arial" pitchFamily="34" charset="0"/>
                        <a:cs typeface="Arial" pitchFamily="34" charset="0"/>
                      </a:endParaRPr>
                    </a:p>
                  </a:txBody>
                  <a:tcPr marL="9525" marR="9525" marT="9531"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июл.24</a:t>
                      </a:r>
                      <a:endParaRPr lang="ru-RU" sz="1200" b="1" i="0" u="none" strike="noStrike" dirty="0">
                        <a:solidFill>
                          <a:schemeClr val="bg1"/>
                        </a:solidFill>
                        <a:effectLst/>
                        <a:latin typeface="Arial" pitchFamily="34" charset="0"/>
                        <a:cs typeface="Arial" pitchFamily="34" charset="0"/>
                      </a:endParaRPr>
                    </a:p>
                  </a:txBody>
                  <a:tcPr marL="9525" marR="9525" marT="9531"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авг.24</a:t>
                      </a:r>
                      <a:endParaRPr lang="ru-RU" sz="1200" b="1" i="0" u="none" strike="noStrike" dirty="0">
                        <a:solidFill>
                          <a:schemeClr val="bg1"/>
                        </a:solidFill>
                        <a:effectLst/>
                        <a:latin typeface="Arial" pitchFamily="34" charset="0"/>
                        <a:cs typeface="Arial" pitchFamily="34" charset="0"/>
                      </a:endParaRPr>
                    </a:p>
                  </a:txBody>
                  <a:tcPr marL="9525" marR="9525" marT="9531"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сен.24</a:t>
                      </a:r>
                      <a:endParaRPr lang="ru-RU" sz="1200" b="1" i="0" u="none" strike="noStrike" dirty="0">
                        <a:solidFill>
                          <a:schemeClr val="bg1"/>
                        </a:solidFill>
                        <a:effectLst/>
                        <a:latin typeface="Arial" pitchFamily="34" charset="0"/>
                        <a:cs typeface="Arial" pitchFamily="34" charset="0"/>
                      </a:endParaRPr>
                    </a:p>
                  </a:txBody>
                  <a:tcPr marL="9525" marR="9525" marT="9531"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окт.24</a:t>
                      </a:r>
                      <a:endParaRPr lang="ru-RU" sz="1200" b="1" i="0" u="none" strike="noStrike" dirty="0">
                        <a:solidFill>
                          <a:schemeClr val="bg1"/>
                        </a:solidFill>
                        <a:effectLst/>
                        <a:latin typeface="Arial" pitchFamily="34" charset="0"/>
                        <a:cs typeface="Arial" pitchFamily="34" charset="0"/>
                      </a:endParaRPr>
                    </a:p>
                  </a:txBody>
                  <a:tcPr marL="9525" marR="9525" marT="9531"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ноя.24</a:t>
                      </a:r>
                      <a:endParaRPr lang="ru-RU" sz="1200" b="1" i="0" u="none" strike="noStrike" dirty="0">
                        <a:solidFill>
                          <a:schemeClr val="bg1"/>
                        </a:solidFill>
                        <a:effectLst/>
                        <a:latin typeface="Arial" pitchFamily="34" charset="0"/>
                        <a:cs typeface="Arial" pitchFamily="34" charset="0"/>
                      </a:endParaRPr>
                    </a:p>
                  </a:txBody>
                  <a:tcPr marL="9525" marR="9525" marT="9531"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дек.24</a:t>
                      </a:r>
                      <a:endParaRPr lang="ru-RU" sz="1200" b="1" i="0" u="none" strike="noStrike" dirty="0">
                        <a:solidFill>
                          <a:schemeClr val="bg1"/>
                        </a:solidFill>
                        <a:effectLst/>
                        <a:latin typeface="Arial" pitchFamily="34" charset="0"/>
                        <a:cs typeface="Arial" pitchFamily="34" charset="0"/>
                      </a:endParaRPr>
                    </a:p>
                  </a:txBody>
                  <a:tcPr marL="9525" marR="9525" marT="9531"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254277">
                <a:tc>
                  <a:txBody>
                    <a:bodyPr/>
                    <a:lstStyle/>
                    <a:p>
                      <a:pPr algn="l" fontAlgn="b"/>
                      <a:r>
                        <a:rPr lang="ru-RU" sz="1200" u="none" strike="noStrike" dirty="0">
                          <a:effectLst/>
                          <a:latin typeface="Arial" pitchFamily="34" charset="0"/>
                          <a:cs typeface="Arial" pitchFamily="34" charset="0"/>
                        </a:rPr>
                        <a:t>Предложения </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137 338,95</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135 671,38</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136 565,30</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139 028,73</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138 784,19</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140 435,28</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144 784,17</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146 452,47</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149 537,83</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151 578,83</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152 771,64</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149 765,22</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151 341,03</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254277">
                <a:tc>
                  <a:txBody>
                    <a:bodyPr/>
                    <a:lstStyle/>
                    <a:p>
                      <a:pPr algn="l" fontAlgn="b"/>
                      <a:r>
                        <a:rPr lang="ru-RU" sz="1200" u="none" strike="noStrike" dirty="0">
                          <a:effectLst/>
                          <a:latin typeface="Arial" pitchFamily="34" charset="0"/>
                          <a:cs typeface="Arial" pitchFamily="34" charset="0"/>
                        </a:rPr>
                        <a:t>Сделки </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124 881,00</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126 162,00</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125 831,00</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125 040,00</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127 719,00</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130 876,00</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135 435,00</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137 103,00</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136 165,00</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137 125,00</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137 980,00</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138 836,00</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139 507,00</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345004">
                <a:tc>
                  <a:txBody>
                    <a:bodyPr/>
                    <a:lstStyle/>
                    <a:p>
                      <a:pPr algn="l" fontAlgn="b"/>
                      <a:r>
                        <a:rPr lang="ru-RU" sz="1200" u="none" strike="noStrike" dirty="0">
                          <a:effectLst/>
                          <a:latin typeface="Arial" pitchFamily="34" charset="0"/>
                          <a:cs typeface="Arial" pitchFamily="34" charset="0"/>
                        </a:rPr>
                        <a:t>Индекс </a:t>
                      </a:r>
                      <a:r>
                        <a:rPr lang="ru-RU" sz="1200" u="none" strike="noStrike" dirty="0" err="1">
                          <a:effectLst/>
                          <a:latin typeface="Arial" pitchFamily="34" charset="0"/>
                          <a:cs typeface="Arial" pitchFamily="34" charset="0"/>
                        </a:rPr>
                        <a:t>прод</a:t>
                      </a:r>
                      <a:r>
                        <a:rPr lang="ru-RU" sz="1200" u="none" strike="noStrike" dirty="0">
                          <a:effectLst/>
                          <a:latin typeface="Arial" pitchFamily="34" charset="0"/>
                          <a:cs typeface="Arial" pitchFamily="34" charset="0"/>
                        </a:rPr>
                        <a:t>/пред</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0,9093</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0,9299</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0,9214</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0,8994</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0,9203</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0,9319</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0,9354</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0,9362</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0,9106</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0,9046</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0,9032</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0,9270</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dirty="0">
                          <a:effectLst/>
                          <a:latin typeface="Arial" pitchFamily="34" charset="0"/>
                          <a:cs typeface="Arial" pitchFamily="34" charset="0"/>
                        </a:rPr>
                        <a:t>0,9218</a:t>
                      </a:r>
                      <a:endParaRPr lang="ru-RU" sz="1200" b="0" i="0" u="none" strike="noStrike" dirty="0">
                        <a:solidFill>
                          <a:srgbClr val="000000"/>
                        </a:solidFill>
                        <a:effectLst/>
                        <a:latin typeface="Arial" pitchFamily="34" charset="0"/>
                        <a:cs typeface="Arial" pitchFamily="34" charset="0"/>
                      </a:endParaRPr>
                    </a:p>
                  </a:txBody>
                  <a:tcPr marL="9525" marR="9525" marT="953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8756" name="Прямоугольник 15"/>
          <p:cNvSpPr>
            <a:spLocks noChangeArrowheads="1"/>
          </p:cNvSpPr>
          <p:nvPr/>
        </p:nvSpPr>
        <p:spPr bwMode="auto">
          <a:xfrm>
            <a:off x="325438" y="6200774"/>
            <a:ext cx="8510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600" b="1" i="1" dirty="0">
                <a:latin typeface="Arial" panose="020B0604020202020204" pitchFamily="34" charset="0"/>
                <a:cs typeface="Arial" panose="020B0604020202020204" pitchFamily="34" charset="0"/>
              </a:rPr>
              <a:t>Вывод:</a:t>
            </a:r>
            <a:r>
              <a:rPr lang="ru-RU" altLang="ru-RU" sz="1600" dirty="0">
                <a:latin typeface="Arial" panose="020B0604020202020204" pitchFamily="34" charset="0"/>
                <a:cs typeface="Arial" panose="020B0604020202020204" pitchFamily="34" charset="0"/>
              </a:rPr>
              <a:t> средний индекс перехода от цены предложения к цене сделки </a:t>
            </a:r>
            <a:r>
              <a:rPr lang="ru-RU" altLang="ru-RU" sz="1600" b="1" dirty="0">
                <a:solidFill>
                  <a:srgbClr val="C00000"/>
                </a:solidFill>
                <a:latin typeface="Arial" panose="020B0604020202020204" pitchFamily="34" charset="0"/>
                <a:cs typeface="Arial" panose="020B0604020202020204" pitchFamily="34" charset="0"/>
              </a:rPr>
              <a:t>0,9193 ( ≈ -8% )</a:t>
            </a:r>
          </a:p>
        </p:txBody>
      </p:sp>
      <p:sp>
        <p:nvSpPr>
          <p:cNvPr id="28757" name="Прямоугольник 2"/>
          <p:cNvSpPr>
            <a:spLocks noChangeArrowheads="1"/>
          </p:cNvSpPr>
          <p:nvPr/>
        </p:nvSpPr>
        <p:spPr bwMode="auto">
          <a:xfrm>
            <a:off x="325438" y="6502400"/>
            <a:ext cx="609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200" b="1">
                <a:solidFill>
                  <a:srgbClr val="C00000"/>
                </a:solidFill>
                <a:latin typeface="Arial" panose="020B0604020202020204" pitchFamily="34" charset="0"/>
                <a:cs typeface="Arial" panose="020B0604020202020204" pitchFamily="34" charset="0"/>
              </a:rPr>
              <a:t>*</a:t>
            </a:r>
            <a:r>
              <a:rPr lang="en-US" altLang="ru-RU" sz="1200" b="1">
                <a:solidFill>
                  <a:srgbClr val="C00000"/>
                </a:solidFill>
                <a:latin typeface="Arial" panose="020B0604020202020204" pitchFamily="34" charset="0"/>
                <a:cs typeface="Arial" panose="020B0604020202020204" pitchFamily="34" charset="0"/>
              </a:rPr>
              <a:t>https://sberindex.ru/ru/dashboards/real_estate_deals_primary_market</a:t>
            </a:r>
            <a:endParaRPr lang="ru-RU" altLang="ru-RU" sz="1200" b="1">
              <a:solidFill>
                <a:srgbClr val="C00000"/>
              </a:solidFill>
              <a:latin typeface="Arial" panose="020B0604020202020204" pitchFamily="34" charset="0"/>
              <a:cs typeface="Arial" panose="020B0604020202020204" pitchFamily="34" charset="0"/>
            </a:endParaRPr>
          </a:p>
        </p:txBody>
      </p:sp>
      <p:pic>
        <p:nvPicPr>
          <p:cNvPr id="131170" name="Picture 98"/>
          <p:cNvPicPr>
            <a:picLocks noChangeAspect="1" noChangeArrowheads="1"/>
          </p:cNvPicPr>
          <p:nvPr/>
        </p:nvPicPr>
        <p:blipFill>
          <a:blip r:embed="rId3"/>
          <a:srcRect/>
          <a:stretch>
            <a:fillRect/>
          </a:stretch>
        </p:blipFill>
        <p:spPr bwMode="auto">
          <a:xfrm>
            <a:off x="184150" y="1270000"/>
            <a:ext cx="5519738" cy="3349625"/>
          </a:xfrm>
          <a:prstGeom prst="rect">
            <a:avLst/>
          </a:prstGeom>
          <a:noFill/>
          <a:ln w="9525">
            <a:solidFill>
              <a:schemeClr val="bg1">
                <a:lumMod val="85000"/>
              </a:schemeClr>
            </a:solidFill>
            <a:miter lim="800000"/>
            <a:headEnd/>
            <a:tailEnd/>
          </a:ln>
          <a:effectLst/>
          <a:extLst/>
        </p:spPr>
      </p:pic>
      <p:pic>
        <p:nvPicPr>
          <p:cNvPr id="28759" name="Picture 50"/>
          <p:cNvPicPr>
            <a:picLocks noChangeAspect="1" noChangeArrowheads="1"/>
          </p:cNvPicPr>
          <p:nvPr/>
        </p:nvPicPr>
        <p:blipFill>
          <a:blip r:embed="rId4">
            <a:clrChange>
              <a:clrFrom>
                <a:srgbClr val="F7F9FA"/>
              </a:clrFrom>
              <a:clrTo>
                <a:srgbClr val="F7F9FA">
                  <a:alpha val="0"/>
                </a:srgbClr>
              </a:clrTo>
            </a:clrChange>
            <a:extLst>
              <a:ext uri="{28A0092B-C50C-407E-A947-70E740481C1C}">
                <a14:useLocalDpi xmlns:a14="http://schemas.microsoft.com/office/drawing/2010/main" val="0"/>
              </a:ext>
            </a:extLst>
          </a:blip>
          <a:srcRect/>
          <a:stretch>
            <a:fillRect/>
          </a:stretch>
        </p:blipFill>
        <p:spPr bwMode="auto">
          <a:xfrm>
            <a:off x="98425" y="869950"/>
            <a:ext cx="1885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71" name="Picture 99"/>
          <p:cNvPicPr>
            <a:picLocks noChangeAspect="1" noChangeArrowheads="1"/>
          </p:cNvPicPr>
          <p:nvPr/>
        </p:nvPicPr>
        <p:blipFill>
          <a:blip r:embed="rId5"/>
          <a:srcRect/>
          <a:stretch>
            <a:fillRect/>
          </a:stretch>
        </p:blipFill>
        <p:spPr bwMode="auto">
          <a:xfrm>
            <a:off x="5856288" y="1270000"/>
            <a:ext cx="5862637" cy="3349625"/>
          </a:xfrm>
          <a:prstGeom prst="rect">
            <a:avLst/>
          </a:prstGeom>
          <a:noFill/>
          <a:ln w="9525">
            <a:solidFill>
              <a:schemeClr val="bg1">
                <a:lumMod val="85000"/>
              </a:schemeClr>
            </a:solidFill>
            <a:miter lim="800000"/>
            <a:headEnd/>
            <a:tailEnd/>
          </a:ln>
          <a:effectLst/>
          <a:extLst/>
        </p:spPr>
      </p:pic>
      <p:sp>
        <p:nvSpPr>
          <p:cNvPr id="3" name="Номер слайда 2"/>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24</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grpSp>
        <p:nvGrpSpPr>
          <p:cNvPr id="18" name="Группа 17"/>
          <p:cNvGrpSpPr/>
          <p:nvPr/>
        </p:nvGrpSpPr>
        <p:grpSpPr>
          <a:xfrm>
            <a:off x="-15868" y="-1"/>
            <a:ext cx="2839947" cy="907298"/>
            <a:chOff x="50312" y="-7821"/>
            <a:chExt cx="2839947" cy="907298"/>
          </a:xfrm>
        </p:grpSpPr>
        <p:pic>
          <p:nvPicPr>
            <p:cNvPr id="19" name="Рисунок 18"/>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0" name="TextBox 19"/>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355682070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2"/>
          <p:cNvSpPr>
            <a:spLocks noChangeArrowheads="1"/>
          </p:cNvSpPr>
          <p:nvPr/>
        </p:nvSpPr>
        <p:spPr bwMode="auto">
          <a:xfrm rot="5400000">
            <a:off x="5696922" y="-5701214"/>
            <a:ext cx="78957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12645" name="Прямоугольник 9"/>
          <p:cNvSpPr>
            <a:spLocks noChangeArrowheads="1"/>
          </p:cNvSpPr>
          <p:nvPr/>
        </p:nvSpPr>
        <p:spPr bwMode="auto">
          <a:xfrm>
            <a:off x="2162967" y="146869"/>
            <a:ext cx="7777163" cy="477054"/>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ru-RU" altLang="ru-RU" sz="2500" b="1" dirty="0">
                <a:solidFill>
                  <a:schemeClr val="bg1"/>
                </a:solidFill>
                <a:latin typeface="Calibri Light" panose="020F0302020204030204" pitchFamily="34" charset="0"/>
              </a:rPr>
              <a:t>ОМСК. КВАРТИРЫ (ПЕРВИЧНЫЙ)</a:t>
            </a:r>
          </a:p>
        </p:txBody>
      </p:sp>
      <p:grpSp>
        <p:nvGrpSpPr>
          <p:cNvPr id="30725" name="Группа 7"/>
          <p:cNvGrpSpPr>
            <a:grpSpLocks/>
          </p:cNvGrpSpPr>
          <p:nvPr/>
        </p:nvGrpSpPr>
        <p:grpSpPr bwMode="auto">
          <a:xfrm>
            <a:off x="10602685" y="106303"/>
            <a:ext cx="1466850" cy="552450"/>
            <a:chOff x="186314" y="17215"/>
            <a:chExt cx="1467835" cy="553998"/>
          </a:xfrm>
        </p:grpSpPr>
        <p:pic>
          <p:nvPicPr>
            <p:cNvPr id="30811" name="Picture 4" descr="\\Enterprise\mr\РАЗНОЕ\логотипы\НП\РГР\лого_РГР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314" y="75200"/>
              <a:ext cx="443864" cy="44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2" name="TextBox 9"/>
            <p:cNvSpPr txBox="1">
              <a:spLocks noChangeArrowheads="1"/>
            </p:cNvSpPr>
            <p:nvPr/>
          </p:nvSpPr>
          <p:spPr bwMode="auto">
            <a:xfrm>
              <a:off x="565981" y="17215"/>
              <a:ext cx="10881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000" b="1">
                  <a:solidFill>
                    <a:schemeClr val="bg1"/>
                  </a:solidFill>
                  <a:latin typeface="Century Gothic" panose="020B0502020202020204" pitchFamily="34" charset="0"/>
                  <a:cs typeface="Arial" panose="020B0604020202020204" pitchFamily="34" charset="0"/>
                </a:rPr>
                <a:t>РОССИЙСКАЯ</a:t>
              </a:r>
            </a:p>
            <a:p>
              <a:r>
                <a:rPr lang="ru-RU" altLang="ru-RU" sz="1000" b="1">
                  <a:solidFill>
                    <a:schemeClr val="bg1"/>
                  </a:solidFill>
                  <a:latin typeface="Century Gothic" panose="020B0502020202020204" pitchFamily="34" charset="0"/>
                  <a:cs typeface="Arial" panose="020B0604020202020204" pitchFamily="34" charset="0"/>
                </a:rPr>
                <a:t>ГИЛЬДИЯ </a:t>
              </a:r>
            </a:p>
            <a:p>
              <a:r>
                <a:rPr lang="ru-RU" altLang="ru-RU" sz="1000" b="1">
                  <a:solidFill>
                    <a:schemeClr val="bg1"/>
                  </a:solidFill>
                  <a:latin typeface="Century Gothic" panose="020B0502020202020204" pitchFamily="34" charset="0"/>
                  <a:cs typeface="Arial" panose="020B0604020202020204" pitchFamily="34" charset="0"/>
                </a:rPr>
                <a:t>РИЭЛТОРОВ</a:t>
              </a:r>
            </a:p>
          </p:txBody>
        </p:sp>
      </p:grpSp>
      <p:graphicFrame>
        <p:nvGraphicFramePr>
          <p:cNvPr id="2" name="Таблица 1"/>
          <p:cNvGraphicFramePr>
            <a:graphicFrameLocks noGrp="1"/>
          </p:cNvGraphicFramePr>
          <p:nvPr>
            <p:extLst>
              <p:ext uri="{D42A27DB-BD31-4B8C-83A1-F6EECF244321}">
                <p14:modId xmlns:p14="http://schemas.microsoft.com/office/powerpoint/2010/main" val="3505481330"/>
              </p:ext>
            </p:extLst>
          </p:nvPr>
        </p:nvGraphicFramePr>
        <p:xfrm>
          <a:off x="231772" y="4603011"/>
          <a:ext cx="11530016" cy="1398710"/>
        </p:xfrm>
        <a:graphic>
          <a:graphicData uri="http://schemas.openxmlformats.org/drawingml/2006/table">
            <a:tbl>
              <a:tblPr>
                <a:tableStyleId>{5C22544A-7EE6-4342-B048-85BDC9FD1C3A}</a:tableStyleId>
              </a:tblPr>
              <a:tblGrid>
                <a:gridCol w="1174268">
                  <a:extLst>
                    <a:ext uri="{9D8B030D-6E8A-4147-A177-3AD203B41FA5}">
                      <a16:colId xmlns:a16="http://schemas.microsoft.com/office/drawing/2014/main" val="20000"/>
                    </a:ext>
                  </a:extLst>
                </a:gridCol>
                <a:gridCol w="796596">
                  <a:extLst>
                    <a:ext uri="{9D8B030D-6E8A-4147-A177-3AD203B41FA5}">
                      <a16:colId xmlns:a16="http://schemas.microsoft.com/office/drawing/2014/main" val="20001"/>
                    </a:ext>
                  </a:extLst>
                </a:gridCol>
                <a:gridCol w="796596">
                  <a:extLst>
                    <a:ext uri="{9D8B030D-6E8A-4147-A177-3AD203B41FA5}">
                      <a16:colId xmlns:a16="http://schemas.microsoft.com/office/drawing/2014/main" val="20002"/>
                    </a:ext>
                  </a:extLst>
                </a:gridCol>
                <a:gridCol w="796596">
                  <a:extLst>
                    <a:ext uri="{9D8B030D-6E8A-4147-A177-3AD203B41FA5}">
                      <a16:colId xmlns:a16="http://schemas.microsoft.com/office/drawing/2014/main" val="20003"/>
                    </a:ext>
                  </a:extLst>
                </a:gridCol>
                <a:gridCol w="796596">
                  <a:extLst>
                    <a:ext uri="{9D8B030D-6E8A-4147-A177-3AD203B41FA5}">
                      <a16:colId xmlns:a16="http://schemas.microsoft.com/office/drawing/2014/main" val="20004"/>
                    </a:ext>
                  </a:extLst>
                </a:gridCol>
                <a:gridCol w="796596">
                  <a:extLst>
                    <a:ext uri="{9D8B030D-6E8A-4147-A177-3AD203B41FA5}">
                      <a16:colId xmlns:a16="http://schemas.microsoft.com/office/drawing/2014/main" val="20005"/>
                    </a:ext>
                  </a:extLst>
                </a:gridCol>
                <a:gridCol w="796596">
                  <a:extLst>
                    <a:ext uri="{9D8B030D-6E8A-4147-A177-3AD203B41FA5}">
                      <a16:colId xmlns:a16="http://schemas.microsoft.com/office/drawing/2014/main" val="20006"/>
                    </a:ext>
                  </a:extLst>
                </a:gridCol>
                <a:gridCol w="796596">
                  <a:extLst>
                    <a:ext uri="{9D8B030D-6E8A-4147-A177-3AD203B41FA5}">
                      <a16:colId xmlns:a16="http://schemas.microsoft.com/office/drawing/2014/main" val="20007"/>
                    </a:ext>
                  </a:extLst>
                </a:gridCol>
                <a:gridCol w="796596">
                  <a:extLst>
                    <a:ext uri="{9D8B030D-6E8A-4147-A177-3AD203B41FA5}">
                      <a16:colId xmlns:a16="http://schemas.microsoft.com/office/drawing/2014/main" val="20008"/>
                    </a:ext>
                  </a:extLst>
                </a:gridCol>
                <a:gridCol w="796596">
                  <a:extLst>
                    <a:ext uri="{9D8B030D-6E8A-4147-A177-3AD203B41FA5}">
                      <a16:colId xmlns:a16="http://schemas.microsoft.com/office/drawing/2014/main" val="20009"/>
                    </a:ext>
                  </a:extLst>
                </a:gridCol>
                <a:gridCol w="796596">
                  <a:extLst>
                    <a:ext uri="{9D8B030D-6E8A-4147-A177-3AD203B41FA5}">
                      <a16:colId xmlns:a16="http://schemas.microsoft.com/office/drawing/2014/main" val="20010"/>
                    </a:ext>
                  </a:extLst>
                </a:gridCol>
                <a:gridCol w="796596">
                  <a:extLst>
                    <a:ext uri="{9D8B030D-6E8A-4147-A177-3AD203B41FA5}">
                      <a16:colId xmlns:a16="http://schemas.microsoft.com/office/drawing/2014/main" val="20011"/>
                    </a:ext>
                  </a:extLst>
                </a:gridCol>
                <a:gridCol w="796596">
                  <a:extLst>
                    <a:ext uri="{9D8B030D-6E8A-4147-A177-3AD203B41FA5}">
                      <a16:colId xmlns:a16="http://schemas.microsoft.com/office/drawing/2014/main" val="20012"/>
                    </a:ext>
                  </a:extLst>
                </a:gridCol>
                <a:gridCol w="796596">
                  <a:extLst>
                    <a:ext uri="{9D8B030D-6E8A-4147-A177-3AD203B41FA5}">
                      <a16:colId xmlns:a16="http://schemas.microsoft.com/office/drawing/2014/main" val="20013"/>
                    </a:ext>
                  </a:extLst>
                </a:gridCol>
              </a:tblGrid>
              <a:tr h="345069">
                <a:tc>
                  <a:txBody>
                    <a:bodyPr/>
                    <a:lstStyle/>
                    <a:p>
                      <a:pPr algn="ctr" fontAlgn="b"/>
                      <a:r>
                        <a:rPr lang="ru-RU" sz="1200" b="1" u="none" strike="noStrike" dirty="0" smtClean="0">
                          <a:solidFill>
                            <a:schemeClr val="bg1"/>
                          </a:solidFill>
                          <a:effectLst/>
                          <a:latin typeface="Arial" pitchFamily="34" charset="0"/>
                          <a:cs typeface="Arial" pitchFamily="34" charset="0"/>
                        </a:rPr>
                        <a:t>Периоды</a:t>
                      </a:r>
                    </a:p>
                    <a:p>
                      <a:pPr algn="ctr" fontAlgn="b"/>
                      <a:endParaRPr lang="ru-RU" sz="1200" b="1" i="0" u="none" strike="noStrike" dirty="0">
                        <a:solidFill>
                          <a:schemeClr val="bg1"/>
                        </a:solidFill>
                        <a:effectLst/>
                        <a:latin typeface="Arial" pitchFamily="34" charset="0"/>
                        <a:cs typeface="Arial" pitchFamily="34" charset="0"/>
                      </a:endParaRP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дек.23</a:t>
                      </a:r>
                      <a:endParaRPr lang="ru-RU" sz="1200" b="1" i="0" u="none" strike="noStrike" dirty="0">
                        <a:solidFill>
                          <a:schemeClr val="bg1"/>
                        </a:solidFill>
                        <a:effectLst/>
                        <a:latin typeface="Arial" pitchFamily="34" charset="0"/>
                        <a:cs typeface="Arial" pitchFamily="34" charset="0"/>
                      </a:endParaRPr>
                    </a:p>
                  </a:txBody>
                  <a:tcPr marL="9525" marR="9525" marT="9533"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янв.24</a:t>
                      </a:r>
                      <a:endParaRPr lang="ru-RU" sz="1200" b="1" i="0" u="none" strike="noStrike" dirty="0">
                        <a:solidFill>
                          <a:schemeClr val="bg1"/>
                        </a:solidFill>
                        <a:effectLst/>
                        <a:latin typeface="Arial" pitchFamily="34" charset="0"/>
                        <a:cs typeface="Arial" pitchFamily="34" charset="0"/>
                      </a:endParaRPr>
                    </a:p>
                  </a:txBody>
                  <a:tcPr marL="9525" marR="9525" marT="9533"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фев.24</a:t>
                      </a:r>
                      <a:endParaRPr lang="ru-RU" sz="1200" b="1" i="0" u="none" strike="noStrike" dirty="0">
                        <a:solidFill>
                          <a:schemeClr val="bg1"/>
                        </a:solidFill>
                        <a:effectLst/>
                        <a:latin typeface="Arial" pitchFamily="34" charset="0"/>
                        <a:cs typeface="Arial" pitchFamily="34" charset="0"/>
                      </a:endParaRPr>
                    </a:p>
                  </a:txBody>
                  <a:tcPr marL="9525" marR="9525" marT="9533"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мар.24</a:t>
                      </a:r>
                      <a:endParaRPr lang="ru-RU" sz="1200" b="1" i="0" u="none" strike="noStrike" dirty="0">
                        <a:solidFill>
                          <a:schemeClr val="bg1"/>
                        </a:solidFill>
                        <a:effectLst/>
                        <a:latin typeface="Arial" pitchFamily="34" charset="0"/>
                        <a:cs typeface="Arial" pitchFamily="34" charset="0"/>
                      </a:endParaRPr>
                    </a:p>
                  </a:txBody>
                  <a:tcPr marL="9525" marR="9525" marT="9533"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апр.24</a:t>
                      </a:r>
                      <a:endParaRPr lang="ru-RU" sz="1200" b="1" i="0" u="none" strike="noStrike" dirty="0">
                        <a:solidFill>
                          <a:schemeClr val="bg1"/>
                        </a:solidFill>
                        <a:effectLst/>
                        <a:latin typeface="Arial" pitchFamily="34" charset="0"/>
                        <a:cs typeface="Arial" pitchFamily="34" charset="0"/>
                      </a:endParaRPr>
                    </a:p>
                  </a:txBody>
                  <a:tcPr marL="9525" marR="9525" marT="9533"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май.24</a:t>
                      </a:r>
                      <a:endParaRPr lang="ru-RU" sz="1200" b="1" i="0" u="none" strike="noStrike" dirty="0">
                        <a:solidFill>
                          <a:schemeClr val="bg1"/>
                        </a:solidFill>
                        <a:effectLst/>
                        <a:latin typeface="Arial" pitchFamily="34" charset="0"/>
                        <a:cs typeface="Arial" pitchFamily="34" charset="0"/>
                      </a:endParaRPr>
                    </a:p>
                  </a:txBody>
                  <a:tcPr marL="9525" marR="9525" marT="9533"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июн.24</a:t>
                      </a:r>
                      <a:endParaRPr lang="ru-RU" sz="1200" b="1" i="0" u="none" strike="noStrike" dirty="0">
                        <a:solidFill>
                          <a:schemeClr val="bg1"/>
                        </a:solidFill>
                        <a:effectLst/>
                        <a:latin typeface="Arial" pitchFamily="34" charset="0"/>
                        <a:cs typeface="Arial" pitchFamily="34" charset="0"/>
                      </a:endParaRPr>
                    </a:p>
                  </a:txBody>
                  <a:tcPr marL="9525" marR="9525" marT="9533"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июл.24</a:t>
                      </a:r>
                      <a:endParaRPr lang="ru-RU" sz="1200" b="1" i="0" u="none" strike="noStrike" dirty="0">
                        <a:solidFill>
                          <a:schemeClr val="bg1"/>
                        </a:solidFill>
                        <a:effectLst/>
                        <a:latin typeface="Arial" pitchFamily="34" charset="0"/>
                        <a:cs typeface="Arial" pitchFamily="34" charset="0"/>
                      </a:endParaRPr>
                    </a:p>
                  </a:txBody>
                  <a:tcPr marL="9525" marR="9525" marT="9533"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авг.24</a:t>
                      </a:r>
                      <a:endParaRPr lang="ru-RU" sz="1200" b="1" i="0" u="none" strike="noStrike" dirty="0">
                        <a:solidFill>
                          <a:schemeClr val="bg1"/>
                        </a:solidFill>
                        <a:effectLst/>
                        <a:latin typeface="Arial" pitchFamily="34" charset="0"/>
                        <a:cs typeface="Arial" pitchFamily="34" charset="0"/>
                      </a:endParaRPr>
                    </a:p>
                  </a:txBody>
                  <a:tcPr marL="9525" marR="9525" marT="9533"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сен.24</a:t>
                      </a:r>
                      <a:endParaRPr lang="ru-RU" sz="1200" b="1" i="0" u="none" strike="noStrike" dirty="0">
                        <a:solidFill>
                          <a:schemeClr val="bg1"/>
                        </a:solidFill>
                        <a:effectLst/>
                        <a:latin typeface="Arial" pitchFamily="34" charset="0"/>
                        <a:cs typeface="Arial" pitchFamily="34" charset="0"/>
                      </a:endParaRPr>
                    </a:p>
                  </a:txBody>
                  <a:tcPr marL="9525" marR="9525" marT="9533"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окт.24</a:t>
                      </a:r>
                      <a:endParaRPr lang="ru-RU" sz="1200" b="1" i="0" u="none" strike="noStrike" dirty="0">
                        <a:solidFill>
                          <a:schemeClr val="bg1"/>
                        </a:solidFill>
                        <a:effectLst/>
                        <a:latin typeface="Arial" pitchFamily="34" charset="0"/>
                        <a:cs typeface="Arial" pitchFamily="34" charset="0"/>
                      </a:endParaRPr>
                    </a:p>
                  </a:txBody>
                  <a:tcPr marL="9525" marR="9525" marT="9533"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ноя.24</a:t>
                      </a:r>
                      <a:endParaRPr lang="ru-RU" sz="1200" b="1" i="0" u="none" strike="noStrike" dirty="0">
                        <a:solidFill>
                          <a:schemeClr val="bg1"/>
                        </a:solidFill>
                        <a:effectLst/>
                        <a:latin typeface="Arial" pitchFamily="34" charset="0"/>
                        <a:cs typeface="Arial" pitchFamily="34" charset="0"/>
                      </a:endParaRPr>
                    </a:p>
                  </a:txBody>
                  <a:tcPr marL="9525" marR="9525" marT="9533"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b"/>
                      <a:r>
                        <a:rPr lang="ru-RU" sz="1200" b="1" u="none" strike="noStrike" dirty="0">
                          <a:solidFill>
                            <a:schemeClr val="bg1"/>
                          </a:solidFill>
                          <a:effectLst/>
                          <a:latin typeface="Arial" pitchFamily="34" charset="0"/>
                          <a:cs typeface="Arial" pitchFamily="34" charset="0"/>
                        </a:rPr>
                        <a:t>дек.24</a:t>
                      </a:r>
                      <a:endParaRPr lang="ru-RU" sz="1200" b="1" i="0" u="none" strike="noStrike" dirty="0">
                        <a:solidFill>
                          <a:schemeClr val="bg1"/>
                        </a:solidFill>
                        <a:effectLst/>
                        <a:latin typeface="Arial" pitchFamily="34" charset="0"/>
                        <a:cs typeface="Arial" pitchFamily="34" charset="0"/>
                      </a:endParaRPr>
                    </a:p>
                  </a:txBody>
                  <a:tcPr marL="9525" marR="9525" marT="9533"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324062">
                <a:tc>
                  <a:txBody>
                    <a:bodyPr/>
                    <a:lstStyle/>
                    <a:p>
                      <a:pPr algn="l" fontAlgn="b"/>
                      <a:r>
                        <a:rPr lang="ru-RU" sz="1200" u="none" strike="noStrike" dirty="0">
                          <a:effectLst/>
                          <a:latin typeface="Arial" pitchFamily="34" charset="0"/>
                          <a:cs typeface="Arial" pitchFamily="34" charset="0"/>
                        </a:rPr>
                        <a:t>Предложения </a:t>
                      </a:r>
                      <a:endParaRPr lang="ru-RU" sz="1200" b="0" i="0" u="none" strike="noStrike" dirty="0">
                        <a:solidFill>
                          <a:srgbClr val="000000"/>
                        </a:solidFill>
                        <a:effectLst/>
                        <a:latin typeface="Arial" pitchFamily="34" charset="0"/>
                        <a:cs typeface="Arial" pitchFamily="34" charset="0"/>
                      </a:endParaRP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123 501,87</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123 459,50</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131 557,52</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a:solidFill>
                            <a:schemeClr val="dk1"/>
                          </a:solidFill>
                          <a:effectLst/>
                          <a:latin typeface="Arial" pitchFamily="34" charset="0"/>
                          <a:ea typeface="+mn-ea"/>
                          <a:cs typeface="Arial" pitchFamily="34" charset="0"/>
                        </a:rPr>
                        <a:t>135 112,19</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a:solidFill>
                            <a:schemeClr val="dk1"/>
                          </a:solidFill>
                          <a:effectLst/>
                          <a:latin typeface="Arial" pitchFamily="34" charset="0"/>
                          <a:ea typeface="+mn-ea"/>
                          <a:cs typeface="Arial" pitchFamily="34" charset="0"/>
                        </a:rPr>
                        <a:t>135 934,55</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a:solidFill>
                            <a:schemeClr val="dk1"/>
                          </a:solidFill>
                          <a:effectLst/>
                          <a:latin typeface="Arial" pitchFamily="34" charset="0"/>
                          <a:ea typeface="+mn-ea"/>
                          <a:cs typeface="Arial" pitchFamily="34" charset="0"/>
                        </a:rPr>
                        <a:t>134 783,98</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a:solidFill>
                            <a:schemeClr val="dk1"/>
                          </a:solidFill>
                          <a:effectLst/>
                          <a:latin typeface="Arial" pitchFamily="34" charset="0"/>
                          <a:ea typeface="+mn-ea"/>
                          <a:cs typeface="Arial" pitchFamily="34" charset="0"/>
                        </a:rPr>
                        <a:t>136 040,45</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a:solidFill>
                            <a:schemeClr val="dk1"/>
                          </a:solidFill>
                          <a:effectLst/>
                          <a:latin typeface="Arial" pitchFamily="34" charset="0"/>
                          <a:ea typeface="+mn-ea"/>
                          <a:cs typeface="Arial" pitchFamily="34" charset="0"/>
                        </a:rPr>
                        <a:t>135 985,97</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a:solidFill>
                            <a:schemeClr val="dk1"/>
                          </a:solidFill>
                          <a:effectLst/>
                          <a:latin typeface="Arial" pitchFamily="34" charset="0"/>
                          <a:ea typeface="+mn-ea"/>
                          <a:cs typeface="Arial" pitchFamily="34" charset="0"/>
                        </a:rPr>
                        <a:t>131 955,03</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a:solidFill>
                            <a:schemeClr val="dk1"/>
                          </a:solidFill>
                          <a:effectLst/>
                          <a:latin typeface="Arial" pitchFamily="34" charset="0"/>
                          <a:ea typeface="+mn-ea"/>
                          <a:cs typeface="Arial" pitchFamily="34" charset="0"/>
                        </a:rPr>
                        <a:t>139 562,30</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a:solidFill>
                            <a:schemeClr val="dk1"/>
                          </a:solidFill>
                          <a:effectLst/>
                          <a:latin typeface="Arial" pitchFamily="34" charset="0"/>
                          <a:ea typeface="+mn-ea"/>
                          <a:cs typeface="Arial" pitchFamily="34" charset="0"/>
                        </a:rPr>
                        <a:t>140 750,44</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a:solidFill>
                            <a:schemeClr val="dk1"/>
                          </a:solidFill>
                          <a:effectLst/>
                          <a:latin typeface="Arial" pitchFamily="34" charset="0"/>
                          <a:ea typeface="+mn-ea"/>
                          <a:cs typeface="Arial" pitchFamily="34" charset="0"/>
                        </a:rPr>
                        <a:t>146 825,56</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a:solidFill>
                            <a:schemeClr val="dk1"/>
                          </a:solidFill>
                          <a:effectLst/>
                          <a:latin typeface="Arial" pitchFamily="34" charset="0"/>
                          <a:ea typeface="+mn-ea"/>
                          <a:cs typeface="Arial" pitchFamily="34" charset="0"/>
                        </a:rPr>
                        <a:t>149 176,47</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324062">
                <a:tc>
                  <a:txBody>
                    <a:bodyPr/>
                    <a:lstStyle/>
                    <a:p>
                      <a:pPr algn="l" fontAlgn="b"/>
                      <a:r>
                        <a:rPr lang="ru-RU" sz="1200" u="none" strike="noStrike" dirty="0">
                          <a:effectLst/>
                          <a:latin typeface="Arial" pitchFamily="34" charset="0"/>
                          <a:cs typeface="Arial" pitchFamily="34" charset="0"/>
                        </a:rPr>
                        <a:t>Сделки </a:t>
                      </a:r>
                      <a:endParaRPr lang="ru-RU" sz="1200" b="0" i="0" u="none" strike="noStrike" dirty="0">
                        <a:solidFill>
                          <a:srgbClr val="000000"/>
                        </a:solidFill>
                        <a:effectLst/>
                        <a:latin typeface="Arial" pitchFamily="34" charset="0"/>
                        <a:cs typeface="Arial" pitchFamily="34" charset="0"/>
                      </a:endParaRP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123 685,00</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131 472,00</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134 971,00</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137 375,00</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137 004,00</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134 850,00</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136 008,00</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135 271,00</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136 103,00</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139 282,00</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a:solidFill>
                            <a:schemeClr val="dk1"/>
                          </a:solidFill>
                          <a:effectLst/>
                          <a:latin typeface="Arial" pitchFamily="34" charset="0"/>
                          <a:ea typeface="+mn-ea"/>
                          <a:cs typeface="Arial" pitchFamily="34" charset="0"/>
                        </a:rPr>
                        <a:t>145 133,00</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a:solidFill>
                            <a:schemeClr val="dk1"/>
                          </a:solidFill>
                          <a:effectLst/>
                          <a:latin typeface="Arial" pitchFamily="34" charset="0"/>
                          <a:ea typeface="+mn-ea"/>
                          <a:cs typeface="Arial" pitchFamily="34" charset="0"/>
                        </a:rPr>
                        <a:t>151 804,00</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158 691,00</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345069">
                <a:tc>
                  <a:txBody>
                    <a:bodyPr/>
                    <a:lstStyle/>
                    <a:p>
                      <a:pPr algn="l" fontAlgn="b"/>
                      <a:r>
                        <a:rPr lang="ru-RU" sz="1200" u="none" strike="noStrike" dirty="0">
                          <a:effectLst/>
                          <a:latin typeface="Arial" pitchFamily="34" charset="0"/>
                          <a:cs typeface="Arial" pitchFamily="34" charset="0"/>
                        </a:rPr>
                        <a:t>Индекс </a:t>
                      </a:r>
                      <a:r>
                        <a:rPr lang="ru-RU" sz="1200" u="none" strike="noStrike" dirty="0" err="1">
                          <a:effectLst/>
                          <a:latin typeface="Arial" pitchFamily="34" charset="0"/>
                          <a:cs typeface="Arial" pitchFamily="34" charset="0"/>
                        </a:rPr>
                        <a:t>прод</a:t>
                      </a:r>
                      <a:r>
                        <a:rPr lang="ru-RU" sz="1200" u="none" strike="noStrike" dirty="0">
                          <a:effectLst/>
                          <a:latin typeface="Arial" pitchFamily="34" charset="0"/>
                          <a:cs typeface="Arial" pitchFamily="34" charset="0"/>
                        </a:rPr>
                        <a:t>/пред</a:t>
                      </a:r>
                      <a:endParaRPr lang="ru-RU" sz="1200" b="0" i="0" u="none" strike="noStrike" dirty="0">
                        <a:solidFill>
                          <a:srgbClr val="000000"/>
                        </a:solidFill>
                        <a:effectLst/>
                        <a:latin typeface="Arial" pitchFamily="34" charset="0"/>
                        <a:cs typeface="Arial" pitchFamily="34" charset="0"/>
                      </a:endParaRP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a:solidFill>
                            <a:schemeClr val="dk1"/>
                          </a:solidFill>
                          <a:effectLst/>
                          <a:latin typeface="Arial" pitchFamily="34" charset="0"/>
                          <a:ea typeface="+mn-ea"/>
                          <a:cs typeface="Arial" pitchFamily="34" charset="0"/>
                        </a:rPr>
                        <a:t>1,0015</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a:solidFill>
                            <a:schemeClr val="dk1"/>
                          </a:solidFill>
                          <a:effectLst/>
                          <a:latin typeface="Arial" pitchFamily="34" charset="0"/>
                          <a:ea typeface="+mn-ea"/>
                          <a:cs typeface="Arial" pitchFamily="34" charset="0"/>
                        </a:rPr>
                        <a:t>1,0649</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a:solidFill>
                            <a:schemeClr val="dk1"/>
                          </a:solidFill>
                          <a:effectLst/>
                          <a:latin typeface="Arial" pitchFamily="34" charset="0"/>
                          <a:ea typeface="+mn-ea"/>
                          <a:cs typeface="Arial" pitchFamily="34" charset="0"/>
                        </a:rPr>
                        <a:t>1,0259</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a:solidFill>
                            <a:schemeClr val="dk1"/>
                          </a:solidFill>
                          <a:effectLst/>
                          <a:latin typeface="Arial" pitchFamily="34" charset="0"/>
                          <a:ea typeface="+mn-ea"/>
                          <a:cs typeface="Arial" pitchFamily="34" charset="0"/>
                        </a:rPr>
                        <a:t>1,0167</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1,0079</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1,0005</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0,9998</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0,9947</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1,0314</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0,9980</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1,0311</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1,0339</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r>
                        <a:rPr lang="ru-RU" sz="1200" u="none" strike="noStrike" kern="1200" dirty="0">
                          <a:solidFill>
                            <a:schemeClr val="dk1"/>
                          </a:solidFill>
                          <a:effectLst/>
                          <a:latin typeface="Arial" pitchFamily="34" charset="0"/>
                          <a:ea typeface="+mn-ea"/>
                          <a:cs typeface="Arial" pitchFamily="34" charset="0"/>
                        </a:rPr>
                        <a:t>1,0638</a:t>
                      </a:r>
                    </a:p>
                  </a:txBody>
                  <a:tcPr marL="9525" marR="9525" marT="953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0804" name="Прямоугольник 15"/>
          <p:cNvSpPr>
            <a:spLocks noChangeArrowheads="1"/>
          </p:cNvSpPr>
          <p:nvPr/>
        </p:nvSpPr>
        <p:spPr bwMode="auto">
          <a:xfrm>
            <a:off x="346075" y="6124575"/>
            <a:ext cx="8675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None/>
            </a:pPr>
            <a:r>
              <a:rPr lang="ru-RU" altLang="ru-RU" sz="1600" b="1" i="1">
                <a:latin typeface="Arial" panose="020B0604020202020204" pitchFamily="34" charset="0"/>
                <a:cs typeface="Arial" panose="020B0604020202020204" pitchFamily="34" charset="0"/>
              </a:rPr>
              <a:t>Вывод:</a:t>
            </a:r>
            <a:r>
              <a:rPr lang="ru-RU" altLang="ru-RU" sz="1600">
                <a:latin typeface="Arial" panose="020B0604020202020204" pitchFamily="34" charset="0"/>
                <a:cs typeface="Arial" panose="020B0604020202020204" pitchFamily="34" charset="0"/>
              </a:rPr>
              <a:t> средний индекс перехода от цены предложения к цене сделки </a:t>
            </a:r>
            <a:r>
              <a:rPr lang="ru-RU" altLang="ru-RU" sz="1600" b="1">
                <a:solidFill>
                  <a:srgbClr val="C00000"/>
                </a:solidFill>
                <a:latin typeface="Arial" panose="020B0604020202020204" pitchFamily="34" charset="0"/>
                <a:cs typeface="Arial" panose="020B0604020202020204" pitchFamily="34" charset="0"/>
              </a:rPr>
              <a:t>1,0208 ( ≈ +2% ! )</a:t>
            </a:r>
          </a:p>
          <a:p>
            <a:endParaRPr lang="ru-RU" altLang="ru-RU" sz="1600" b="1">
              <a:solidFill>
                <a:srgbClr val="C00000"/>
              </a:solidFill>
              <a:latin typeface="Arial" panose="020B0604020202020204" pitchFamily="34" charset="0"/>
              <a:cs typeface="Arial" panose="020B0604020202020204" pitchFamily="34" charset="0"/>
            </a:endParaRPr>
          </a:p>
        </p:txBody>
      </p:sp>
      <p:sp>
        <p:nvSpPr>
          <p:cNvPr id="30805" name="Прямоугольник 2"/>
          <p:cNvSpPr>
            <a:spLocks noChangeArrowheads="1"/>
          </p:cNvSpPr>
          <p:nvPr/>
        </p:nvSpPr>
        <p:spPr bwMode="auto">
          <a:xfrm>
            <a:off x="325438" y="6502400"/>
            <a:ext cx="609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200" b="1">
                <a:solidFill>
                  <a:srgbClr val="C00000"/>
                </a:solidFill>
                <a:latin typeface="Arial" panose="020B0604020202020204" pitchFamily="34" charset="0"/>
                <a:cs typeface="Arial" panose="020B0604020202020204" pitchFamily="34" charset="0"/>
              </a:rPr>
              <a:t>*</a:t>
            </a:r>
            <a:r>
              <a:rPr lang="en-US" altLang="ru-RU" sz="1200" b="1">
                <a:solidFill>
                  <a:srgbClr val="C00000"/>
                </a:solidFill>
                <a:latin typeface="Arial" panose="020B0604020202020204" pitchFamily="34" charset="0"/>
                <a:cs typeface="Arial" panose="020B0604020202020204" pitchFamily="34" charset="0"/>
              </a:rPr>
              <a:t>https://sberindex.ru/ru/dashboards/real_estate_deals_primary_market</a:t>
            </a:r>
            <a:endParaRPr lang="ru-RU" altLang="ru-RU" sz="1200" b="1">
              <a:solidFill>
                <a:srgbClr val="C00000"/>
              </a:solidFill>
              <a:latin typeface="Arial" panose="020B0604020202020204" pitchFamily="34" charset="0"/>
              <a:cs typeface="Arial" panose="020B0604020202020204" pitchFamily="34" charset="0"/>
            </a:endParaRPr>
          </a:p>
        </p:txBody>
      </p:sp>
      <p:pic>
        <p:nvPicPr>
          <p:cNvPr id="30806" name="Picture 50"/>
          <p:cNvPicPr>
            <a:picLocks noChangeAspect="1" noChangeArrowheads="1"/>
          </p:cNvPicPr>
          <p:nvPr/>
        </p:nvPicPr>
        <p:blipFill>
          <a:blip r:embed="rId3">
            <a:clrChange>
              <a:clrFrom>
                <a:srgbClr val="F7F9FA"/>
              </a:clrFrom>
              <a:clrTo>
                <a:srgbClr val="F7F9FA">
                  <a:alpha val="0"/>
                </a:srgbClr>
              </a:clrTo>
            </a:clrChange>
            <a:extLst>
              <a:ext uri="{28A0092B-C50C-407E-A947-70E740481C1C}">
                <a14:useLocalDpi xmlns:a14="http://schemas.microsoft.com/office/drawing/2010/main" val="0"/>
              </a:ext>
            </a:extLst>
          </a:blip>
          <a:srcRect/>
          <a:stretch>
            <a:fillRect/>
          </a:stretch>
        </p:blipFill>
        <p:spPr bwMode="auto">
          <a:xfrm>
            <a:off x="98425" y="869950"/>
            <a:ext cx="1885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8" name="Picture 2"/>
          <p:cNvPicPr>
            <a:picLocks noChangeAspect="1" noChangeArrowheads="1"/>
          </p:cNvPicPr>
          <p:nvPr/>
        </p:nvPicPr>
        <p:blipFill>
          <a:blip r:embed="rId4"/>
          <a:srcRect/>
          <a:stretch>
            <a:fillRect/>
          </a:stretch>
        </p:blipFill>
        <p:spPr bwMode="auto">
          <a:xfrm>
            <a:off x="231775" y="1244600"/>
            <a:ext cx="5472113" cy="3257550"/>
          </a:xfrm>
          <a:prstGeom prst="rect">
            <a:avLst/>
          </a:prstGeom>
          <a:noFill/>
          <a:ln w="9525">
            <a:solidFill>
              <a:schemeClr val="bg1">
                <a:lumMod val="85000"/>
              </a:schemeClr>
            </a:solidFill>
            <a:miter lim="800000"/>
            <a:headEnd/>
            <a:tailEnd/>
          </a:ln>
          <a:effectLst/>
          <a:extLst/>
        </p:spPr>
      </p:pic>
      <p:pic>
        <p:nvPicPr>
          <p:cNvPr id="198659" name="Picture 3"/>
          <p:cNvPicPr>
            <a:picLocks noChangeAspect="1" noChangeArrowheads="1"/>
          </p:cNvPicPr>
          <p:nvPr/>
        </p:nvPicPr>
        <p:blipFill>
          <a:blip r:embed="rId5"/>
          <a:srcRect/>
          <a:stretch>
            <a:fillRect/>
          </a:stretch>
        </p:blipFill>
        <p:spPr bwMode="auto">
          <a:xfrm>
            <a:off x="5853113" y="1244600"/>
            <a:ext cx="5908675" cy="3257550"/>
          </a:xfrm>
          <a:prstGeom prst="rect">
            <a:avLst/>
          </a:prstGeom>
          <a:noFill/>
          <a:ln w="9525">
            <a:solidFill>
              <a:schemeClr val="bg1">
                <a:lumMod val="85000"/>
              </a:schemeClr>
            </a:solidFill>
            <a:miter lim="800000"/>
            <a:headEnd/>
            <a:tailEnd/>
          </a:ln>
          <a:effectLst/>
          <a:extLst/>
        </p:spPr>
      </p:pic>
      <p:sp>
        <p:nvSpPr>
          <p:cNvPr id="3" name="Номер слайда 2"/>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25</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grpSp>
        <p:nvGrpSpPr>
          <p:cNvPr id="18" name="Группа 17"/>
          <p:cNvGrpSpPr/>
          <p:nvPr/>
        </p:nvGrpSpPr>
        <p:grpSpPr>
          <a:xfrm>
            <a:off x="-15868" y="-1"/>
            <a:ext cx="2839947" cy="907298"/>
            <a:chOff x="50312" y="-7821"/>
            <a:chExt cx="2839947" cy="907298"/>
          </a:xfrm>
        </p:grpSpPr>
        <p:pic>
          <p:nvPicPr>
            <p:cNvPr id="19" name="Рисунок 18"/>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0" name="TextBox 19"/>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246863992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2"/>
          <p:cNvSpPr>
            <a:spLocks noChangeArrowheads="1"/>
          </p:cNvSpPr>
          <p:nvPr/>
        </p:nvSpPr>
        <p:spPr bwMode="auto">
          <a:xfrm rot="5400000">
            <a:off x="5613076" y="-5617368"/>
            <a:ext cx="957266"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pic>
        <p:nvPicPr>
          <p:cNvPr id="32770" name="Рисунок 20"/>
          <p:cNvPicPr>
            <a:picLocks noChangeAspect="1" noChangeArrowheads="1"/>
          </p:cNvPicPr>
          <p:nvPr/>
        </p:nvPicPr>
        <p:blipFill>
          <a:blip r:embed="rId3">
            <a:extLst>
              <a:ext uri="{28A0092B-C50C-407E-A947-70E740481C1C}">
                <a14:useLocalDpi xmlns:a14="http://schemas.microsoft.com/office/drawing/2010/main" val="0"/>
              </a:ext>
            </a:extLst>
          </a:blip>
          <a:srcRect l="32445" t="31927" r="53455" b="54382"/>
          <a:stretch>
            <a:fillRect/>
          </a:stretch>
        </p:blipFill>
        <p:spPr bwMode="auto">
          <a:xfrm>
            <a:off x="10190163" y="957266"/>
            <a:ext cx="18573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Прямоугольник 9"/>
          <p:cNvSpPr>
            <a:spLocks noChangeArrowheads="1"/>
          </p:cNvSpPr>
          <p:nvPr/>
        </p:nvSpPr>
        <p:spPr bwMode="auto">
          <a:xfrm>
            <a:off x="2381250" y="184150"/>
            <a:ext cx="777716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spcBef>
                <a:spcPts val="600"/>
              </a:spcBef>
              <a:buFont typeface="Arial" panose="020B0604020202020204" pitchFamily="34" charset="0"/>
              <a:buNone/>
            </a:pPr>
            <a:r>
              <a:rPr lang="ru-RU" altLang="ru-RU" sz="2500" b="1" dirty="0">
                <a:solidFill>
                  <a:schemeClr val="bg1"/>
                </a:solidFill>
                <a:latin typeface="Calibri Light" panose="020F0302020204030204" pitchFamily="34" charset="0"/>
              </a:rPr>
              <a:t>ОТКЛОНЕНИЕ ЦЕН РГР И СБЕР ИНДЕКСА</a:t>
            </a:r>
          </a:p>
        </p:txBody>
      </p:sp>
      <p:sp>
        <p:nvSpPr>
          <p:cNvPr id="32774" name="Таблица 2"/>
          <p:cNvSpPr>
            <a:spLocks noGrp="1" noChangeAspect="1"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ru-RU" altLang="ru-RU"/>
          </a:p>
        </p:txBody>
      </p:sp>
      <p:graphicFrame>
        <p:nvGraphicFramePr>
          <p:cNvPr id="3" name="Таблица 2"/>
          <p:cNvGraphicFramePr>
            <a:graphicFrameLocks noGrp="1"/>
          </p:cNvGraphicFramePr>
          <p:nvPr>
            <p:extLst/>
          </p:nvPr>
        </p:nvGraphicFramePr>
        <p:xfrm>
          <a:off x="676275" y="5115014"/>
          <a:ext cx="10445750" cy="1524000"/>
        </p:xfrm>
        <a:graphic>
          <a:graphicData uri="http://schemas.openxmlformats.org/drawingml/2006/table">
            <a:tbl>
              <a:tblPr/>
              <a:tblGrid>
                <a:gridCol w="1492250">
                  <a:extLst>
                    <a:ext uri="{9D8B030D-6E8A-4147-A177-3AD203B41FA5}">
                      <a16:colId xmlns:a16="http://schemas.microsoft.com/office/drawing/2014/main" val="20000"/>
                    </a:ext>
                  </a:extLst>
                </a:gridCol>
                <a:gridCol w="1492250">
                  <a:extLst>
                    <a:ext uri="{9D8B030D-6E8A-4147-A177-3AD203B41FA5}">
                      <a16:colId xmlns:a16="http://schemas.microsoft.com/office/drawing/2014/main" val="20001"/>
                    </a:ext>
                  </a:extLst>
                </a:gridCol>
                <a:gridCol w="1492250">
                  <a:extLst>
                    <a:ext uri="{9D8B030D-6E8A-4147-A177-3AD203B41FA5}">
                      <a16:colId xmlns:a16="http://schemas.microsoft.com/office/drawing/2014/main" val="20002"/>
                    </a:ext>
                  </a:extLst>
                </a:gridCol>
                <a:gridCol w="1492250">
                  <a:extLst>
                    <a:ext uri="{9D8B030D-6E8A-4147-A177-3AD203B41FA5}">
                      <a16:colId xmlns:a16="http://schemas.microsoft.com/office/drawing/2014/main" val="20003"/>
                    </a:ext>
                  </a:extLst>
                </a:gridCol>
                <a:gridCol w="1492250">
                  <a:extLst>
                    <a:ext uri="{9D8B030D-6E8A-4147-A177-3AD203B41FA5}">
                      <a16:colId xmlns:a16="http://schemas.microsoft.com/office/drawing/2014/main" val="20004"/>
                    </a:ext>
                  </a:extLst>
                </a:gridCol>
                <a:gridCol w="1492250">
                  <a:extLst>
                    <a:ext uri="{9D8B030D-6E8A-4147-A177-3AD203B41FA5}">
                      <a16:colId xmlns:a16="http://schemas.microsoft.com/office/drawing/2014/main" val="20005"/>
                    </a:ext>
                  </a:extLst>
                </a:gridCol>
                <a:gridCol w="1492250">
                  <a:extLst>
                    <a:ext uri="{9D8B030D-6E8A-4147-A177-3AD203B41FA5}">
                      <a16:colId xmlns:a16="http://schemas.microsoft.com/office/drawing/2014/main" val="20006"/>
                    </a:ext>
                  </a:extLst>
                </a:gridCol>
              </a:tblGrid>
              <a:tr h="488880">
                <a:tc>
                  <a:txBody>
                    <a:bodyPr/>
                    <a:lstStyle/>
                    <a:p>
                      <a:pPr algn="ctr" fontAlgn="b"/>
                      <a:r>
                        <a:rPr lang="ru-RU" sz="1400" b="0" i="0" u="none" strike="noStrike" dirty="0">
                          <a:solidFill>
                            <a:schemeClr val="bg1"/>
                          </a:solidFill>
                          <a:effectLst/>
                          <a:latin typeface="Arial" panose="020B0604020202020204" pitchFamily="34" charset="0"/>
                        </a:rPr>
                        <a:t>Город</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a:solidFill>
                            <a:schemeClr val="bg1"/>
                          </a:solidFill>
                          <a:effectLst/>
                          <a:latin typeface="Arial" panose="020B0604020202020204" pitchFamily="34" charset="0"/>
                        </a:rPr>
                        <a:t>Первичный </a:t>
                      </a:r>
                      <a:r>
                        <a:rPr lang="ru-RU" sz="1400" b="0" i="0" u="none" strike="noStrike" dirty="0" err="1">
                          <a:solidFill>
                            <a:schemeClr val="bg1"/>
                          </a:solidFill>
                          <a:effectLst/>
                          <a:latin typeface="Arial" panose="020B0604020202020204" pitchFamily="34" charset="0"/>
                        </a:rPr>
                        <a:t>Сбер</a:t>
                      </a:r>
                      <a:r>
                        <a:rPr lang="ru-RU" sz="1400" b="0" i="0" u="none" strike="noStrike" dirty="0">
                          <a:solidFill>
                            <a:schemeClr val="bg1"/>
                          </a:solidFill>
                          <a:effectLst/>
                          <a:latin typeface="Arial" panose="020B0604020202020204" pitchFamily="34" charset="0"/>
                        </a:rPr>
                        <a:t> Индекс, руб.</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a:solidFill>
                            <a:schemeClr val="bg1"/>
                          </a:solidFill>
                          <a:effectLst/>
                          <a:latin typeface="Arial" panose="020B0604020202020204" pitchFamily="34" charset="0"/>
                        </a:rPr>
                        <a:t>Первичный РГР, руб.</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a:solidFill>
                            <a:schemeClr val="bg1"/>
                          </a:solidFill>
                          <a:effectLst/>
                          <a:latin typeface="Arial" panose="020B0604020202020204" pitchFamily="34" charset="0"/>
                        </a:rPr>
                        <a:t>Отклонение,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a:solidFill>
                            <a:schemeClr val="bg1"/>
                          </a:solidFill>
                          <a:effectLst/>
                          <a:latin typeface="Arial" panose="020B0604020202020204" pitchFamily="34" charset="0"/>
                        </a:rPr>
                        <a:t>Вторичный </a:t>
                      </a:r>
                      <a:r>
                        <a:rPr lang="ru-RU" sz="1400" b="0" i="0" u="none" strike="noStrike" dirty="0" err="1">
                          <a:solidFill>
                            <a:schemeClr val="bg1"/>
                          </a:solidFill>
                          <a:effectLst/>
                          <a:latin typeface="Arial" panose="020B0604020202020204" pitchFamily="34" charset="0"/>
                        </a:rPr>
                        <a:t>Сбер</a:t>
                      </a:r>
                      <a:r>
                        <a:rPr lang="ru-RU" sz="1400" b="0" i="0" u="none" strike="noStrike" dirty="0">
                          <a:solidFill>
                            <a:schemeClr val="bg1"/>
                          </a:solidFill>
                          <a:effectLst/>
                          <a:latin typeface="Arial" panose="020B0604020202020204" pitchFamily="34" charset="0"/>
                        </a:rPr>
                        <a:t> Индекс, руб.</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a:solidFill>
                            <a:schemeClr val="bg1"/>
                          </a:solidFill>
                          <a:effectLst/>
                          <a:latin typeface="Arial" panose="020B0604020202020204" pitchFamily="34" charset="0"/>
                        </a:rPr>
                        <a:t>Вторичный РГР, руб.</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a:solidFill>
                            <a:schemeClr val="bg1"/>
                          </a:solidFill>
                          <a:effectLst/>
                          <a:latin typeface="Arial" panose="020B0604020202020204" pitchFamily="34" charset="0"/>
                        </a:rPr>
                        <a:t>Отклонение,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258780">
                <a:tc>
                  <a:txBody>
                    <a:bodyPr/>
                    <a:lstStyle/>
                    <a:p>
                      <a:pPr algn="l" fontAlgn="b"/>
                      <a:r>
                        <a:rPr lang="ru-RU" sz="1400" b="0" i="0" u="none" strike="noStrike" dirty="0">
                          <a:solidFill>
                            <a:schemeClr val="bg1"/>
                          </a:solidFill>
                          <a:effectLst/>
                          <a:latin typeface="Arial" panose="020B0604020202020204" pitchFamily="34" charset="0"/>
                        </a:rPr>
                        <a:t>Екатеринбург</a:t>
                      </a:r>
                    </a:p>
                  </a:txBody>
                  <a:tcPr marL="107998"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a:solidFill>
                            <a:srgbClr val="000000"/>
                          </a:solidFill>
                          <a:effectLst/>
                          <a:latin typeface="Arial" panose="020B0604020202020204" pitchFamily="34" charset="0"/>
                        </a:rPr>
                        <a:t>155 452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Arial" panose="020B0604020202020204" pitchFamily="34" charset="0"/>
                        </a:rPr>
                        <a:t>157 000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solidFill>
                            <a:srgbClr val="000000"/>
                          </a:solidFill>
                          <a:effectLst/>
                          <a:latin typeface="Arial" panose="020B0604020202020204" pitchFamily="34" charset="0"/>
                        </a:rPr>
                        <a:t>93 642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solidFill>
                            <a:srgbClr val="000000"/>
                          </a:solidFill>
                          <a:effectLst/>
                          <a:latin typeface="Arial" panose="020B0604020202020204" pitchFamily="34" charset="0"/>
                        </a:rPr>
                        <a:t>124 000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C00000"/>
                          </a:solidFill>
                          <a:effectLst/>
                          <a:latin typeface="Arial" panose="020B0604020202020204" pitchFamily="34" charset="0"/>
                        </a:rPr>
                        <a:t>24,5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8780">
                <a:tc>
                  <a:txBody>
                    <a:bodyPr/>
                    <a:lstStyle/>
                    <a:p>
                      <a:pPr algn="l" fontAlgn="b"/>
                      <a:r>
                        <a:rPr lang="ru-RU" sz="1400" b="0" i="0" u="none" strike="noStrike" dirty="0">
                          <a:solidFill>
                            <a:schemeClr val="bg1"/>
                          </a:solidFill>
                          <a:effectLst/>
                          <a:latin typeface="Arial" panose="020B0604020202020204" pitchFamily="34" charset="0"/>
                        </a:rPr>
                        <a:t>Тюмень</a:t>
                      </a:r>
                    </a:p>
                  </a:txBody>
                  <a:tcPr marL="107998"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a:solidFill>
                            <a:srgbClr val="000000"/>
                          </a:solidFill>
                          <a:effectLst/>
                          <a:latin typeface="Arial" panose="020B0604020202020204" pitchFamily="34" charset="0"/>
                        </a:rPr>
                        <a:t>139 596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Arial" panose="020B0604020202020204" pitchFamily="34" charset="0"/>
                        </a:rPr>
                        <a:t>142 185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Arial" panose="020B060402020202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Arial" panose="020B0604020202020204" pitchFamily="34" charset="0"/>
                        </a:rPr>
                        <a:t>117 007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Arial" panose="020B0604020202020204" pitchFamily="34" charset="0"/>
                        </a:rPr>
                        <a:t>125 168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8780">
                <a:tc>
                  <a:txBody>
                    <a:bodyPr/>
                    <a:lstStyle/>
                    <a:p>
                      <a:pPr algn="l" fontAlgn="b"/>
                      <a:r>
                        <a:rPr lang="ru-RU" sz="1400" b="0" i="0" u="none" strike="noStrike" dirty="0">
                          <a:solidFill>
                            <a:schemeClr val="bg1"/>
                          </a:solidFill>
                          <a:effectLst/>
                          <a:latin typeface="Arial" panose="020B0604020202020204" pitchFamily="34" charset="0"/>
                        </a:rPr>
                        <a:t>Омск</a:t>
                      </a:r>
                    </a:p>
                  </a:txBody>
                  <a:tcPr marL="107998"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a:solidFill>
                            <a:srgbClr val="000000"/>
                          </a:solidFill>
                          <a:effectLst/>
                          <a:latin typeface="Arial" panose="020B0604020202020204" pitchFamily="34" charset="0"/>
                        </a:rPr>
                        <a:t>149 176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solidFill>
                            <a:srgbClr val="000000"/>
                          </a:solidFill>
                          <a:effectLst/>
                          <a:latin typeface="Arial" panose="020B0604020202020204" pitchFamily="34" charset="0"/>
                        </a:rPr>
                        <a:t>145 094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1" i="0" u="none" strike="noStrike" dirty="0">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Arial" panose="020B0604020202020204" pitchFamily="34" charset="0"/>
                        </a:rPr>
                        <a:t>103 818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Arial" panose="020B0604020202020204" pitchFamily="34" charset="0"/>
                        </a:rPr>
                        <a:t>109 897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Arial" panose="020B060402020202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8780">
                <a:tc>
                  <a:txBody>
                    <a:bodyPr/>
                    <a:lstStyle/>
                    <a:p>
                      <a:pPr algn="l" fontAlgn="b"/>
                      <a:r>
                        <a:rPr lang="ru-RU" sz="1400" b="0" i="0" u="none" strike="noStrike" dirty="0">
                          <a:solidFill>
                            <a:schemeClr val="bg1"/>
                          </a:solidFill>
                          <a:effectLst/>
                          <a:latin typeface="Arial" panose="020B0604020202020204" pitchFamily="34" charset="0"/>
                        </a:rPr>
                        <a:t>Новосибирск</a:t>
                      </a:r>
                    </a:p>
                  </a:txBody>
                  <a:tcPr marL="107998"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a:solidFill>
                            <a:srgbClr val="000000"/>
                          </a:solidFill>
                          <a:effectLst/>
                          <a:latin typeface="Arial" panose="020B0604020202020204" pitchFamily="34" charset="0"/>
                        </a:rPr>
                        <a:t>139 507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solidFill>
                            <a:srgbClr val="000000"/>
                          </a:solidFill>
                          <a:effectLst/>
                          <a:latin typeface="Arial" panose="020B0604020202020204" pitchFamily="34" charset="0"/>
                        </a:rPr>
                        <a:t>161 000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C00000"/>
                          </a:solidFill>
                          <a:effectLst/>
                          <a:latin typeface="Arial" panose="020B0604020202020204" pitchFamily="34" charset="0"/>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solidFill>
                            <a:srgbClr val="000000"/>
                          </a:solidFill>
                          <a:effectLst/>
                          <a:latin typeface="Arial" panose="020B0604020202020204" pitchFamily="34" charset="0"/>
                        </a:rPr>
                        <a:t>114 886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Arial" panose="020B0604020202020204" pitchFamily="34" charset="0"/>
                        </a:rPr>
                        <a:t>124 000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2826" name="Прямоугольник 3"/>
          <p:cNvSpPr>
            <a:spLocks noChangeArrowheads="1"/>
          </p:cNvSpPr>
          <p:nvPr/>
        </p:nvSpPr>
        <p:spPr bwMode="auto">
          <a:xfrm>
            <a:off x="888744" y="4725254"/>
            <a:ext cx="101552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sz="1600" dirty="0">
                <a:solidFill>
                  <a:srgbClr val="000000"/>
                </a:solidFill>
                <a:latin typeface="Arial" panose="020B0604020202020204" pitchFamily="34" charset="0"/>
                <a:cs typeface="Arial" panose="020B0604020202020204" pitchFamily="34" charset="0"/>
              </a:rPr>
              <a:t>Отклонение средних цен предложения по данным аналитиков РГР и </a:t>
            </a:r>
            <a:r>
              <a:rPr lang="ru-RU" altLang="ru-RU" sz="1600" dirty="0" err="1">
                <a:solidFill>
                  <a:srgbClr val="000000"/>
                </a:solidFill>
                <a:latin typeface="Arial" panose="020B0604020202020204" pitchFamily="34" charset="0"/>
                <a:cs typeface="Arial" panose="020B0604020202020204" pitchFamily="34" charset="0"/>
              </a:rPr>
              <a:t>Сбер</a:t>
            </a:r>
            <a:r>
              <a:rPr lang="ru-RU" altLang="ru-RU" sz="1600" dirty="0">
                <a:solidFill>
                  <a:srgbClr val="000000"/>
                </a:solidFill>
                <a:latin typeface="Arial" panose="020B0604020202020204" pitchFamily="34" charset="0"/>
                <a:cs typeface="Arial" panose="020B0604020202020204" pitchFamily="34" charset="0"/>
              </a:rPr>
              <a:t> Индекс</a:t>
            </a:r>
            <a:r>
              <a:rPr lang="ru-RU" altLang="ru-RU" sz="1600" dirty="0">
                <a:latin typeface="Arial" panose="020B0604020202020204" pitchFamily="34" charset="0"/>
                <a:cs typeface="Arial" panose="020B0604020202020204" pitchFamily="34" charset="0"/>
              </a:rPr>
              <a:t> </a:t>
            </a:r>
          </a:p>
        </p:txBody>
      </p:sp>
      <p:pic>
        <p:nvPicPr>
          <p:cNvPr id="32827" name="Picture 50"/>
          <p:cNvPicPr>
            <a:picLocks noChangeAspect="1" noChangeArrowheads="1"/>
          </p:cNvPicPr>
          <p:nvPr/>
        </p:nvPicPr>
        <p:blipFill>
          <a:blip r:embed="rId4">
            <a:clrChange>
              <a:clrFrom>
                <a:srgbClr val="F7F9FA"/>
              </a:clrFrom>
              <a:clrTo>
                <a:srgbClr val="F7F9FA">
                  <a:alpha val="0"/>
                </a:srgbClr>
              </a:clrTo>
            </a:clrChange>
            <a:extLst>
              <a:ext uri="{28A0092B-C50C-407E-A947-70E740481C1C}">
                <a14:useLocalDpi xmlns:a14="http://schemas.microsoft.com/office/drawing/2010/main" val="0"/>
              </a:ext>
            </a:extLst>
          </a:blip>
          <a:srcRect/>
          <a:stretch>
            <a:fillRect/>
          </a:stretch>
        </p:blipFill>
        <p:spPr bwMode="auto">
          <a:xfrm>
            <a:off x="166688" y="1027554"/>
            <a:ext cx="25892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828" name="Диаграмма 21"/>
          <p:cNvGraphicFramePr>
            <a:graphicFrameLocks/>
          </p:cNvGraphicFramePr>
          <p:nvPr/>
        </p:nvGraphicFramePr>
        <p:xfrm>
          <a:off x="841375" y="1573213"/>
          <a:ext cx="4945063" cy="3208337"/>
        </p:xfrm>
        <a:graphic>
          <a:graphicData uri="http://schemas.openxmlformats.org/presentationml/2006/ole">
            <mc:AlternateContent xmlns:mc="http://schemas.openxmlformats.org/markup-compatibility/2006">
              <mc:Choice xmlns:v="urn:schemas-microsoft-com:vml" Requires="v">
                <p:oleObj spid="_x0000_s31748" name="Диаграмма" r:id="rId5" imgW="4950381" imgH="3212870" progId="Excel.Chart.8">
                  <p:embed/>
                </p:oleObj>
              </mc:Choice>
              <mc:Fallback>
                <p:oleObj name="Диаграмма" r:id="rId5" imgW="4950381" imgH="3212870" progId="Excel.Chart.8">
                  <p:embed/>
                  <p:pic>
                    <p:nvPicPr>
                      <p:cNvPr id="32828" name="Диаграмма 2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375" y="1573213"/>
                        <a:ext cx="4945063"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829" name="Диаграмма 22"/>
          <p:cNvGraphicFramePr>
            <a:graphicFrameLocks/>
          </p:cNvGraphicFramePr>
          <p:nvPr/>
        </p:nvGraphicFramePr>
        <p:xfrm>
          <a:off x="5899150" y="1658938"/>
          <a:ext cx="5303838" cy="3094037"/>
        </p:xfrm>
        <a:graphic>
          <a:graphicData uri="http://schemas.openxmlformats.org/presentationml/2006/ole">
            <mc:AlternateContent xmlns:mc="http://schemas.openxmlformats.org/markup-compatibility/2006">
              <mc:Choice xmlns:v="urn:schemas-microsoft-com:vml" Requires="v">
                <p:oleObj spid="_x0000_s31749" name="Диаграмма" r:id="rId7" imgW="5310076" imgH="3097036" progId="Excel.Chart.8">
                  <p:embed/>
                </p:oleObj>
              </mc:Choice>
              <mc:Fallback>
                <p:oleObj name="Диаграмма" r:id="rId7" imgW="5310076" imgH="3097036" progId="Excel.Chart.8">
                  <p:embed/>
                  <p:pic>
                    <p:nvPicPr>
                      <p:cNvPr id="32829" name="Диаграмма 2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9150" y="1658938"/>
                        <a:ext cx="5303838"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8" name="Группа 17"/>
          <p:cNvGrpSpPr/>
          <p:nvPr/>
        </p:nvGrpSpPr>
        <p:grpSpPr>
          <a:xfrm>
            <a:off x="-15868" y="-1"/>
            <a:ext cx="2839947" cy="907298"/>
            <a:chOff x="50312" y="-7821"/>
            <a:chExt cx="2839947" cy="907298"/>
          </a:xfrm>
        </p:grpSpPr>
        <p:pic>
          <p:nvPicPr>
            <p:cNvPr id="19" name="Рисунок 18"/>
            <p:cNvPicPr>
              <a:picLocks noChangeAspect="1"/>
            </p:cNvPicPr>
            <p:nvPr/>
          </p:nvPicPr>
          <p:blipFill rotWithShape="1">
            <a:blip r:embed="rId9">
              <a:lum bright="70000" contrast="-70000"/>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1" name="TextBox 20"/>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26</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Tree>
    <p:extLst>
      <p:ext uri="{BB962C8B-B14F-4D97-AF65-F5344CB8AC3E}">
        <p14:creationId xmlns:p14="http://schemas.microsoft.com/office/powerpoint/2010/main" val="21690028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2"/>
          <p:cNvSpPr>
            <a:spLocks noChangeArrowheads="1"/>
          </p:cNvSpPr>
          <p:nvPr/>
        </p:nvSpPr>
        <p:spPr bwMode="auto">
          <a:xfrm rot="5400000">
            <a:off x="5613076" y="-5617368"/>
            <a:ext cx="957266"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6" name="Прямоугольник 5"/>
          <p:cNvSpPr/>
          <p:nvPr/>
        </p:nvSpPr>
        <p:spPr>
          <a:xfrm>
            <a:off x="1643063" y="8988"/>
            <a:ext cx="11037887" cy="1014413"/>
          </a:xfrm>
          <a:prstGeom prst="rect">
            <a:avLst/>
          </a:prstGeom>
        </p:spPr>
        <p:txBody>
          <a:bodyPr>
            <a:spAutoFit/>
          </a:bodyPr>
          <a:lstStyle/>
          <a:p>
            <a:pPr algn="ctr">
              <a:defRPr/>
            </a:pPr>
            <a:r>
              <a:rPr lang="ru-RU" sz="2000" b="1" kern="0" dirty="0">
                <a:solidFill>
                  <a:prstClr val="white"/>
                </a:solidFill>
                <a:latin typeface="+mj-lt"/>
              </a:rPr>
              <a:t>РЕКОМЕНДАЦИИ ПО ИСПОЛЬЗОВАНИЮ ИЛИ ОПРЕДЕЛЕНИЮ ПОКАЗАТЕЛЕЙ РЫНКА НЕДВИЖИМОСТИ И ЦЕНООБРАЗУЮЩИХ ФАКТОРОВ НА ОСНОВЕ ДАННЫХ СТОРОННИХ ИСТОЧНИКОВ</a:t>
            </a:r>
            <a:endParaRPr lang="ru-RU" sz="2000" dirty="0">
              <a:latin typeface="+mj-lt"/>
            </a:endParaRPr>
          </a:p>
        </p:txBody>
      </p:sp>
      <p:sp>
        <p:nvSpPr>
          <p:cNvPr id="10" name="Прямоугольник 9"/>
          <p:cNvSpPr/>
          <p:nvPr/>
        </p:nvSpPr>
        <p:spPr>
          <a:xfrm>
            <a:off x="8701643" y="3764695"/>
            <a:ext cx="2674185" cy="323165"/>
          </a:xfrm>
          <a:prstGeom prst="rect">
            <a:avLst/>
          </a:prstGeom>
        </p:spPr>
        <p:txBody>
          <a:bodyPr wrap="square">
            <a:spAutoFit/>
          </a:bodyPr>
          <a:lstStyle/>
          <a:p>
            <a:pPr algn="ctr"/>
            <a:r>
              <a:rPr lang="ru-RU" sz="1500" b="1" dirty="0" smtClean="0">
                <a:solidFill>
                  <a:srgbClr val="C00000"/>
                </a:solidFill>
                <a:latin typeface="Arial" panose="020B0604020202020204" pitchFamily="34" charset="0"/>
                <a:cs typeface="Arial" panose="020B0604020202020204" pitchFamily="34" charset="0"/>
              </a:rPr>
              <a:t>Развитый рынок</a:t>
            </a:r>
            <a:endParaRPr lang="ru-RU" sz="1500" b="1" dirty="0">
              <a:solidFill>
                <a:srgbClr val="C00000"/>
              </a:solidFill>
              <a:latin typeface="Arial" panose="020B0604020202020204" pitchFamily="34" charset="0"/>
              <a:cs typeface="Arial" panose="020B0604020202020204" pitchFamily="34" charset="0"/>
            </a:endParaRPr>
          </a:p>
        </p:txBody>
      </p:sp>
      <p:sp>
        <p:nvSpPr>
          <p:cNvPr id="11" name="Прямоугольник 10"/>
          <p:cNvSpPr/>
          <p:nvPr/>
        </p:nvSpPr>
        <p:spPr>
          <a:xfrm>
            <a:off x="8541176" y="6527143"/>
            <a:ext cx="3004708" cy="323165"/>
          </a:xfrm>
          <a:prstGeom prst="rect">
            <a:avLst/>
          </a:prstGeom>
        </p:spPr>
        <p:txBody>
          <a:bodyPr wrap="square">
            <a:spAutoFit/>
          </a:bodyPr>
          <a:lstStyle/>
          <a:p>
            <a:pPr algn="ctr"/>
            <a:r>
              <a:rPr lang="ru-RU" sz="1500" b="1" dirty="0">
                <a:solidFill>
                  <a:srgbClr val="C00000"/>
                </a:solidFill>
                <a:latin typeface="Arial" panose="020B0604020202020204" pitchFamily="34" charset="0"/>
                <a:cs typeface="Arial" panose="020B0604020202020204" pitchFamily="34" charset="0"/>
              </a:rPr>
              <a:t>Не развитый рынок</a:t>
            </a:r>
          </a:p>
        </p:txBody>
      </p:sp>
      <p:grpSp>
        <p:nvGrpSpPr>
          <p:cNvPr id="12" name="Группа 11"/>
          <p:cNvGrpSpPr/>
          <p:nvPr/>
        </p:nvGrpSpPr>
        <p:grpSpPr>
          <a:xfrm>
            <a:off x="8649996" y="4047496"/>
            <a:ext cx="2555776" cy="2496580"/>
            <a:chOff x="8574806" y="4113208"/>
            <a:chExt cx="2516040" cy="2580563"/>
          </a:xfrm>
        </p:grpSpPr>
        <p:pic>
          <p:nvPicPr>
            <p:cNvPr id="13" name="Рисунок 12"/>
            <p:cNvPicPr/>
            <p:nvPr/>
          </p:nvPicPr>
          <p:blipFill>
            <a:blip r:embed="rId3">
              <a:extLst>
                <a:ext uri="{28A0092B-C50C-407E-A947-70E740481C1C}">
                  <a14:useLocalDpi xmlns:a14="http://schemas.microsoft.com/office/drawing/2010/main" val="0"/>
                </a:ext>
              </a:extLst>
            </a:blip>
            <a:srcRect/>
            <a:stretch>
              <a:fillRect/>
            </a:stretch>
          </p:blipFill>
          <p:spPr bwMode="auto">
            <a:xfrm>
              <a:off x="8740728" y="4187913"/>
              <a:ext cx="2210110" cy="2455372"/>
            </a:xfrm>
            <a:prstGeom prst="rect">
              <a:avLst/>
            </a:prstGeom>
            <a:noFill/>
            <a:ln w="12700">
              <a:solidFill>
                <a:schemeClr val="bg1">
                  <a:lumMod val="65000"/>
                </a:schemeClr>
              </a:solidFill>
            </a:ln>
            <a:effectLst>
              <a:softEdge rad="63500"/>
            </a:effectLst>
          </p:spPr>
        </p:pic>
        <p:sp>
          <p:nvSpPr>
            <p:cNvPr id="14" name="Прямоугольник 13"/>
            <p:cNvSpPr/>
            <p:nvPr/>
          </p:nvSpPr>
          <p:spPr>
            <a:xfrm>
              <a:off x="8574806" y="4113208"/>
              <a:ext cx="2516040" cy="2580563"/>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5" name="Рисунок 14"/>
          <p:cNvPicPr>
            <a:picLocks noChangeAspect="1"/>
          </p:cNvPicPr>
          <p:nvPr/>
        </p:nvPicPr>
        <p:blipFill>
          <a:blip r:embed="rId4"/>
          <a:stretch>
            <a:fillRect/>
          </a:stretch>
        </p:blipFill>
        <p:spPr>
          <a:xfrm>
            <a:off x="8675741" y="1485776"/>
            <a:ext cx="2529528" cy="2327232"/>
          </a:xfrm>
          <a:prstGeom prst="rect">
            <a:avLst/>
          </a:prstGeom>
          <a:ln>
            <a:solidFill>
              <a:schemeClr val="bg1">
                <a:lumMod val="65000"/>
              </a:schemeClr>
            </a:solidFill>
          </a:ln>
        </p:spPr>
      </p:pic>
      <p:sp>
        <p:nvSpPr>
          <p:cNvPr id="16" name="Прямоугольник 15"/>
          <p:cNvSpPr/>
          <p:nvPr/>
        </p:nvSpPr>
        <p:spPr>
          <a:xfrm>
            <a:off x="7251290" y="1009175"/>
            <a:ext cx="5574890" cy="369332"/>
          </a:xfrm>
          <a:prstGeom prst="rect">
            <a:avLst/>
          </a:prstGeom>
        </p:spPr>
        <p:txBody>
          <a:bodyPr wrap="square">
            <a:spAutoFit/>
          </a:bodyPr>
          <a:lstStyle/>
          <a:p>
            <a:pPr algn="ctr"/>
            <a:r>
              <a:rPr lang="ru-RU" b="1" kern="0" dirty="0" smtClean="0">
                <a:solidFill>
                  <a:srgbClr val="C00000"/>
                </a:solidFill>
                <a:latin typeface="Arial" panose="020B0604020202020204" pitchFamily="34" charset="0"/>
                <a:cs typeface="Arial" panose="020B0604020202020204" pitchFamily="34" charset="0"/>
              </a:rPr>
              <a:t>«Айсберги» аналитических данных</a:t>
            </a:r>
            <a:endParaRPr lang="ru-RU" dirty="0">
              <a:solidFill>
                <a:srgbClr val="C00000"/>
              </a:solidFill>
            </a:endParaRPr>
          </a:p>
        </p:txBody>
      </p:sp>
      <p:sp>
        <p:nvSpPr>
          <p:cNvPr id="2" name="Прямоугольник 1"/>
          <p:cNvSpPr/>
          <p:nvPr/>
        </p:nvSpPr>
        <p:spPr>
          <a:xfrm>
            <a:off x="0" y="1064535"/>
            <a:ext cx="8863781" cy="2123658"/>
          </a:xfrm>
          <a:prstGeom prst="rect">
            <a:avLst/>
          </a:prstGeom>
        </p:spPr>
        <p:txBody>
          <a:bodyPr wrap="square">
            <a:spAutoFit/>
          </a:bodyPr>
          <a:lstStyle/>
          <a:p>
            <a:pPr>
              <a:spcBef>
                <a:spcPts val="150"/>
              </a:spcBef>
              <a:buFont typeface="Arial" panose="020B0604020202020204" pitchFamily="34" charset="0"/>
              <a:buNone/>
            </a:pPr>
            <a:r>
              <a:rPr lang="en-US" altLang="ru-RU" sz="2000" b="1" dirty="0">
                <a:solidFill>
                  <a:srgbClr val="C00000"/>
                </a:solidFill>
                <a:latin typeface="Arial" panose="020B0604020202020204" pitchFamily="34" charset="0"/>
                <a:cs typeface="Times New Roman" panose="02020603050405020304" pitchFamily="18" charset="0"/>
              </a:rPr>
              <a:t>III. </a:t>
            </a:r>
            <a:r>
              <a:rPr lang="ru-RU" altLang="ru-RU" sz="2000" b="1" dirty="0">
                <a:solidFill>
                  <a:srgbClr val="C00000"/>
                </a:solidFill>
                <a:latin typeface="Arial" panose="020B0604020202020204" pitchFamily="34" charset="0"/>
                <a:cs typeface="Times New Roman" panose="02020603050405020304" pitchFamily="18" charset="0"/>
              </a:rPr>
              <a:t>Применение показателей мониторинга и анализа рынка недвижимости</a:t>
            </a:r>
          </a:p>
          <a:p>
            <a:pPr>
              <a:spcBef>
                <a:spcPts val="600"/>
              </a:spcBef>
              <a:buFont typeface="Arial" panose="020B0604020202020204" pitchFamily="34" charset="0"/>
              <a:buNone/>
            </a:pPr>
            <a:r>
              <a:rPr lang="ru-RU" altLang="ru-RU" b="1" dirty="0" smtClean="0">
                <a:solidFill>
                  <a:srgbClr val="254061"/>
                </a:solidFill>
                <a:latin typeface="Arial" panose="020B0604020202020204" pitchFamily="34" charset="0"/>
                <a:cs typeface="Arial" panose="020B0604020202020204" pitchFamily="34" charset="0"/>
              </a:rPr>
              <a:t>1. Соответствие целей и задач используемых аналитических данных;</a:t>
            </a:r>
          </a:p>
          <a:p>
            <a:pPr>
              <a:spcBef>
                <a:spcPts val="600"/>
              </a:spcBef>
              <a:buFont typeface="Arial" panose="020B0604020202020204" pitchFamily="34" charset="0"/>
              <a:buNone/>
            </a:pPr>
            <a:r>
              <a:rPr lang="ru-RU" altLang="ru-RU" b="1" dirty="0" smtClean="0">
                <a:solidFill>
                  <a:srgbClr val="254061"/>
                </a:solidFill>
                <a:latin typeface="Arial" panose="020B0604020202020204" pitchFamily="34" charset="0"/>
                <a:cs typeface="Arial" panose="020B0604020202020204" pitchFamily="34" charset="0"/>
              </a:rPr>
              <a:t>2. Учёт различий в сегментировании рынка недвижимости;</a:t>
            </a:r>
          </a:p>
          <a:p>
            <a:pPr>
              <a:spcBef>
                <a:spcPts val="600"/>
              </a:spcBef>
              <a:buFont typeface="Arial" panose="020B0604020202020204" pitchFamily="34" charset="0"/>
              <a:buNone/>
            </a:pPr>
            <a:r>
              <a:rPr lang="ru-RU" altLang="ru-RU" b="1" dirty="0" smtClean="0">
                <a:solidFill>
                  <a:srgbClr val="254061"/>
                </a:solidFill>
                <a:latin typeface="Arial" panose="020B0604020202020204" pitchFamily="34" charset="0"/>
                <a:cs typeface="Arial" panose="020B0604020202020204" pitchFamily="34" charset="0"/>
              </a:rPr>
              <a:t>3. Анализ состава показателей рынка;</a:t>
            </a:r>
          </a:p>
          <a:p>
            <a:pPr>
              <a:spcBef>
                <a:spcPts val="600"/>
              </a:spcBef>
              <a:buFont typeface="Arial" panose="020B0604020202020204" pitchFamily="34" charset="0"/>
              <a:buNone/>
            </a:pPr>
            <a:r>
              <a:rPr lang="ru-RU" altLang="ru-RU" b="1" dirty="0" smtClean="0">
                <a:solidFill>
                  <a:srgbClr val="254061"/>
                </a:solidFill>
                <a:latin typeface="Arial" panose="020B0604020202020204" pitchFamily="34" charset="0"/>
                <a:cs typeface="Arial" panose="020B0604020202020204" pitchFamily="34" charset="0"/>
              </a:rPr>
              <a:t>4. </a:t>
            </a:r>
            <a:r>
              <a:rPr lang="ru-RU" altLang="ru-RU" b="1" dirty="0">
                <a:solidFill>
                  <a:srgbClr val="254061"/>
                </a:solidFill>
                <a:latin typeface="Arial" panose="020B0604020202020204" pitchFamily="34" charset="0"/>
                <a:cs typeface="Arial" panose="020B0604020202020204" pitchFamily="34" charset="0"/>
              </a:rPr>
              <a:t>Изменение условий </a:t>
            </a:r>
            <a:r>
              <a:rPr lang="ru-RU" altLang="ru-RU" b="1" dirty="0" smtClean="0">
                <a:solidFill>
                  <a:srgbClr val="254061"/>
                </a:solidFill>
                <a:latin typeface="Arial" panose="020B0604020202020204" pitchFamily="34" charset="0"/>
                <a:cs typeface="Arial" panose="020B0604020202020204" pitchFamily="34" charset="0"/>
              </a:rPr>
              <a:t>рынка.</a:t>
            </a:r>
            <a:endParaRPr lang="ru-RU" altLang="ru-RU" b="1" dirty="0">
              <a:solidFill>
                <a:srgbClr val="254061"/>
              </a:solidFill>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27</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grpSp>
        <p:nvGrpSpPr>
          <p:cNvPr id="17" name="Группа 16"/>
          <p:cNvGrpSpPr/>
          <p:nvPr/>
        </p:nvGrpSpPr>
        <p:grpSpPr>
          <a:xfrm>
            <a:off x="-15868" y="-1"/>
            <a:ext cx="2705216" cy="841977"/>
            <a:chOff x="50312" y="-7821"/>
            <a:chExt cx="2705216" cy="841977"/>
          </a:xfrm>
        </p:grpSpPr>
        <p:pic>
          <p:nvPicPr>
            <p:cNvPr id="18" name="Рисунок 17"/>
            <p:cNvPicPr>
              <a:picLocks noChangeAspect="1"/>
            </p:cNvPicPr>
            <p:nvPr/>
          </p:nvPicPr>
          <p:blipFill rotWithShape="1">
            <a:blip r:embed="rId5">
              <a:lum bright="70000" contrast="-70000"/>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799635" cy="693175"/>
            </a:xfrm>
            <a:prstGeom prst="rect">
              <a:avLst/>
            </a:prstGeom>
          </p:spPr>
        </p:pic>
        <p:sp>
          <p:nvSpPr>
            <p:cNvPr id="19" name="TextBox 18"/>
            <p:cNvSpPr txBox="1"/>
            <p:nvPr/>
          </p:nvSpPr>
          <p:spPr bwMode="auto">
            <a:xfrm>
              <a:off x="662958" y="126270"/>
              <a:ext cx="2092570" cy="707886"/>
            </a:xfrm>
            <a:prstGeom prst="rect">
              <a:avLst/>
            </a:prstGeom>
            <a:noFill/>
          </p:spPr>
          <p:txBody>
            <a:bodyPr wrap="square">
              <a:spAutoFit/>
            </a:bodyPr>
            <a:lstStyle/>
            <a:p>
              <a:pPr>
                <a:defRPr/>
              </a:pPr>
              <a:r>
                <a:rPr lang="ru-RU" sz="1400" b="1" dirty="0" smtClean="0">
                  <a:solidFill>
                    <a:schemeClr val="bg1"/>
                  </a:solidFill>
                  <a:latin typeface="Century Gothic" pitchFamily="34" charset="0"/>
                </a:rPr>
                <a:t>АНАЛИТИЧЕСКИЙ</a:t>
              </a:r>
            </a:p>
            <a:p>
              <a:pPr>
                <a:defRPr/>
              </a:pPr>
              <a:r>
                <a:rPr lang="ru-RU" sz="14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211334931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2"/>
          <p:cNvSpPr>
            <a:spLocks noChangeArrowheads="1"/>
          </p:cNvSpPr>
          <p:nvPr/>
        </p:nvSpPr>
        <p:spPr bwMode="auto">
          <a:xfrm rot="5400000">
            <a:off x="5613076" y="-5617368"/>
            <a:ext cx="957266"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5" name="Прямоугольник 4"/>
          <p:cNvSpPr/>
          <p:nvPr/>
        </p:nvSpPr>
        <p:spPr>
          <a:xfrm>
            <a:off x="1891044" y="21526"/>
            <a:ext cx="10296666" cy="861774"/>
          </a:xfrm>
          <a:prstGeom prst="rect">
            <a:avLst/>
          </a:prstGeom>
        </p:spPr>
        <p:txBody>
          <a:bodyPr wrap="square">
            <a:spAutoFit/>
          </a:bodyPr>
          <a:lstStyle/>
          <a:p>
            <a:pPr algn="ctr">
              <a:defRPr/>
            </a:pPr>
            <a:r>
              <a:rPr lang="ru-RU" sz="2500" b="1" dirty="0">
                <a:solidFill>
                  <a:schemeClr val="bg1"/>
                </a:solidFill>
              </a:rPr>
              <a:t>КЕЙС </a:t>
            </a:r>
            <a:r>
              <a:rPr lang="ru-RU" sz="2500" b="1" dirty="0" smtClean="0">
                <a:solidFill>
                  <a:schemeClr val="bg1"/>
                </a:solidFill>
              </a:rPr>
              <a:t>3 </a:t>
            </a:r>
            <a:r>
              <a:rPr lang="ru-RU" sz="2500" b="1" kern="0" dirty="0" smtClean="0">
                <a:solidFill>
                  <a:prstClr val="white"/>
                </a:solidFill>
              </a:rPr>
              <a:t> ИСПОЛЬЗОВАНИЕ  </a:t>
            </a:r>
            <a:r>
              <a:rPr lang="ru-RU" sz="2500" b="1" kern="0" dirty="0">
                <a:solidFill>
                  <a:prstClr val="white"/>
                </a:solidFill>
              </a:rPr>
              <a:t>ЦЕНООБРАЗУЮЩИХ ФАКТОРОВ </a:t>
            </a:r>
            <a:endParaRPr lang="ru-RU" sz="2500" b="1" kern="0" dirty="0" smtClean="0">
              <a:solidFill>
                <a:prstClr val="white"/>
              </a:solidFill>
            </a:endParaRPr>
          </a:p>
          <a:p>
            <a:pPr algn="ctr">
              <a:defRPr/>
            </a:pPr>
            <a:r>
              <a:rPr lang="ru-RU" sz="2500" b="1" kern="0" dirty="0" smtClean="0">
                <a:solidFill>
                  <a:prstClr val="white"/>
                </a:solidFill>
              </a:rPr>
              <a:t>НА </a:t>
            </a:r>
            <a:r>
              <a:rPr lang="ru-RU" sz="2500" b="1" kern="0" dirty="0">
                <a:solidFill>
                  <a:prstClr val="white"/>
                </a:solidFill>
              </a:rPr>
              <a:t>ОСНОВЕ ДАННЫХ </a:t>
            </a:r>
            <a:r>
              <a:rPr lang="ru-RU" sz="2500" b="1" kern="0" dirty="0">
                <a:solidFill>
                  <a:schemeClr val="bg1"/>
                </a:solidFill>
              </a:rPr>
              <a:t>СТОРОННИХ ИСТОЧНИКОВ</a:t>
            </a:r>
            <a:endParaRPr lang="ru-RU" sz="2500" dirty="0">
              <a:solidFill>
                <a:schemeClr val="bg1"/>
              </a:solidFill>
            </a:endParaRPr>
          </a:p>
        </p:txBody>
      </p:sp>
      <p:sp>
        <p:nvSpPr>
          <p:cNvPr id="8197" name="Прямоугольник 6"/>
          <p:cNvSpPr>
            <a:spLocks noChangeArrowheads="1"/>
          </p:cNvSpPr>
          <p:nvPr/>
        </p:nvSpPr>
        <p:spPr bwMode="auto">
          <a:xfrm>
            <a:off x="2848143" y="1029218"/>
            <a:ext cx="9147007"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spcBef>
                <a:spcPts val="600"/>
              </a:spcBef>
            </a:pPr>
            <a:r>
              <a:rPr lang="ru-RU" altLang="ru-RU" sz="1600" dirty="0" smtClean="0">
                <a:solidFill>
                  <a:srgbClr val="000000"/>
                </a:solidFill>
                <a:latin typeface="Arial" panose="020B0604020202020204" pitchFamily="34" charset="0"/>
              </a:rPr>
              <a:t>Идеальный </a:t>
            </a:r>
            <a:r>
              <a:rPr lang="ru-RU" altLang="ru-RU" sz="1600" dirty="0">
                <a:solidFill>
                  <a:srgbClr val="000000"/>
                </a:solidFill>
                <a:latin typeface="Arial" panose="020B0604020202020204" pitchFamily="34" charset="0"/>
              </a:rPr>
              <a:t>симбиоз заключается в том, что цифровые инструменты выполняют рутинные задачи, в то время как последнее слово всегда остается за экспертом, который способен увидеть за цифрами логическую модель реального рынка недвижимости. Данные подходы и методы имеют значительный практический опыт применения в различных отраслях. </a:t>
            </a:r>
            <a:endParaRPr lang="ru-RU" altLang="ru-RU" sz="1600" dirty="0" smtClean="0">
              <a:solidFill>
                <a:srgbClr val="000000"/>
              </a:solidFill>
              <a:latin typeface="Arial" panose="020B0604020202020204" pitchFamily="34" charset="0"/>
            </a:endParaRPr>
          </a:p>
          <a:p>
            <a:pPr algn="just">
              <a:spcBef>
                <a:spcPts val="300"/>
              </a:spcBef>
            </a:pPr>
            <a:r>
              <a:rPr lang="ru-RU" altLang="ru-RU" sz="1600" dirty="0" smtClean="0">
                <a:solidFill>
                  <a:srgbClr val="000000"/>
                </a:solidFill>
                <a:latin typeface="Arial" panose="020B0604020202020204" pitchFamily="34" charset="0"/>
              </a:rPr>
              <a:t>В </a:t>
            </a:r>
            <a:r>
              <a:rPr lang="ru-RU" altLang="ru-RU" sz="1600" dirty="0">
                <a:solidFill>
                  <a:srgbClr val="000000"/>
                </a:solidFill>
                <a:latin typeface="Arial" panose="020B0604020202020204" pitchFamily="34" charset="0"/>
              </a:rPr>
              <a:t>качестве яркого примера можно рассмотреть выступление Академика П.Л. </a:t>
            </a:r>
            <a:r>
              <a:rPr lang="ru-RU" altLang="ru-RU" sz="1600" dirty="0" err="1">
                <a:solidFill>
                  <a:srgbClr val="000000"/>
                </a:solidFill>
                <a:latin typeface="Arial" panose="020B0604020202020204" pitchFamily="34" charset="0"/>
              </a:rPr>
              <a:t>Капицы</a:t>
            </a:r>
            <a:r>
              <a:rPr lang="ru-RU" altLang="ru-RU" sz="1600" dirty="0">
                <a:solidFill>
                  <a:srgbClr val="000000"/>
                </a:solidFill>
                <a:latin typeface="Arial" panose="020B0604020202020204" pitchFamily="34" charset="0"/>
              </a:rPr>
              <a:t> в феврале 1944 года перед группой партийных и хозяйственных руководителей "О роли науки в отечественной войне":</a:t>
            </a:r>
          </a:p>
          <a:p>
            <a:pPr algn="just">
              <a:spcBef>
                <a:spcPts val="300"/>
              </a:spcBef>
            </a:pPr>
            <a:r>
              <a:rPr lang="ru-RU" altLang="ru-RU" sz="1600" dirty="0">
                <a:solidFill>
                  <a:srgbClr val="000000"/>
                </a:solidFill>
                <a:latin typeface="Arial" panose="020B0604020202020204" pitchFamily="34" charset="0"/>
              </a:rPr>
              <a:t>«</a:t>
            </a:r>
            <a:r>
              <a:rPr lang="ru-RU" altLang="ru-RU" sz="1600" b="1" dirty="0">
                <a:solidFill>
                  <a:srgbClr val="C00000"/>
                </a:solidFill>
                <a:latin typeface="Arial" panose="020B0604020202020204" pitchFamily="34" charset="0"/>
              </a:rPr>
              <a:t>История про 1 удар молотком за 100 фунтов</a:t>
            </a:r>
            <a:r>
              <a:rPr lang="ru-RU" altLang="ru-RU" sz="1600" dirty="0">
                <a:solidFill>
                  <a:srgbClr val="000000"/>
                </a:solidFill>
                <a:latin typeface="Arial" panose="020B0604020202020204" pitchFamily="34" charset="0"/>
              </a:rPr>
              <a:t>. Во время пребывания в Англии на одном из заводов попросили отремонтировать сложный агрегат, из-за поломки которого остановилась вся работа. </a:t>
            </a:r>
            <a:r>
              <a:rPr lang="ru-RU" altLang="ru-RU" sz="1600" dirty="0" err="1">
                <a:solidFill>
                  <a:srgbClr val="000000"/>
                </a:solidFill>
                <a:latin typeface="Arial" panose="020B0604020202020204" pitchFamily="34" charset="0"/>
              </a:rPr>
              <a:t>Капица</a:t>
            </a:r>
            <a:r>
              <a:rPr lang="ru-RU" altLang="ru-RU" sz="1600" dirty="0">
                <a:solidFill>
                  <a:srgbClr val="000000"/>
                </a:solidFill>
                <a:latin typeface="Arial" panose="020B0604020202020204" pitchFamily="34" charset="0"/>
              </a:rPr>
              <a:t> осмотрел машину, потом один раз ударил по ней молотком и она заработала. Увидев, что ремонт занял всего пару минут, представитель фирмы, попросил академика отчитаться за расценки на работу. В ответ Петр Леонидович написал, что за выезд на завод и удар молотком полагается один фунт, а 99 фунтов за то, что он безошибочно знал, куда именно ударить молотком</a:t>
            </a:r>
            <a:r>
              <a:rPr lang="ru-RU" altLang="ru-RU" sz="1600" dirty="0" smtClean="0">
                <a:solidFill>
                  <a:srgbClr val="000000"/>
                </a:solidFill>
                <a:latin typeface="Arial" panose="020B0604020202020204" pitchFamily="34" charset="0"/>
              </a:rPr>
              <a:t>.</a:t>
            </a:r>
          </a:p>
        </p:txBody>
      </p:sp>
      <p:grpSp>
        <p:nvGrpSpPr>
          <p:cNvPr id="6" name="Группа 5"/>
          <p:cNvGrpSpPr/>
          <p:nvPr/>
        </p:nvGrpSpPr>
        <p:grpSpPr>
          <a:xfrm>
            <a:off x="0" y="1030649"/>
            <a:ext cx="2859256" cy="3711453"/>
            <a:chOff x="5146560" y="58010"/>
            <a:chExt cx="2859256" cy="3711453"/>
          </a:xfrm>
        </p:grpSpPr>
        <p:sp>
          <p:nvSpPr>
            <p:cNvPr id="7" name="Прямоугольник 6"/>
            <p:cNvSpPr/>
            <p:nvPr/>
          </p:nvSpPr>
          <p:spPr>
            <a:xfrm>
              <a:off x="5146560" y="2815356"/>
              <a:ext cx="2859256" cy="954107"/>
            </a:xfrm>
            <a:prstGeom prst="rect">
              <a:avLst/>
            </a:prstGeom>
          </p:spPr>
          <p:txBody>
            <a:bodyPr wrap="square">
              <a:spAutoFit/>
            </a:bodyPr>
            <a:lstStyle/>
            <a:p>
              <a:pPr algn="ctr"/>
              <a:r>
                <a:rPr lang="ru-RU" sz="1400" b="1" dirty="0" smtClean="0">
                  <a:solidFill>
                    <a:schemeClr val="accent1">
                      <a:lumMod val="50000"/>
                    </a:schemeClr>
                  </a:solidFill>
                  <a:latin typeface="Arial" panose="020B0604020202020204" pitchFamily="34" charset="0"/>
                  <a:cs typeface="Arial" panose="020B0604020202020204" pitchFamily="34" charset="0"/>
                </a:rPr>
                <a:t>Петр Леонидович </a:t>
              </a:r>
              <a:r>
                <a:rPr lang="ru-RU" sz="1400" b="1" dirty="0" err="1" smtClean="0">
                  <a:solidFill>
                    <a:schemeClr val="accent1">
                      <a:lumMod val="50000"/>
                    </a:schemeClr>
                  </a:solidFill>
                  <a:latin typeface="Arial" panose="020B0604020202020204" pitchFamily="34" charset="0"/>
                  <a:cs typeface="Arial" panose="020B0604020202020204" pitchFamily="34" charset="0"/>
                </a:rPr>
                <a:t>Капица</a:t>
              </a:r>
            </a:p>
            <a:p>
              <a:pPr algn="ctr"/>
              <a:r>
                <a:rPr lang="ru-RU" sz="1400" dirty="0" smtClean="0">
                  <a:solidFill>
                    <a:schemeClr val="accent1">
                      <a:lumMod val="50000"/>
                    </a:schemeClr>
                  </a:solidFill>
                  <a:latin typeface="Arial" panose="020B0604020202020204" pitchFamily="34" charset="0"/>
                  <a:cs typeface="Arial" panose="020B0604020202020204" pitchFamily="34" charset="0"/>
                </a:rPr>
                <a:t>Российский физик, инженер, член Лондонского Королевского общества, академик АН СССР</a:t>
              </a:r>
              <a:endParaRPr lang="ru-RU" sz="1400" dirty="0">
                <a:solidFill>
                  <a:schemeClr val="accent1">
                    <a:lumMod val="50000"/>
                  </a:schemeClr>
                </a:solidFill>
                <a:latin typeface="Arial" panose="020B0604020202020204" pitchFamily="34" charset="0"/>
                <a:cs typeface="Arial" panose="020B0604020202020204" pitchFamily="34" charset="0"/>
              </a:endParaRPr>
            </a:p>
          </p:txBody>
        </p:sp>
        <p:pic>
          <p:nvPicPr>
            <p:cNvPr id="8" name="Рисунок 7"/>
            <p:cNvPicPr>
              <a:picLocks noChangeAspect="1"/>
            </p:cNvPicPr>
            <p:nvPr/>
          </p:nvPicPr>
          <p:blipFill>
            <a:blip r:embed="rId3">
              <a:clrChange>
                <a:clrFrom>
                  <a:srgbClr val="F6F7E8"/>
                </a:clrFrom>
                <a:clrTo>
                  <a:srgbClr val="F6F7E8">
                    <a:alpha val="0"/>
                  </a:srgbClr>
                </a:clrTo>
              </a:clrChange>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tretch>
              <a:fillRect/>
            </a:stretch>
          </p:blipFill>
          <p:spPr>
            <a:xfrm flipH="1">
              <a:off x="5381240" y="58010"/>
              <a:ext cx="2343859" cy="2757346"/>
            </a:xfrm>
            <a:prstGeom prst="rect">
              <a:avLst/>
            </a:prstGeom>
            <a:ln>
              <a:solidFill>
                <a:schemeClr val="bg1">
                  <a:lumMod val="65000"/>
                </a:schemeClr>
              </a:solidFill>
            </a:ln>
          </p:spPr>
        </p:pic>
      </p:grpSp>
      <p:sp>
        <p:nvSpPr>
          <p:cNvPr id="2" name="Прямоугольник 1"/>
          <p:cNvSpPr/>
          <p:nvPr/>
        </p:nvSpPr>
        <p:spPr>
          <a:xfrm>
            <a:off x="192559" y="4980816"/>
            <a:ext cx="11798300" cy="1646605"/>
          </a:xfrm>
          <a:prstGeom prst="rect">
            <a:avLst/>
          </a:prstGeom>
        </p:spPr>
        <p:txBody>
          <a:bodyPr wrap="square">
            <a:spAutoFit/>
          </a:bodyPr>
          <a:lstStyle/>
          <a:p>
            <a:pPr indent="457200" algn="just">
              <a:spcBef>
                <a:spcPts val="600"/>
              </a:spcBef>
            </a:pPr>
            <a:r>
              <a:rPr lang="ru-RU" altLang="ru-RU" sz="1600" dirty="0">
                <a:solidFill>
                  <a:srgbClr val="000000"/>
                </a:solidFill>
                <a:latin typeface="Arial" panose="020B0604020202020204" pitchFamily="34" charset="0"/>
              </a:rPr>
              <a:t>Важно ценить собственные знания и опыт, потому что это результат борьбы, переживаний и даже слёз. Если я делаю работу за 30 минут, это потому что я потратил 20 лет на то, чтобы научиться делать это за 30 минут.</a:t>
            </a:r>
          </a:p>
          <a:p>
            <a:pPr indent="457200" algn="just">
              <a:spcBef>
                <a:spcPts val="600"/>
              </a:spcBef>
            </a:pPr>
            <a:r>
              <a:rPr lang="ru-RU" altLang="ru-RU" sz="1600" dirty="0" smtClean="0">
                <a:solidFill>
                  <a:srgbClr val="000000"/>
                </a:solidFill>
                <a:latin typeface="Arial" panose="020B0604020202020204" pitchFamily="34" charset="0"/>
              </a:rPr>
              <a:t>Вот </a:t>
            </a:r>
            <a:r>
              <a:rPr lang="ru-RU" altLang="ru-RU" sz="1600" dirty="0">
                <a:solidFill>
                  <a:srgbClr val="000000"/>
                </a:solidFill>
                <a:latin typeface="Arial" panose="020B0604020202020204" pitchFamily="34" charset="0"/>
              </a:rPr>
              <a:t>именно такие указания - куда именно бить молотком - наша наука и наши ученые неизмеримо часто и дают нашей промышленности. Результаты этих указаний трудно учесть в цифровых показателях. Однако высокое состояние нашей военной промышленности, безусловно, обязано тому широкому и свободному духу в развитии науки, который сейчас у нас существует».</a:t>
            </a:r>
          </a:p>
        </p:txBody>
      </p:sp>
      <p:sp>
        <p:nvSpPr>
          <p:cNvPr id="3" name="Номер слайда 2"/>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28</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grpSp>
        <p:nvGrpSpPr>
          <p:cNvPr id="13" name="Группа 12"/>
          <p:cNvGrpSpPr/>
          <p:nvPr/>
        </p:nvGrpSpPr>
        <p:grpSpPr>
          <a:xfrm>
            <a:off x="-15868" y="-1"/>
            <a:ext cx="2839947" cy="907298"/>
            <a:chOff x="50312" y="-7821"/>
            <a:chExt cx="2839947" cy="907298"/>
          </a:xfrm>
        </p:grpSpPr>
        <p:pic>
          <p:nvPicPr>
            <p:cNvPr id="18" name="Рисунок 17"/>
            <p:cNvPicPr>
              <a:picLocks noChangeAspect="1"/>
            </p:cNvPicPr>
            <p:nvPr/>
          </p:nvPicPr>
          <p:blipFill rotWithShape="1">
            <a:blip r:embed="rId5">
              <a:lum bright="70000" contrast="-70000"/>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19" name="TextBox 18"/>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398268845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2"/>
          <p:cNvSpPr>
            <a:spLocks noChangeArrowheads="1"/>
          </p:cNvSpPr>
          <p:nvPr/>
        </p:nvSpPr>
        <p:spPr bwMode="auto">
          <a:xfrm rot="5400000">
            <a:off x="5674519" y="-5667041"/>
            <a:ext cx="84296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grpSp>
        <p:nvGrpSpPr>
          <p:cNvPr id="26627" name="Группа 22"/>
          <p:cNvGrpSpPr>
            <a:grpSpLocks/>
          </p:cNvGrpSpPr>
          <p:nvPr/>
        </p:nvGrpSpPr>
        <p:grpSpPr bwMode="auto">
          <a:xfrm>
            <a:off x="309563" y="152400"/>
            <a:ext cx="1466850" cy="501650"/>
            <a:chOff x="186314" y="17215"/>
            <a:chExt cx="1467835" cy="553998"/>
          </a:xfrm>
        </p:grpSpPr>
        <p:pic>
          <p:nvPicPr>
            <p:cNvPr id="26636" name="Picture 4" descr="\\Enterprise\mr\РАЗНОЕ\логотипы\НП\РГР\лого_РГР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314" y="103247"/>
              <a:ext cx="443864" cy="448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TextBox 8"/>
            <p:cNvSpPr txBox="1">
              <a:spLocks noChangeArrowheads="1"/>
            </p:cNvSpPr>
            <p:nvPr/>
          </p:nvSpPr>
          <p:spPr bwMode="auto">
            <a:xfrm>
              <a:off x="565981" y="17215"/>
              <a:ext cx="10881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000" b="1">
                  <a:solidFill>
                    <a:srgbClr val="FFFFFF"/>
                  </a:solidFill>
                  <a:latin typeface="Century Gothic" panose="020B0502020202020204" pitchFamily="34" charset="0"/>
                  <a:cs typeface="Arial" panose="020B0604020202020204" pitchFamily="34" charset="0"/>
                </a:rPr>
                <a:t>РОССИЙСКАЯ</a:t>
              </a:r>
            </a:p>
            <a:p>
              <a:r>
                <a:rPr lang="ru-RU" altLang="ru-RU" sz="1000" b="1">
                  <a:solidFill>
                    <a:srgbClr val="FFFFFF"/>
                  </a:solidFill>
                  <a:latin typeface="Century Gothic" panose="020B0502020202020204" pitchFamily="34" charset="0"/>
                  <a:cs typeface="Arial" panose="020B0604020202020204" pitchFamily="34" charset="0"/>
                </a:rPr>
                <a:t>ГИЛЬДИЯ </a:t>
              </a:r>
            </a:p>
            <a:p>
              <a:r>
                <a:rPr lang="ru-RU" altLang="ru-RU" sz="1000" b="1">
                  <a:solidFill>
                    <a:srgbClr val="FFFFFF"/>
                  </a:solidFill>
                  <a:latin typeface="Century Gothic" panose="020B0502020202020204" pitchFamily="34" charset="0"/>
                  <a:cs typeface="Arial" panose="020B0604020202020204" pitchFamily="34" charset="0"/>
                </a:rPr>
                <a:t>РИЭЛТОРОВ</a:t>
              </a:r>
            </a:p>
          </p:txBody>
        </p:sp>
      </p:grpSp>
      <p:sp>
        <p:nvSpPr>
          <p:cNvPr id="26629" name="Прямоугольник 18"/>
          <p:cNvSpPr>
            <a:spLocks noChangeArrowheads="1"/>
          </p:cNvSpPr>
          <p:nvPr/>
        </p:nvSpPr>
        <p:spPr bwMode="auto">
          <a:xfrm>
            <a:off x="2681103" y="125009"/>
            <a:ext cx="636263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sz="2500" b="1" dirty="0" smtClean="0">
                <a:solidFill>
                  <a:schemeClr val="bg1"/>
                </a:solidFill>
                <a:latin typeface="Calibri Light" panose="020F0302020204030204" pitchFamily="34" charset="0"/>
              </a:rPr>
              <a:t>КЕЙС 3 КРИТЕРИИ </a:t>
            </a:r>
            <a:r>
              <a:rPr lang="ru-RU" altLang="ru-RU" sz="2500" b="1" dirty="0">
                <a:solidFill>
                  <a:schemeClr val="bg1"/>
                </a:solidFill>
                <a:latin typeface="Calibri Light" panose="020F0302020204030204" pitchFamily="34" charset="0"/>
              </a:rPr>
              <a:t>ОТБОРА АНАЛОГОВ</a:t>
            </a:r>
          </a:p>
        </p:txBody>
      </p:sp>
      <p:sp>
        <p:nvSpPr>
          <p:cNvPr id="26630" name="Номер слайда 3"/>
          <p:cNvSpPr>
            <a:spLocks noGrp="1"/>
          </p:cNvSpPr>
          <p:nvPr>
            <p:ph type="sldNum" sz="quarter" idx="12"/>
          </p:nvPr>
        </p:nvSpPr>
        <p:spPr bwMode="auto">
          <a:xfrm>
            <a:off x="9318625" y="63785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dirty="0" smtClean="0">
                <a:solidFill>
                  <a:srgbClr val="898989"/>
                </a:solidFill>
                <a:cs typeface="Arial" panose="020B0604020202020204" pitchFamily="34" charset="0"/>
              </a:rPr>
              <a:t>29</a:t>
            </a:r>
            <a:endParaRPr lang="ru-RU" altLang="ru-RU" dirty="0">
              <a:solidFill>
                <a:srgbClr val="898989"/>
              </a:solidFill>
              <a:cs typeface="Arial" panose="020B0604020202020204" pitchFamily="34" charset="0"/>
            </a:endParaRPr>
          </a:p>
        </p:txBody>
      </p:sp>
      <p:sp>
        <p:nvSpPr>
          <p:cNvPr id="34" name="Прямоугольник 33"/>
          <p:cNvSpPr/>
          <p:nvPr/>
        </p:nvSpPr>
        <p:spPr>
          <a:xfrm>
            <a:off x="5744594" y="834504"/>
            <a:ext cx="6598281" cy="877163"/>
          </a:xfrm>
          <a:prstGeom prst="rect">
            <a:avLst/>
          </a:prstGeom>
        </p:spPr>
        <p:txBody>
          <a:bodyPr wrap="none">
            <a:spAutoFit/>
          </a:bodyPr>
          <a:lstStyle/>
          <a:p>
            <a:pPr algn="ctr">
              <a:spcBef>
                <a:spcPts val="0"/>
              </a:spcBef>
              <a:defRPr/>
            </a:pPr>
            <a:r>
              <a:rPr lang="ru-RU" sz="1700" b="1" dirty="0">
                <a:solidFill>
                  <a:schemeClr val="tx2">
                    <a:lumMod val="75000"/>
                  </a:schemeClr>
                </a:solidFill>
                <a:latin typeface="Arial Black" panose="020B0A04020102020204" pitchFamily="34" charset="0"/>
              </a:rPr>
              <a:t>Перечень корректировок</a:t>
            </a:r>
          </a:p>
          <a:p>
            <a:pPr algn="ctr">
              <a:spcBef>
                <a:spcPts val="0"/>
              </a:spcBef>
              <a:defRPr/>
            </a:pPr>
            <a:r>
              <a:rPr lang="ru-RU" sz="1700" b="1" dirty="0">
                <a:solidFill>
                  <a:schemeClr val="tx2">
                    <a:lumMod val="75000"/>
                  </a:schemeClr>
                </a:solidFill>
                <a:latin typeface="Arial Black" panose="020B0A04020102020204" pitchFamily="34" charset="0"/>
              </a:rPr>
              <a:t> необходимых для сравнения земельных участков </a:t>
            </a:r>
          </a:p>
          <a:p>
            <a:pPr algn="ctr">
              <a:spcBef>
                <a:spcPts val="0"/>
              </a:spcBef>
              <a:defRPr/>
            </a:pPr>
            <a:r>
              <a:rPr lang="ru-RU" sz="1700" b="1" dirty="0">
                <a:solidFill>
                  <a:schemeClr val="tx2">
                    <a:lumMod val="75000"/>
                  </a:schemeClr>
                </a:solidFill>
                <a:latin typeface="Arial Black" panose="020B0A04020102020204" pitchFamily="34" charset="0"/>
              </a:rPr>
              <a:t>сегмента Производственной деятельности</a:t>
            </a:r>
          </a:p>
        </p:txBody>
      </p:sp>
      <p:sp>
        <p:nvSpPr>
          <p:cNvPr id="2" name="Прямоугольник 1"/>
          <p:cNvSpPr/>
          <p:nvPr/>
        </p:nvSpPr>
        <p:spPr>
          <a:xfrm>
            <a:off x="6721372" y="1747548"/>
            <a:ext cx="6391275" cy="4324261"/>
          </a:xfrm>
          <a:prstGeom prst="rect">
            <a:avLst/>
          </a:prstGeom>
        </p:spPr>
        <p:txBody>
          <a:bodyPr>
            <a:spAutoFit/>
          </a:bodyPr>
          <a:lstStyle/>
          <a:p>
            <a:pPr marL="342900" indent="-342900">
              <a:spcBef>
                <a:spcPts val="300"/>
              </a:spcBef>
              <a:buFontTx/>
              <a:buAutoNum type="arabicParenR"/>
              <a:defRPr/>
            </a:pPr>
            <a:r>
              <a:rPr lang="ru-RU" sz="1600" dirty="0">
                <a:solidFill>
                  <a:schemeClr val="accent1">
                    <a:lumMod val="50000"/>
                  </a:schemeClr>
                </a:solidFill>
                <a:latin typeface="Arial" pitchFamily="34" charset="0"/>
                <a:cs typeface="Arial" pitchFamily="34" charset="0"/>
              </a:rPr>
              <a:t>условия рынка (срок экспозиции оферты),</a:t>
            </a:r>
          </a:p>
          <a:p>
            <a:pPr marL="342900" indent="-342900">
              <a:spcBef>
                <a:spcPts val="300"/>
              </a:spcBef>
              <a:buFontTx/>
              <a:buAutoNum type="arabicParenR"/>
              <a:defRPr/>
            </a:pPr>
            <a:r>
              <a:rPr lang="ru-RU" sz="1600" dirty="0">
                <a:solidFill>
                  <a:schemeClr val="accent1">
                    <a:lumMod val="50000"/>
                  </a:schemeClr>
                </a:solidFill>
                <a:latin typeface="Arial" pitchFamily="34" charset="0"/>
                <a:cs typeface="Arial" pitchFamily="34" charset="0"/>
              </a:rPr>
              <a:t>вид права (собственность/право аренды), </a:t>
            </a:r>
          </a:p>
          <a:p>
            <a:pPr marL="342900" indent="-342900">
              <a:spcBef>
                <a:spcPts val="300"/>
              </a:spcBef>
              <a:buFontTx/>
              <a:buAutoNum type="arabicParenR"/>
              <a:defRPr/>
            </a:pPr>
            <a:r>
              <a:rPr lang="ru-RU" sz="1600" dirty="0">
                <a:solidFill>
                  <a:schemeClr val="accent1">
                    <a:lumMod val="50000"/>
                  </a:schemeClr>
                </a:solidFill>
                <a:latin typeface="Arial" pitchFamily="34" charset="0"/>
                <a:cs typeface="Arial" pitchFamily="34" charset="0"/>
              </a:rPr>
              <a:t>местоположение (ценовая зона),</a:t>
            </a:r>
          </a:p>
          <a:p>
            <a:pPr marL="342900" indent="-342900">
              <a:spcBef>
                <a:spcPts val="300"/>
              </a:spcBef>
              <a:buFontTx/>
              <a:buAutoNum type="arabicParenR"/>
              <a:defRPr/>
            </a:pPr>
            <a:r>
              <a:rPr lang="ru-RU" sz="1600" dirty="0">
                <a:solidFill>
                  <a:schemeClr val="accent1">
                    <a:lumMod val="50000"/>
                  </a:schemeClr>
                </a:solidFill>
                <a:latin typeface="Arial" pitchFamily="34" charset="0"/>
                <a:cs typeface="Arial" pitchFamily="34" charset="0"/>
              </a:rPr>
              <a:t>транспортная доступность (удаление от автодороги), </a:t>
            </a:r>
          </a:p>
          <a:p>
            <a:pPr marL="342900" indent="-342900">
              <a:spcBef>
                <a:spcPts val="300"/>
              </a:spcBef>
              <a:buFontTx/>
              <a:buAutoNum type="arabicParenR"/>
              <a:defRPr/>
            </a:pPr>
            <a:r>
              <a:rPr lang="ru-RU" sz="1600" dirty="0">
                <a:solidFill>
                  <a:schemeClr val="accent1">
                    <a:lumMod val="50000"/>
                  </a:schemeClr>
                </a:solidFill>
                <a:latin typeface="Arial" pitchFamily="34" charset="0"/>
                <a:cs typeface="Arial" pitchFamily="34" charset="0"/>
              </a:rPr>
              <a:t>соответствие градостроительному регламенту,</a:t>
            </a:r>
          </a:p>
          <a:p>
            <a:pPr marL="342900" indent="-342900">
              <a:spcBef>
                <a:spcPts val="300"/>
              </a:spcBef>
              <a:buFontTx/>
              <a:buAutoNum type="arabicParenR"/>
              <a:defRPr/>
            </a:pPr>
            <a:r>
              <a:rPr lang="ru-RU" sz="1600" dirty="0">
                <a:solidFill>
                  <a:schemeClr val="accent1">
                    <a:lumMod val="50000"/>
                  </a:schemeClr>
                </a:solidFill>
                <a:latin typeface="Arial" pitchFamily="34" charset="0"/>
                <a:cs typeface="Arial" pitchFamily="34" charset="0"/>
              </a:rPr>
              <a:t>основная/ вспомогательная функция использования,</a:t>
            </a:r>
          </a:p>
          <a:p>
            <a:pPr marL="342900" indent="-342900">
              <a:spcBef>
                <a:spcPts val="300"/>
              </a:spcBef>
              <a:buFontTx/>
              <a:buAutoNum type="arabicParenR"/>
              <a:defRPr/>
            </a:pPr>
            <a:r>
              <a:rPr lang="ru-RU" sz="1600" dirty="0">
                <a:solidFill>
                  <a:schemeClr val="accent1">
                    <a:lumMod val="50000"/>
                  </a:schemeClr>
                </a:solidFill>
                <a:latin typeface="Arial" pitchFamily="34" charset="0"/>
                <a:cs typeface="Arial" pitchFamily="34" charset="0"/>
              </a:rPr>
              <a:t>площадь,</a:t>
            </a:r>
          </a:p>
          <a:p>
            <a:pPr marL="342900" indent="-342900">
              <a:spcBef>
                <a:spcPts val="300"/>
              </a:spcBef>
              <a:buFontTx/>
              <a:buAutoNum type="arabicParenR"/>
              <a:defRPr/>
            </a:pPr>
            <a:r>
              <a:rPr lang="ru-RU" sz="1600" dirty="0">
                <a:solidFill>
                  <a:schemeClr val="accent1">
                    <a:lumMod val="50000"/>
                  </a:schemeClr>
                </a:solidFill>
                <a:latin typeface="Arial" pitchFamily="34" charset="0"/>
                <a:cs typeface="Arial" pitchFamily="34" charset="0"/>
              </a:rPr>
              <a:t> ж/д пути,</a:t>
            </a:r>
          </a:p>
          <a:p>
            <a:pPr marL="342900" indent="-342900">
              <a:spcBef>
                <a:spcPts val="300"/>
              </a:spcBef>
              <a:buFontTx/>
              <a:buAutoNum type="arabicParenR"/>
              <a:defRPr/>
            </a:pPr>
            <a:r>
              <a:rPr lang="ru-RU" sz="1600" dirty="0">
                <a:solidFill>
                  <a:schemeClr val="accent1">
                    <a:lumMod val="50000"/>
                  </a:schemeClr>
                </a:solidFill>
                <a:latin typeface="Arial" pitchFamily="34" charset="0"/>
                <a:cs typeface="Arial" pitchFamily="34" charset="0"/>
              </a:rPr>
              <a:t> наличие улучшений/сооружений, </a:t>
            </a:r>
          </a:p>
          <a:p>
            <a:pPr>
              <a:spcBef>
                <a:spcPts val="300"/>
              </a:spcBef>
              <a:defRPr/>
            </a:pPr>
            <a:r>
              <a:rPr lang="ru-RU" sz="1600" i="1" dirty="0">
                <a:solidFill>
                  <a:schemeClr val="accent1">
                    <a:lumMod val="50000"/>
                  </a:schemeClr>
                </a:solidFill>
                <a:latin typeface="Arial" pitchFamily="34" charset="0"/>
                <a:cs typeface="Arial" pitchFamily="34" charset="0"/>
              </a:rPr>
              <a:t>Коммуникации, каждая отдельно: </a:t>
            </a:r>
          </a:p>
          <a:p>
            <a:pPr>
              <a:spcBef>
                <a:spcPts val="300"/>
              </a:spcBef>
              <a:defRPr/>
            </a:pPr>
            <a:r>
              <a:rPr lang="ru-RU" sz="1600" dirty="0">
                <a:solidFill>
                  <a:schemeClr val="accent1">
                    <a:lumMod val="50000"/>
                  </a:schemeClr>
                </a:solidFill>
                <a:latin typeface="Arial" pitchFamily="34" charset="0"/>
                <a:cs typeface="Arial" pitchFamily="34" charset="0"/>
              </a:rPr>
              <a:t>10) электроснабжение, </a:t>
            </a:r>
          </a:p>
          <a:p>
            <a:pPr>
              <a:spcBef>
                <a:spcPts val="300"/>
              </a:spcBef>
              <a:defRPr/>
            </a:pPr>
            <a:r>
              <a:rPr lang="ru-RU" sz="1600" dirty="0">
                <a:solidFill>
                  <a:schemeClr val="accent1">
                    <a:lumMod val="50000"/>
                  </a:schemeClr>
                </a:solidFill>
                <a:latin typeface="Arial" pitchFamily="34" charset="0"/>
                <a:cs typeface="Arial" pitchFamily="34" charset="0"/>
              </a:rPr>
              <a:t>11) водоснабжение,</a:t>
            </a:r>
          </a:p>
          <a:p>
            <a:pPr>
              <a:spcBef>
                <a:spcPts val="300"/>
              </a:spcBef>
              <a:defRPr/>
            </a:pPr>
            <a:r>
              <a:rPr lang="ru-RU" sz="1600" dirty="0">
                <a:solidFill>
                  <a:schemeClr val="accent1">
                    <a:lumMod val="50000"/>
                  </a:schemeClr>
                </a:solidFill>
                <a:latin typeface="Arial" pitchFamily="34" charset="0"/>
                <a:cs typeface="Arial" pitchFamily="34" charset="0"/>
              </a:rPr>
              <a:t>12) центральная канализация,</a:t>
            </a:r>
          </a:p>
          <a:p>
            <a:pPr>
              <a:spcBef>
                <a:spcPts val="300"/>
              </a:spcBef>
              <a:defRPr/>
            </a:pPr>
            <a:r>
              <a:rPr lang="ru-RU" sz="1600" dirty="0">
                <a:solidFill>
                  <a:schemeClr val="accent1">
                    <a:lumMod val="50000"/>
                  </a:schemeClr>
                </a:solidFill>
                <a:latin typeface="Arial" pitchFamily="34" charset="0"/>
                <a:cs typeface="Arial" pitchFamily="34" charset="0"/>
              </a:rPr>
              <a:t>13) центральное отопление, </a:t>
            </a:r>
          </a:p>
          <a:p>
            <a:pPr>
              <a:spcBef>
                <a:spcPts val="300"/>
              </a:spcBef>
              <a:defRPr/>
            </a:pPr>
            <a:r>
              <a:rPr lang="ru-RU" sz="1600" dirty="0">
                <a:solidFill>
                  <a:schemeClr val="accent1">
                    <a:lumMod val="50000"/>
                  </a:schemeClr>
                </a:solidFill>
                <a:latin typeface="Arial" pitchFamily="34" charset="0"/>
                <a:cs typeface="Arial" pitchFamily="34" charset="0"/>
              </a:rPr>
              <a:t>14) газоснабжение.</a:t>
            </a:r>
          </a:p>
        </p:txBody>
      </p:sp>
      <p:sp>
        <p:nvSpPr>
          <p:cNvPr id="26633" name="Прямоугольник 2"/>
          <p:cNvSpPr>
            <a:spLocks noChangeArrowheads="1"/>
          </p:cNvSpPr>
          <p:nvPr/>
        </p:nvSpPr>
        <p:spPr bwMode="auto">
          <a:xfrm>
            <a:off x="292099" y="6247721"/>
            <a:ext cx="11433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b="1" dirty="0">
                <a:solidFill>
                  <a:srgbClr val="C00000"/>
                </a:solidFill>
                <a:latin typeface="Arial" panose="020B0604020202020204" pitchFamily="34" charset="0"/>
                <a:cs typeface="Arial" panose="020B0604020202020204" pitchFamily="34" charset="0"/>
              </a:rPr>
              <a:t>Практика оценочной деятельности говорит, что корректировок объективно требуется не 2-3, а 14! </a:t>
            </a:r>
          </a:p>
        </p:txBody>
      </p:sp>
      <p:pic>
        <p:nvPicPr>
          <p:cNvPr id="15"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9409" y="1334729"/>
            <a:ext cx="4307879" cy="258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254426" y="928345"/>
            <a:ext cx="6415548" cy="369332"/>
          </a:xfrm>
          <a:prstGeom prst="rect">
            <a:avLst/>
          </a:prstGeom>
        </p:spPr>
        <p:txBody>
          <a:bodyPr wrap="square">
            <a:spAutoFit/>
          </a:bodyPr>
          <a:lstStyle/>
          <a:p>
            <a:pPr algn="ctr"/>
            <a:r>
              <a:rPr lang="ru-RU" b="1" dirty="0">
                <a:solidFill>
                  <a:srgbClr val="1F497D">
                    <a:lumMod val="75000"/>
                  </a:srgbClr>
                </a:solidFill>
                <a:latin typeface="Arial Black" panose="020B0A04020102020204" pitchFamily="34" charset="0"/>
              </a:rPr>
              <a:t>Раздел:</a:t>
            </a:r>
            <a:r>
              <a:rPr lang="ru-RU" b="1" dirty="0">
                <a:solidFill>
                  <a:srgbClr val="C00000"/>
                </a:solidFill>
                <a:latin typeface="Arial Black" panose="020B0A04020102020204" pitchFamily="34" charset="0"/>
              </a:rPr>
              <a:t>«Подбор объектов-аналогов»</a:t>
            </a:r>
            <a:endParaRPr lang="ru-RU" dirty="0"/>
          </a:p>
        </p:txBody>
      </p:sp>
      <p:sp>
        <p:nvSpPr>
          <p:cNvPr id="4" name="Прямоугольник 3"/>
          <p:cNvSpPr/>
          <p:nvPr/>
        </p:nvSpPr>
        <p:spPr>
          <a:xfrm>
            <a:off x="-30053" y="4058898"/>
            <a:ext cx="6751425" cy="1969770"/>
          </a:xfrm>
          <a:prstGeom prst="rect">
            <a:avLst/>
          </a:prstGeom>
        </p:spPr>
        <p:txBody>
          <a:bodyPr wrap="square">
            <a:spAutoFit/>
          </a:bodyPr>
          <a:lstStyle/>
          <a:p>
            <a:pPr marL="285750" indent="-285750" algn="just">
              <a:spcBef>
                <a:spcPts val="600"/>
              </a:spcBef>
              <a:buFont typeface="Arial" panose="020B0604020202020204" pitchFamily="34" charset="0"/>
              <a:buChar char="•"/>
              <a:defRPr/>
            </a:pPr>
            <a:r>
              <a:rPr lang="ru-RU" sz="1600" dirty="0">
                <a:solidFill>
                  <a:schemeClr val="accent1">
                    <a:lumMod val="50000"/>
                  </a:schemeClr>
                </a:solidFill>
                <a:latin typeface="Arial" panose="020B0604020202020204" pitchFamily="34" charset="0"/>
                <a:cs typeface="Arial" panose="020B0604020202020204" pitchFamily="34" charset="0"/>
              </a:rPr>
              <a:t>небольшое отличие объектов-аналогов от оцениваемого объекта, не более, чем по </a:t>
            </a:r>
            <a:r>
              <a:rPr lang="ru-RU" sz="1600" b="1" dirty="0">
                <a:solidFill>
                  <a:srgbClr val="C00000"/>
                </a:solidFill>
                <a:latin typeface="Arial" panose="020B0604020202020204" pitchFamily="34" charset="0"/>
                <a:cs typeface="Arial" panose="020B0604020202020204" pitchFamily="34" charset="0"/>
              </a:rPr>
              <a:t>двум-трем</a:t>
            </a:r>
            <a:r>
              <a:rPr lang="ru-RU" sz="1600" dirty="0">
                <a:solidFill>
                  <a:schemeClr val="tx2">
                    <a:lumMod val="75000"/>
                  </a:schemeClr>
                </a:solidFill>
                <a:latin typeface="Arial" panose="020B0604020202020204" pitchFamily="34" charset="0"/>
                <a:cs typeface="Arial" panose="020B0604020202020204" pitchFamily="34" charset="0"/>
              </a:rPr>
              <a:t> характеристикам; </a:t>
            </a:r>
          </a:p>
          <a:p>
            <a:pPr marL="285750" indent="-285750" algn="just">
              <a:spcBef>
                <a:spcPts val="600"/>
              </a:spcBef>
              <a:buFont typeface="Arial" panose="020B0604020202020204" pitchFamily="34" charset="0"/>
              <a:buChar char="•"/>
              <a:defRPr/>
            </a:pPr>
            <a:r>
              <a:rPr lang="ru-RU" sz="1600" dirty="0">
                <a:solidFill>
                  <a:schemeClr val="tx2">
                    <a:lumMod val="75000"/>
                  </a:schemeClr>
                </a:solidFill>
                <a:latin typeface="Arial" panose="020B0604020202020204" pitchFamily="34" charset="0"/>
                <a:cs typeface="Arial" panose="020B0604020202020204" pitchFamily="34" charset="0"/>
              </a:rPr>
              <a:t>различие в характеристиках, приводящее к отличию в стоимости по модулю не более, чем на </a:t>
            </a:r>
            <a:r>
              <a:rPr lang="ru-RU" sz="1600" b="1" dirty="0">
                <a:solidFill>
                  <a:srgbClr val="C00000"/>
                </a:solidFill>
                <a:latin typeface="Arial" panose="020B0604020202020204" pitchFamily="34" charset="0"/>
                <a:cs typeface="Arial" panose="020B0604020202020204" pitchFamily="34" charset="0"/>
              </a:rPr>
              <a:t>30%</a:t>
            </a:r>
            <a:r>
              <a:rPr lang="ru-RU" sz="1600" dirty="0">
                <a:solidFill>
                  <a:schemeClr val="tx2">
                    <a:lumMod val="75000"/>
                  </a:schemeClr>
                </a:solidFill>
                <a:latin typeface="Arial" panose="020B0604020202020204" pitchFamily="34" charset="0"/>
                <a:cs typeface="Arial" panose="020B0604020202020204" pitchFamily="34" charset="0"/>
              </a:rPr>
              <a:t>;</a:t>
            </a:r>
          </a:p>
          <a:p>
            <a:pPr marL="285750" indent="-285750" algn="just">
              <a:spcBef>
                <a:spcPts val="600"/>
              </a:spcBef>
              <a:buFont typeface="Arial" panose="020B0604020202020204" pitchFamily="34" charset="0"/>
              <a:buChar char="•"/>
              <a:defRPr/>
            </a:pPr>
            <a:r>
              <a:rPr lang="ru-RU" sz="1600" dirty="0">
                <a:solidFill>
                  <a:schemeClr val="tx2">
                    <a:lumMod val="75000"/>
                  </a:schemeClr>
                </a:solidFill>
                <a:latin typeface="Arial" panose="020B0604020202020204" pitchFamily="34" charset="0"/>
                <a:cs typeface="Arial" panose="020B0604020202020204" pitchFamily="34" charset="0"/>
              </a:rPr>
              <a:t>разброс цен объектов-аналогов (соотношение между минимальной и максимальной ценой) в исходной или скорректированной выборках не должен превышать </a:t>
            </a:r>
            <a:r>
              <a:rPr lang="ru-RU" sz="1600" b="1" dirty="0">
                <a:solidFill>
                  <a:srgbClr val="C00000"/>
                </a:solidFill>
                <a:latin typeface="Arial" panose="020B0604020202020204" pitchFamily="34" charset="0"/>
                <a:cs typeface="Arial" panose="020B0604020202020204" pitchFamily="34" charset="0"/>
              </a:rPr>
              <a:t>50%</a:t>
            </a:r>
            <a:r>
              <a:rPr lang="ru-RU" sz="1600" dirty="0">
                <a:solidFill>
                  <a:schemeClr val="tx2">
                    <a:lumMod val="75000"/>
                  </a:schemeClr>
                </a:solidFill>
                <a:latin typeface="Arial" panose="020B0604020202020204" pitchFamily="34" charset="0"/>
                <a:cs typeface="Arial" panose="020B0604020202020204" pitchFamily="34" charset="0"/>
              </a:rPr>
              <a:t>.</a:t>
            </a:r>
          </a:p>
        </p:txBody>
      </p:sp>
      <p:grpSp>
        <p:nvGrpSpPr>
          <p:cNvPr id="17" name="Группа 16"/>
          <p:cNvGrpSpPr/>
          <p:nvPr/>
        </p:nvGrpSpPr>
        <p:grpSpPr>
          <a:xfrm>
            <a:off x="9427491" y="0"/>
            <a:ext cx="2839947" cy="907298"/>
            <a:chOff x="50312" y="-7821"/>
            <a:chExt cx="2839947" cy="907298"/>
          </a:xfrm>
        </p:grpSpPr>
        <p:pic>
          <p:nvPicPr>
            <p:cNvPr id="21" name="Рисунок 20"/>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2" name="TextBox 21"/>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38199811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2"/>
          <p:cNvSpPr>
            <a:spLocks noChangeArrowheads="1"/>
          </p:cNvSpPr>
          <p:nvPr/>
        </p:nvSpPr>
        <p:spPr bwMode="auto">
          <a:xfrm rot="5400000">
            <a:off x="5709179" y="-5713471"/>
            <a:ext cx="765060"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6" name="Номер слайда 1"/>
          <p:cNvSpPr>
            <a:spLocks noGrp="1"/>
          </p:cNvSpPr>
          <p:nvPr>
            <p:ph type="sldNum" sz="quarter" idx="12"/>
          </p:nvPr>
        </p:nvSpPr>
        <p:spPr>
          <a:xfrm>
            <a:off x="9273326" y="6448303"/>
            <a:ext cx="2844800" cy="365125"/>
          </a:xfrm>
        </p:spPr>
        <p:txBody>
          <a:bodyPr/>
          <a:lstStyle/>
          <a:p>
            <a:pPr>
              <a:defRPr/>
            </a:pPr>
            <a:r>
              <a:rPr lang="ru-RU" altLang="ru-RU" dirty="0" smtClean="0"/>
              <a:t>2</a:t>
            </a:r>
            <a:endParaRPr lang="ru-RU" altLang="ru-RU" dirty="0"/>
          </a:p>
        </p:txBody>
      </p:sp>
      <p:sp>
        <p:nvSpPr>
          <p:cNvPr id="15" name="Прямоугольник 14"/>
          <p:cNvSpPr/>
          <p:nvPr/>
        </p:nvSpPr>
        <p:spPr>
          <a:xfrm>
            <a:off x="621210" y="-78724"/>
            <a:ext cx="11049097" cy="861774"/>
          </a:xfrm>
          <a:prstGeom prst="rect">
            <a:avLst/>
          </a:prstGeom>
        </p:spPr>
        <p:txBody>
          <a:bodyPr wrap="square">
            <a:spAutoFit/>
          </a:bodyPr>
          <a:lstStyle/>
          <a:p>
            <a:pPr algn="ctr">
              <a:spcAft>
                <a:spcPts val="0"/>
              </a:spcAft>
              <a:defRPr/>
            </a:pPr>
            <a:r>
              <a:rPr lang="ru-RU" sz="2500" b="1" kern="0" dirty="0" smtClean="0">
                <a:solidFill>
                  <a:schemeClr val="bg1"/>
                </a:solidFill>
                <a:latin typeface="Calibri"/>
              </a:rPr>
              <a:t>РЫНОЧНАЯ ИНФОРМАЦИЯ</a:t>
            </a:r>
          </a:p>
          <a:p>
            <a:pPr algn="ctr">
              <a:spcAft>
                <a:spcPts val="0"/>
              </a:spcAft>
              <a:defRPr/>
            </a:pPr>
            <a:r>
              <a:rPr lang="ru-RU" sz="2500" b="1" kern="0" dirty="0" smtClean="0">
                <a:solidFill>
                  <a:schemeClr val="bg1"/>
                </a:solidFill>
                <a:latin typeface="Calibri"/>
              </a:rPr>
              <a:t>УВЕРЕННОСТЬ И НЕОПРЕДЕЛЕННОСТЬ ДАННЫХ</a:t>
            </a:r>
            <a:endParaRPr lang="ru-RU" sz="2500" b="1" kern="0" dirty="0">
              <a:solidFill>
                <a:schemeClr val="bg1"/>
              </a:solidFill>
              <a:latin typeface="Calibri"/>
            </a:endParaRPr>
          </a:p>
        </p:txBody>
      </p:sp>
      <p:grpSp>
        <p:nvGrpSpPr>
          <p:cNvPr id="3" name="Группа 2"/>
          <p:cNvGrpSpPr/>
          <p:nvPr/>
        </p:nvGrpSpPr>
        <p:grpSpPr>
          <a:xfrm>
            <a:off x="166331" y="873611"/>
            <a:ext cx="11841908" cy="724655"/>
            <a:chOff x="117958" y="873611"/>
            <a:chExt cx="11822516" cy="724655"/>
          </a:xfrm>
        </p:grpSpPr>
        <p:grpSp>
          <p:nvGrpSpPr>
            <p:cNvPr id="11" name="Группа 10"/>
            <p:cNvGrpSpPr/>
            <p:nvPr/>
          </p:nvGrpSpPr>
          <p:grpSpPr>
            <a:xfrm>
              <a:off x="117958" y="890176"/>
              <a:ext cx="2206700" cy="661773"/>
              <a:chOff x="-69936" y="8848"/>
              <a:chExt cx="2206700" cy="661773"/>
            </a:xfrm>
          </p:grpSpPr>
          <p:sp>
            <p:nvSpPr>
              <p:cNvPr id="14" name="Скругленный прямоугольник 13"/>
              <p:cNvSpPr/>
              <p:nvPr/>
            </p:nvSpPr>
            <p:spPr>
              <a:xfrm>
                <a:off x="-69936" y="19021"/>
                <a:ext cx="2206700" cy="651600"/>
              </a:xfrm>
              <a:prstGeom prst="roundRect">
                <a:avLst/>
              </a:prstGeom>
              <a:solidFill>
                <a:schemeClr val="accent6">
                  <a:lumMod val="75000"/>
                </a:schemeClr>
              </a:solidFill>
              <a:ln>
                <a:noFill/>
              </a:ln>
              <a:effectLst>
                <a:outerShdw blurRad="40000" dist="23000" dir="5400000" rotWithShape="0">
                  <a:srgbClr val="000000">
                    <a:alpha val="35000"/>
                  </a:srgbClr>
                </a:outerShdw>
              </a:effectLst>
            </p:spPr>
          </p:sp>
          <p:sp>
            <p:nvSpPr>
              <p:cNvPr id="17" name="Скругленный прямоугольник 4"/>
              <p:cNvSpPr txBox="1"/>
              <p:nvPr/>
            </p:nvSpPr>
            <p:spPr>
              <a:xfrm>
                <a:off x="55273" y="8848"/>
                <a:ext cx="2081491" cy="648000"/>
              </a:xfrm>
              <a:prstGeom prst="rect">
                <a:avLst/>
              </a:prstGeom>
              <a:noFill/>
              <a:ln>
                <a:noFill/>
              </a:ln>
              <a:effectLst/>
            </p:spPr>
            <p:txBody>
              <a:bodyPr spcFirstLastPara="0" vert="horz" wrap="square" lIns="144780" tIns="72390" rIns="144780" bIns="72390" numCol="1" spcCol="1270" anchor="ctr" anchorCtr="0">
                <a:noAutofit/>
              </a:bodyPr>
              <a:lstStyle/>
              <a:p>
                <a:pPr marR="0" indent="0" algn="ctr" defTabSz="1689100" fontAlgn="auto">
                  <a:lnSpc>
                    <a:spcPct val="90000"/>
                  </a:lnSpc>
                  <a:spcBef>
                    <a:spcPct val="0"/>
                  </a:spcBef>
                  <a:spcAft>
                    <a:spcPct val="35000"/>
                  </a:spcAft>
                  <a:buClrTx/>
                  <a:buSzTx/>
                  <a:buFontTx/>
                  <a:buNone/>
                  <a:tabLst/>
                  <a:defRPr/>
                </a:pPr>
                <a:r>
                  <a:rPr lang="ru-RU" b="1" dirty="0">
                    <a:solidFill>
                      <a:schemeClr val="bg1"/>
                    </a:solidFill>
                    <a:latin typeface="Arial" panose="020B0604020202020204" pitchFamily="34" charset="0"/>
                    <a:cs typeface="Arial" panose="020B0604020202020204" pitchFamily="34" charset="0"/>
                  </a:rPr>
                  <a:t>СРО ЭС</a:t>
                </a:r>
                <a:endParaRPr lang="en-US" b="1" dirty="0">
                  <a:solidFill>
                    <a:schemeClr val="bg1"/>
                  </a:solidFill>
                  <a:latin typeface="Arial" panose="020B0604020202020204" pitchFamily="34" charset="0"/>
                  <a:cs typeface="Arial" panose="020B0604020202020204" pitchFamily="34" charset="0"/>
                </a:endParaRPr>
              </a:p>
            </p:txBody>
          </p:sp>
        </p:grpSp>
        <p:sp>
          <p:nvSpPr>
            <p:cNvPr id="20" name="TextBox 19"/>
            <p:cNvSpPr txBox="1"/>
            <p:nvPr/>
          </p:nvSpPr>
          <p:spPr>
            <a:xfrm>
              <a:off x="2324658" y="873611"/>
              <a:ext cx="9615816" cy="724655"/>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32385" rIns="64770" bIns="32385" numCol="1" spcCol="1270" anchor="ctr" anchorCtr="0">
              <a:noAutofit/>
            </a:bodyPr>
            <a:lstStyle/>
            <a:p>
              <a:pPr algn="just"/>
              <a:r>
                <a:rPr lang="ru-RU" sz="1600" b="1" dirty="0">
                  <a:solidFill>
                    <a:schemeClr val="tx2">
                      <a:lumMod val="50000"/>
                    </a:schemeClr>
                  </a:solidFill>
                  <a:latin typeface="Arial" panose="020B0604020202020204" pitchFamily="34" charset="0"/>
                  <a:cs typeface="Arial" panose="020B0604020202020204" pitchFamily="34" charset="0"/>
                </a:rPr>
                <a:t>Методические разъяснения по учету в отчетах об оценке и при экспертизах отчетов об оценке условий высокой неопределенности на внутреннем и внешнем </a:t>
              </a:r>
              <a:r>
                <a:rPr lang="ru-RU" sz="1600" b="1" dirty="0" smtClean="0">
                  <a:solidFill>
                    <a:schemeClr val="tx2">
                      <a:lumMod val="50000"/>
                    </a:schemeClr>
                  </a:solidFill>
                  <a:latin typeface="Arial" panose="020B0604020202020204" pitchFamily="34" charset="0"/>
                  <a:cs typeface="Arial" panose="020B0604020202020204" pitchFamily="34" charset="0"/>
                </a:rPr>
                <a:t>рынках</a:t>
              </a:r>
            </a:p>
            <a:p>
              <a:pPr algn="r"/>
              <a:r>
                <a:rPr lang="en-US" sz="1300" b="1" dirty="0">
                  <a:solidFill>
                    <a:srgbClr val="C00000"/>
                  </a:solidFill>
                  <a:latin typeface="Arial" panose="020B0604020202020204" pitchFamily="34" charset="0"/>
                  <a:cs typeface="Arial" panose="020B0604020202020204" pitchFamily="34" charset="0"/>
                </a:rPr>
                <a:t>https://srosovet.ru/Metod/metodicheskierecommenrazn123/</a:t>
              </a:r>
              <a:endParaRPr lang="ru-RU" sz="1300" b="1" dirty="0">
                <a:solidFill>
                  <a:srgbClr val="C00000"/>
                </a:solidFill>
                <a:latin typeface="Arial" panose="020B0604020202020204" pitchFamily="34" charset="0"/>
                <a:cs typeface="Arial" panose="020B0604020202020204" pitchFamily="34" charset="0"/>
              </a:endParaRPr>
            </a:p>
          </p:txBody>
        </p:sp>
      </p:grpSp>
      <p:grpSp>
        <p:nvGrpSpPr>
          <p:cNvPr id="2" name="Группа 1"/>
          <p:cNvGrpSpPr/>
          <p:nvPr/>
        </p:nvGrpSpPr>
        <p:grpSpPr>
          <a:xfrm>
            <a:off x="235982" y="1739080"/>
            <a:ext cx="11775803" cy="4937611"/>
            <a:chOff x="235981" y="1648292"/>
            <a:chExt cx="11834802" cy="4937611"/>
          </a:xfrm>
        </p:grpSpPr>
        <p:sp>
          <p:nvSpPr>
            <p:cNvPr id="4" name="Прямоугольник 3"/>
            <p:cNvSpPr/>
            <p:nvPr/>
          </p:nvSpPr>
          <p:spPr>
            <a:xfrm>
              <a:off x="235981" y="2256068"/>
              <a:ext cx="11831238" cy="4329835"/>
            </a:xfrm>
            <a:prstGeom prst="rect">
              <a:avLst/>
            </a:prstGeom>
            <a:solidFill>
              <a:schemeClr val="accent4">
                <a:lumMod val="20000"/>
                <a:lumOff val="80000"/>
              </a:schemeClr>
            </a:solidFill>
          </p:spPr>
          <p:txBody>
            <a:bodyPr wrap="square" lIns="72000" bIns="36000">
              <a:spAutoFit/>
            </a:bodyPr>
            <a:lstStyle/>
            <a:p>
              <a:pPr algn="just"/>
              <a:r>
                <a:rPr lang="ru-RU" sz="2000" b="1" dirty="0">
                  <a:solidFill>
                    <a:schemeClr val="tx2">
                      <a:lumMod val="50000"/>
                    </a:schemeClr>
                  </a:solidFill>
                  <a:latin typeface="Arial" panose="020B0604020202020204" pitchFamily="34" charset="0"/>
                  <a:cs typeface="Arial" panose="020B0604020202020204" pitchFamily="34" charset="0"/>
                </a:rPr>
                <a:t>Неопределенность результата оценки</a:t>
              </a:r>
              <a:r>
                <a:rPr lang="ru-RU" sz="1200" dirty="0">
                  <a:solidFill>
                    <a:schemeClr val="tx2">
                      <a:lumMod val="50000"/>
                    </a:schemeClr>
                  </a:solidFill>
                  <a:latin typeface="Arial" panose="020B0604020202020204" pitchFamily="34" charset="0"/>
                  <a:cs typeface="Arial" panose="020B0604020202020204" pitchFamily="34" charset="0"/>
                </a:rPr>
                <a:t>— общая характеристика качества </a:t>
              </a:r>
              <a:r>
                <a:rPr lang="ru-RU" sz="1200" dirty="0" smtClean="0">
                  <a:solidFill>
                    <a:schemeClr val="tx2">
                      <a:lumMod val="50000"/>
                    </a:schemeClr>
                  </a:solidFill>
                  <a:latin typeface="Arial" panose="020B0604020202020204" pitchFamily="34" charset="0"/>
                  <a:cs typeface="Arial" panose="020B0604020202020204" pitchFamily="34" charset="0"/>
                </a:rPr>
                <a:t>результата оценки</a:t>
              </a:r>
              <a:r>
                <a:rPr lang="ru-RU" sz="1200" dirty="0">
                  <a:solidFill>
                    <a:schemeClr val="tx2">
                      <a:lumMod val="50000"/>
                    </a:schemeClr>
                  </a:solidFill>
                  <a:latin typeface="Arial" panose="020B0604020202020204" pitchFamily="34" charset="0"/>
                  <a:cs typeface="Arial" panose="020B0604020202020204" pitchFamily="34" charset="0"/>
                </a:rPr>
                <a:t>, отражающая </a:t>
              </a:r>
              <a:r>
                <a:rPr lang="ru-RU" sz="1200" dirty="0" smtClean="0">
                  <a:solidFill>
                    <a:schemeClr val="tx2">
                      <a:lumMod val="50000"/>
                    </a:schemeClr>
                  </a:solidFill>
                  <a:latin typeface="Arial" panose="020B0604020202020204" pitchFamily="34" charset="0"/>
                  <a:cs typeface="Arial" panose="020B0604020202020204" pitchFamily="34" charset="0"/>
                </a:rPr>
                <a:t>факт неоднозначности</a:t>
              </a:r>
              <a:r>
                <a:rPr lang="ru-RU" sz="1200" dirty="0">
                  <a:solidFill>
                    <a:schemeClr val="tx2">
                      <a:lumMod val="50000"/>
                    </a:schemeClr>
                  </a:solidFill>
                  <a:latin typeface="Arial" panose="020B0604020202020204" pitchFamily="34" charset="0"/>
                  <a:cs typeface="Arial" panose="020B0604020202020204" pitchFamily="34" charset="0"/>
                </a:rPr>
                <a:t>, размытости полученной величины </a:t>
              </a:r>
              <a:r>
                <a:rPr lang="ru-RU" sz="1200" dirty="0" smtClean="0">
                  <a:solidFill>
                    <a:schemeClr val="tx2">
                      <a:lumMod val="50000"/>
                    </a:schemeClr>
                  </a:solidFill>
                  <a:latin typeface="Arial" panose="020B0604020202020204" pitchFamily="34" charset="0"/>
                  <a:cs typeface="Arial" panose="020B0604020202020204" pitchFamily="34" charset="0"/>
                </a:rPr>
                <a:t>рыночной стоимости </a:t>
              </a:r>
              <a:r>
                <a:rPr lang="ru-RU" sz="1200" dirty="0">
                  <a:solidFill>
                    <a:schemeClr val="tx2">
                      <a:lumMod val="50000"/>
                    </a:schemeClr>
                  </a:solidFill>
                  <a:latin typeface="Arial" panose="020B0604020202020204" pitchFamily="34" charset="0"/>
                  <a:cs typeface="Arial" panose="020B0604020202020204" pitchFamily="34" charset="0"/>
                </a:rPr>
                <a:t>оценки, ее приближенный характер.</a:t>
              </a:r>
            </a:p>
            <a:p>
              <a:pPr algn="just"/>
              <a:r>
                <a:rPr lang="ru-RU" sz="2000" b="1" dirty="0">
                  <a:solidFill>
                    <a:schemeClr val="tx2">
                      <a:lumMod val="50000"/>
                    </a:schemeClr>
                  </a:solidFill>
                  <a:latin typeface="Arial" panose="020B0604020202020204" pitchFamily="34" charset="0"/>
                  <a:cs typeface="Arial" panose="020B0604020202020204" pitchFamily="34" charset="0"/>
                </a:rPr>
                <a:t>Неопределенность процесса оценки</a:t>
              </a:r>
              <a:r>
                <a:rPr lang="ru-RU" sz="1200" dirty="0">
                  <a:solidFill>
                    <a:schemeClr val="tx2">
                      <a:lumMod val="50000"/>
                    </a:schemeClr>
                  </a:solidFill>
                  <a:latin typeface="Arial" panose="020B0604020202020204" pitchFamily="34" charset="0"/>
                  <a:cs typeface="Arial" panose="020B0604020202020204" pitchFamily="34" charset="0"/>
                </a:rPr>
                <a:t>— общая характеристика качества </a:t>
              </a:r>
              <a:r>
                <a:rPr lang="ru-RU" sz="1200" dirty="0" smtClean="0">
                  <a:solidFill>
                    <a:schemeClr val="tx2">
                      <a:lumMod val="50000"/>
                    </a:schemeClr>
                  </a:solidFill>
                  <a:latin typeface="Arial" panose="020B0604020202020204" pitchFamily="34" charset="0"/>
                  <a:cs typeface="Arial" panose="020B0604020202020204" pitchFamily="34" charset="0"/>
                </a:rPr>
                <a:t>процесса оценки</a:t>
              </a:r>
              <a:r>
                <a:rPr lang="ru-RU" sz="1200" dirty="0">
                  <a:solidFill>
                    <a:schemeClr val="tx2">
                      <a:lumMod val="50000"/>
                    </a:schemeClr>
                  </a:solidFill>
                  <a:latin typeface="Arial" panose="020B0604020202020204" pitchFamily="34" charset="0"/>
                  <a:cs typeface="Arial" panose="020B0604020202020204" pitchFamily="34" charset="0"/>
                </a:rPr>
                <a:t>, отражающая факт разброса рыночных данных, неоднозначности при подборе </a:t>
              </a:r>
              <a:r>
                <a:rPr lang="ru-RU" sz="1200" dirty="0" smtClean="0">
                  <a:solidFill>
                    <a:schemeClr val="tx2">
                      <a:lumMod val="50000"/>
                    </a:schemeClr>
                  </a:solidFill>
                  <a:latin typeface="Arial" panose="020B0604020202020204" pitchFamily="34" charset="0"/>
                  <a:cs typeface="Arial" panose="020B0604020202020204" pitchFamily="34" charset="0"/>
                </a:rPr>
                <a:t>исходной </a:t>
              </a:r>
              <a:r>
                <a:rPr lang="ru-RU" sz="1200" dirty="0">
                  <a:solidFill>
                    <a:schemeClr val="tx2">
                      <a:lumMod val="50000"/>
                    </a:schemeClr>
                  </a:solidFill>
                  <a:latin typeface="Arial" panose="020B0604020202020204" pitchFamily="34" charset="0"/>
                  <a:cs typeface="Arial" panose="020B0604020202020204" pitchFamily="34" charset="0"/>
                </a:rPr>
                <a:t>информации, субъективный подход при выборе и/или разработке методик и </a:t>
              </a:r>
              <a:r>
                <a:rPr lang="ru-RU" sz="1200" dirty="0" smtClean="0">
                  <a:solidFill>
                    <a:schemeClr val="tx2">
                      <a:lumMod val="50000"/>
                    </a:schemeClr>
                  </a:solidFill>
                  <a:latin typeface="Arial" panose="020B0604020202020204" pitchFamily="34" charset="0"/>
                  <a:cs typeface="Arial" panose="020B0604020202020204" pitchFamily="34" charset="0"/>
                </a:rPr>
                <a:t>алгоритмов </a:t>
              </a:r>
              <a:r>
                <a:rPr lang="ru-RU" sz="1200" dirty="0">
                  <a:solidFill>
                    <a:schemeClr val="tx2">
                      <a:lumMod val="50000"/>
                    </a:schemeClr>
                  </a:solidFill>
                  <a:latin typeface="Arial" panose="020B0604020202020204" pitchFamily="34" charset="0"/>
                  <a:cs typeface="Arial" panose="020B0604020202020204" pitchFamily="34" charset="0"/>
                </a:rPr>
                <a:t>расчета.</a:t>
              </a:r>
            </a:p>
            <a:p>
              <a:pPr algn="just"/>
              <a:r>
                <a:rPr lang="ru-RU" sz="2000" b="1" dirty="0">
                  <a:solidFill>
                    <a:schemeClr val="tx2">
                      <a:lumMod val="50000"/>
                    </a:schemeClr>
                  </a:solidFill>
                  <a:latin typeface="Arial" panose="020B0604020202020204" pitchFamily="34" charset="0"/>
                  <a:cs typeface="Arial" panose="020B0604020202020204" pitchFamily="34" charset="0"/>
                </a:rPr>
                <a:t>Качественный анализ неопределенности оценки</a:t>
              </a:r>
              <a:r>
                <a:rPr lang="ru-RU" sz="1200" dirty="0">
                  <a:solidFill>
                    <a:schemeClr val="tx2">
                      <a:lumMod val="50000"/>
                    </a:schemeClr>
                  </a:solidFill>
                  <a:latin typeface="Arial" panose="020B0604020202020204" pitchFamily="34" charset="0"/>
                  <a:cs typeface="Arial" panose="020B0604020202020204" pitchFamily="34" charset="0"/>
                </a:rPr>
                <a:t>— исследование факторов, </a:t>
              </a:r>
              <a:r>
                <a:rPr lang="ru-RU" sz="1200" dirty="0" smtClean="0">
                  <a:solidFill>
                    <a:schemeClr val="tx2">
                      <a:lumMod val="50000"/>
                    </a:schemeClr>
                  </a:solidFill>
                  <a:latin typeface="Arial" panose="020B0604020202020204" pitchFamily="34" charset="0"/>
                  <a:cs typeface="Arial" panose="020B0604020202020204" pitchFamily="34" charset="0"/>
                </a:rPr>
                <a:t>влияющих </a:t>
              </a:r>
              <a:r>
                <a:rPr lang="ru-RU" sz="1200" dirty="0">
                  <a:solidFill>
                    <a:schemeClr val="tx2">
                      <a:lumMod val="50000"/>
                    </a:schemeClr>
                  </a:solidFill>
                  <a:latin typeface="Arial" panose="020B0604020202020204" pitchFamily="34" charset="0"/>
                  <a:cs typeface="Arial" panose="020B0604020202020204" pitchFamily="34" charset="0"/>
                </a:rPr>
                <a:t>на результат оценки, включающее ранжирование их по степени значимости, </a:t>
              </a:r>
              <a:r>
                <a:rPr lang="ru-RU" sz="1200" dirty="0" smtClean="0">
                  <a:solidFill>
                    <a:schemeClr val="tx2">
                      <a:lumMod val="50000"/>
                    </a:schemeClr>
                  </a:solidFill>
                  <a:latin typeface="Arial" panose="020B0604020202020204" pitchFamily="34" charset="0"/>
                  <a:cs typeface="Arial" panose="020B0604020202020204" pitchFamily="34" charset="0"/>
                </a:rPr>
                <a:t>установление </a:t>
              </a:r>
              <a:r>
                <a:rPr lang="ru-RU" sz="1200" dirty="0">
                  <a:solidFill>
                    <a:schemeClr val="tx2">
                      <a:lumMod val="50000"/>
                    </a:schemeClr>
                  </a:solidFill>
                  <a:latin typeface="Arial" panose="020B0604020202020204" pitchFamily="34" charset="0"/>
                  <a:cs typeface="Arial" panose="020B0604020202020204" pitchFamily="34" charset="0"/>
                </a:rPr>
                <a:t>диапазонов, в которых они могут находиться, сопоставление результатов </a:t>
              </a:r>
              <a:r>
                <a:rPr lang="ru-RU" sz="1200" dirty="0" smtClean="0">
                  <a:solidFill>
                    <a:schemeClr val="tx2">
                      <a:lumMod val="50000"/>
                    </a:schemeClr>
                  </a:solidFill>
                  <a:latin typeface="Arial" panose="020B0604020202020204" pitchFamily="34" charset="0"/>
                  <a:cs typeface="Arial" panose="020B0604020202020204" pitchFamily="34" charset="0"/>
                </a:rPr>
                <a:t>оценки для </a:t>
              </a:r>
              <a:r>
                <a:rPr lang="ru-RU" sz="1200" dirty="0">
                  <a:solidFill>
                    <a:schemeClr val="tx2">
                      <a:lumMod val="50000"/>
                    </a:schemeClr>
                  </a:solidFill>
                  <a:latin typeface="Arial" panose="020B0604020202020204" pitchFamily="34" charset="0"/>
                  <a:cs typeface="Arial" panose="020B0604020202020204" pitchFamily="34" charset="0"/>
                </a:rPr>
                <a:t>различных сценариев, анализ причин расхождения результатов, полученных </a:t>
              </a:r>
              <a:r>
                <a:rPr lang="ru-RU" sz="1200" dirty="0" smtClean="0">
                  <a:solidFill>
                    <a:schemeClr val="tx2">
                      <a:lumMod val="50000"/>
                    </a:schemeClr>
                  </a:solidFill>
                  <a:latin typeface="Arial" panose="020B0604020202020204" pitchFamily="34" charset="0"/>
                  <a:cs typeface="Arial" panose="020B0604020202020204" pitchFamily="34" charset="0"/>
                </a:rPr>
                <a:t>различными </a:t>
              </a:r>
              <a:r>
                <a:rPr lang="ru-RU" sz="1200" dirty="0">
                  <a:solidFill>
                    <a:schemeClr val="tx2">
                      <a:lumMod val="50000"/>
                    </a:schemeClr>
                  </a:solidFill>
                  <a:latin typeface="Arial" panose="020B0604020202020204" pitchFamily="34" charset="0"/>
                  <a:cs typeface="Arial" panose="020B0604020202020204" pitchFamily="34" charset="0"/>
                </a:rPr>
                <a:t>методами.</a:t>
              </a:r>
            </a:p>
            <a:p>
              <a:pPr algn="just"/>
              <a:r>
                <a:rPr lang="ru-RU" sz="2000" b="1" dirty="0">
                  <a:solidFill>
                    <a:schemeClr val="tx2">
                      <a:lumMod val="50000"/>
                    </a:schemeClr>
                  </a:solidFill>
                  <a:latin typeface="Arial" panose="020B0604020202020204" pitchFamily="34" charset="0"/>
                  <a:cs typeface="Arial" panose="020B0604020202020204" pitchFamily="34" charset="0"/>
                </a:rPr>
                <a:t>Количественный анализ неопределенности оценки</a:t>
              </a:r>
              <a:r>
                <a:rPr lang="ru-RU" sz="1200" dirty="0">
                  <a:solidFill>
                    <a:schemeClr val="tx2">
                      <a:lumMod val="50000"/>
                    </a:schemeClr>
                  </a:solidFill>
                  <a:latin typeface="Arial" panose="020B0604020202020204" pitchFamily="34" charset="0"/>
                  <a:cs typeface="Arial" panose="020B0604020202020204" pitchFamily="34" charset="0"/>
                </a:rPr>
                <a:t>— определение уровня </a:t>
              </a:r>
              <a:r>
                <a:rPr lang="ru-RU" sz="1200" dirty="0" smtClean="0">
                  <a:solidFill>
                    <a:schemeClr val="tx2">
                      <a:lumMod val="50000"/>
                    </a:schemeClr>
                  </a:solidFill>
                  <a:latin typeface="Arial" panose="020B0604020202020204" pitchFamily="34" charset="0"/>
                  <a:cs typeface="Arial" panose="020B0604020202020204" pitchFamily="34" charset="0"/>
                </a:rPr>
                <a:t>неопределенности </a:t>
              </a:r>
              <a:r>
                <a:rPr lang="ru-RU" sz="1200" dirty="0">
                  <a:solidFill>
                    <a:schemeClr val="tx2">
                      <a:lumMod val="50000"/>
                    </a:schemeClr>
                  </a:solidFill>
                  <a:latin typeface="Arial" panose="020B0604020202020204" pitchFamily="34" charset="0"/>
                  <a:cs typeface="Arial" panose="020B0604020202020204" pitchFamily="34" charset="0"/>
                </a:rPr>
                <a:t>на основе анализа и статистической обработки рыночных данных и/или </a:t>
              </a:r>
              <a:r>
                <a:rPr lang="ru-RU" sz="1200" dirty="0" smtClean="0">
                  <a:solidFill>
                    <a:schemeClr val="tx2">
                      <a:lumMod val="50000"/>
                    </a:schemeClr>
                  </a:solidFill>
                  <a:latin typeface="Arial" panose="020B0604020202020204" pitchFamily="34" charset="0"/>
                  <a:cs typeface="Arial" panose="020B0604020202020204" pitchFamily="34" charset="0"/>
                </a:rPr>
                <a:t>имитационного </a:t>
              </a:r>
              <a:r>
                <a:rPr lang="ru-RU" sz="1200" dirty="0">
                  <a:solidFill>
                    <a:schemeClr val="tx2">
                      <a:lumMod val="50000"/>
                    </a:schemeClr>
                  </a:solidFill>
                  <a:latin typeface="Arial" panose="020B0604020202020204" pitchFamily="34" charset="0"/>
                  <a:cs typeface="Arial" panose="020B0604020202020204" pitchFamily="34" charset="0"/>
                </a:rPr>
                <a:t>моделирования и/или анализа чувствительности используемого процесса оценки.</a:t>
              </a:r>
            </a:p>
            <a:p>
              <a:pPr algn="just"/>
              <a:r>
                <a:rPr lang="ru-RU" sz="1200" dirty="0">
                  <a:solidFill>
                    <a:schemeClr val="tx2">
                      <a:lumMod val="50000"/>
                    </a:schemeClr>
                  </a:solidFill>
                  <a:latin typeface="Arial" panose="020B0604020202020204" pitchFamily="34" charset="0"/>
                  <a:cs typeface="Arial" panose="020B0604020202020204" pitchFamily="34" charset="0"/>
                </a:rPr>
                <a:t>Раскрытие неопределенности — изложение в доступной для пользователя </a:t>
              </a:r>
              <a:r>
                <a:rPr lang="ru-RU" sz="1200" dirty="0" smtClean="0">
                  <a:solidFill>
                    <a:schemeClr val="tx2">
                      <a:lumMod val="50000"/>
                    </a:schemeClr>
                  </a:solidFill>
                  <a:latin typeface="Arial" panose="020B0604020202020204" pitchFamily="34" charset="0"/>
                  <a:cs typeface="Arial" panose="020B0604020202020204" pitchFamily="34" charset="0"/>
                </a:rPr>
                <a:t>отчета форме </a:t>
              </a:r>
              <a:r>
                <a:rPr lang="ru-RU" sz="1200" dirty="0">
                  <a:solidFill>
                    <a:schemeClr val="tx2">
                      <a:lumMod val="50000"/>
                    </a:schemeClr>
                  </a:solidFill>
                  <a:latin typeface="Arial" panose="020B0604020202020204" pitchFamily="34" charset="0"/>
                  <a:cs typeface="Arial" panose="020B0604020202020204" pitchFamily="34" charset="0"/>
                </a:rPr>
                <a:t>результатов качественного и количественного анализа неопределенности оценки</a:t>
              </a:r>
              <a:r>
                <a:rPr lang="ru-RU" sz="1200" dirty="0" smtClean="0">
                  <a:solidFill>
                    <a:schemeClr val="tx2">
                      <a:lumMod val="50000"/>
                    </a:schemeClr>
                  </a:solidFill>
                  <a:latin typeface="Arial" panose="020B0604020202020204" pitchFamily="34" charset="0"/>
                  <a:cs typeface="Arial" panose="020B0604020202020204" pitchFamily="34" charset="0"/>
                </a:rPr>
                <a:t>.</a:t>
              </a:r>
            </a:p>
            <a:p>
              <a:pPr algn="just"/>
              <a:r>
                <a:rPr lang="ru-RU" sz="2000" b="1" dirty="0">
                  <a:solidFill>
                    <a:srgbClr val="C00000"/>
                  </a:solidFill>
                  <a:latin typeface="Arial" panose="020B0604020202020204" pitchFamily="34" charset="0"/>
                  <a:cs typeface="Arial" panose="020B0604020202020204" pitchFamily="34" charset="0"/>
                </a:rPr>
                <a:t>Факторы неопределенности</a:t>
              </a:r>
              <a:r>
                <a:rPr lang="ru-RU" sz="1200" dirty="0">
                  <a:solidFill>
                    <a:schemeClr val="tx2">
                      <a:lumMod val="50000"/>
                    </a:schemeClr>
                  </a:solidFill>
                  <a:latin typeface="Arial" panose="020B0604020202020204" pitchFamily="34" charset="0"/>
                  <a:cs typeface="Arial" panose="020B0604020202020204" pitchFamily="34" charset="0"/>
                </a:rPr>
                <a:t>— характеристики объекта и внешней среды, </a:t>
              </a:r>
              <a:r>
                <a:rPr lang="ru-RU" sz="1200" dirty="0" smtClean="0">
                  <a:solidFill>
                    <a:schemeClr val="tx2">
                      <a:lumMod val="50000"/>
                    </a:schemeClr>
                  </a:solidFill>
                  <a:latin typeface="Arial" panose="020B0604020202020204" pitchFamily="34" charset="0"/>
                  <a:cs typeface="Arial" panose="020B0604020202020204" pitchFamily="34" charset="0"/>
                </a:rPr>
                <a:t>которые влияют </a:t>
              </a:r>
              <a:r>
                <a:rPr lang="ru-RU" sz="1200" dirty="0">
                  <a:solidFill>
                    <a:schemeClr val="tx2">
                      <a:lumMod val="50000"/>
                    </a:schemeClr>
                  </a:solidFill>
                  <a:latin typeface="Arial" panose="020B0604020202020204" pitchFamily="34" charset="0"/>
                  <a:cs typeface="Arial" panose="020B0604020202020204" pitchFamily="34" charset="0"/>
                </a:rPr>
                <a:t>на рыночную стоимость объекта оценки и при этом в силу тех или иных </a:t>
              </a:r>
              <a:r>
                <a:rPr lang="ru-RU" sz="1200" dirty="0" smtClean="0">
                  <a:solidFill>
                    <a:schemeClr val="tx2">
                      <a:lumMod val="50000"/>
                    </a:schemeClr>
                  </a:solidFill>
                  <a:latin typeface="Arial" panose="020B0604020202020204" pitchFamily="34" charset="0"/>
                  <a:cs typeface="Arial" panose="020B0604020202020204" pitchFamily="34" charset="0"/>
                </a:rPr>
                <a:t>причин не </a:t>
              </a:r>
              <a:r>
                <a:rPr lang="ru-RU" sz="1200" dirty="0">
                  <a:solidFill>
                    <a:schemeClr val="tx2">
                      <a:lumMod val="50000"/>
                    </a:schemeClr>
                  </a:solidFill>
                  <a:latin typeface="Arial" panose="020B0604020202020204" pitchFamily="34" charset="0"/>
                  <a:cs typeface="Arial" panose="020B0604020202020204" pitchFamily="34" charset="0"/>
                </a:rPr>
                <a:t>могут быть определены однозначно.</a:t>
              </a:r>
            </a:p>
            <a:p>
              <a:pPr algn="just"/>
              <a:r>
                <a:rPr lang="ru-RU" sz="2000" b="1" dirty="0">
                  <a:solidFill>
                    <a:schemeClr val="tx2">
                      <a:lumMod val="50000"/>
                    </a:schemeClr>
                  </a:solidFill>
                  <a:latin typeface="Arial" panose="020B0604020202020204" pitchFamily="34" charset="0"/>
                  <a:cs typeface="Arial" panose="020B0604020202020204" pitchFamily="34" charset="0"/>
                </a:rPr>
                <a:t>Априорный уровень неопределенности результата оценки</a:t>
              </a:r>
              <a:r>
                <a:rPr lang="ru-RU" sz="1200" dirty="0">
                  <a:solidFill>
                    <a:schemeClr val="tx2">
                      <a:lumMod val="50000"/>
                    </a:schemeClr>
                  </a:solidFill>
                  <a:latin typeface="Arial" panose="020B0604020202020204" pitchFamily="34" charset="0"/>
                  <a:cs typeface="Arial" panose="020B0604020202020204" pitchFamily="34" charset="0"/>
                </a:rPr>
                <a:t>— численное </a:t>
              </a:r>
              <a:r>
                <a:rPr lang="ru-RU" sz="1200" dirty="0" smtClean="0">
                  <a:solidFill>
                    <a:schemeClr val="tx2">
                      <a:lumMod val="50000"/>
                    </a:schemeClr>
                  </a:solidFill>
                  <a:latin typeface="Arial" panose="020B0604020202020204" pitchFamily="34" charset="0"/>
                  <a:cs typeface="Arial" panose="020B0604020202020204" pitchFamily="34" charset="0"/>
                </a:rPr>
                <a:t>значение неопределенности </a:t>
              </a:r>
              <a:r>
                <a:rPr lang="ru-RU" sz="1200" dirty="0">
                  <a:solidFill>
                    <a:schemeClr val="tx2">
                      <a:lumMod val="50000"/>
                    </a:schemeClr>
                  </a:solidFill>
                  <a:latin typeface="Arial" panose="020B0604020202020204" pitchFamily="34" charset="0"/>
                  <a:cs typeface="Arial" panose="020B0604020202020204" pitchFamily="34" charset="0"/>
                </a:rPr>
                <a:t>результата оценки, отнесенное к определенному классу объектов и </a:t>
              </a:r>
              <a:r>
                <a:rPr lang="ru-RU" sz="1200" dirty="0" smtClean="0">
                  <a:solidFill>
                    <a:schemeClr val="tx2">
                      <a:lumMod val="50000"/>
                    </a:schemeClr>
                  </a:solidFill>
                  <a:latin typeface="Arial" panose="020B0604020202020204" pitchFamily="34" charset="0"/>
                  <a:cs typeface="Arial" panose="020B0604020202020204" pitchFamily="34" charset="0"/>
                </a:rPr>
                <a:t>сегменту </a:t>
              </a:r>
              <a:r>
                <a:rPr lang="ru-RU" sz="1200" dirty="0">
                  <a:solidFill>
                    <a:schemeClr val="tx2">
                      <a:lumMod val="50000"/>
                    </a:schemeClr>
                  </a:solidFill>
                  <a:latin typeface="Arial" panose="020B0604020202020204" pitchFamily="34" charset="0"/>
                  <a:cs typeface="Arial" panose="020B0604020202020204" pitchFamily="34" charset="0"/>
                </a:rPr>
                <a:t>рынка, без учета конкретных методик и исходных данных, используемых в </a:t>
              </a:r>
              <a:r>
                <a:rPr lang="ru-RU" sz="1200" dirty="0" smtClean="0">
                  <a:solidFill>
                    <a:schemeClr val="tx2">
                      <a:lumMod val="50000"/>
                    </a:schemeClr>
                  </a:solidFill>
                  <a:latin typeface="Arial" panose="020B0604020202020204" pitchFamily="34" charset="0"/>
                  <a:cs typeface="Arial" panose="020B0604020202020204" pitchFamily="34" charset="0"/>
                </a:rPr>
                <a:t>конкретном </a:t>
              </a:r>
              <a:r>
                <a:rPr lang="ru-RU" sz="1200" dirty="0">
                  <a:solidFill>
                    <a:schemeClr val="tx2">
                      <a:lumMod val="50000"/>
                    </a:schemeClr>
                  </a:solidFill>
                  <a:latin typeface="Arial" panose="020B0604020202020204" pitchFamily="34" charset="0"/>
                  <a:cs typeface="Arial" panose="020B0604020202020204" pitchFamily="34" charset="0"/>
                </a:rPr>
                <a:t>процессе оценки. Определяется до выполнения оценки.</a:t>
              </a:r>
            </a:p>
            <a:p>
              <a:pPr algn="just"/>
              <a:r>
                <a:rPr lang="ru-RU" sz="1200" dirty="0">
                  <a:solidFill>
                    <a:schemeClr val="tx2">
                      <a:lumMod val="50000"/>
                    </a:schemeClr>
                  </a:solidFill>
                  <a:latin typeface="Arial" panose="020B0604020202020204" pitchFamily="34" charset="0"/>
                  <a:cs typeface="Arial" panose="020B0604020202020204" pitchFamily="34" charset="0"/>
                </a:rPr>
                <a:t>Апостериорный уровень неопределенности результата оценки — численное </a:t>
              </a:r>
              <a:r>
                <a:rPr lang="ru-RU" sz="1200" dirty="0" smtClean="0">
                  <a:solidFill>
                    <a:schemeClr val="tx2">
                      <a:lumMod val="50000"/>
                    </a:schemeClr>
                  </a:solidFill>
                  <a:latin typeface="Arial" panose="020B0604020202020204" pitchFamily="34" charset="0"/>
                  <a:cs typeface="Arial" panose="020B0604020202020204" pitchFamily="34" charset="0"/>
                </a:rPr>
                <a:t>значение </a:t>
              </a:r>
              <a:r>
                <a:rPr lang="ru-RU" sz="1200" dirty="0">
                  <a:solidFill>
                    <a:schemeClr val="tx2">
                      <a:lumMod val="50000"/>
                    </a:schemeClr>
                  </a:solidFill>
                  <a:latin typeface="Arial" panose="020B0604020202020204" pitchFamily="34" charset="0"/>
                  <a:cs typeface="Arial" panose="020B0604020202020204" pitchFamily="34" charset="0"/>
                </a:rPr>
                <a:t>неопределенности результата оценки, отнесенное к объекту оценки, с учетом </a:t>
              </a:r>
              <a:r>
                <a:rPr lang="ru-RU" sz="1200" dirty="0" smtClean="0">
                  <a:solidFill>
                    <a:schemeClr val="tx2">
                      <a:lumMod val="50000"/>
                    </a:schemeClr>
                  </a:solidFill>
                  <a:latin typeface="Arial" panose="020B0604020202020204" pitchFamily="34" charset="0"/>
                  <a:cs typeface="Arial" panose="020B0604020202020204" pitchFamily="34" charset="0"/>
                </a:rPr>
                <a:t>конкретных </a:t>
              </a:r>
              <a:r>
                <a:rPr lang="ru-RU" sz="1200" dirty="0">
                  <a:solidFill>
                    <a:schemeClr val="tx2">
                      <a:lumMod val="50000"/>
                    </a:schemeClr>
                  </a:solidFill>
                  <a:latin typeface="Arial" panose="020B0604020202020204" pitchFamily="34" charset="0"/>
                  <a:cs typeface="Arial" panose="020B0604020202020204" pitchFamily="34" charset="0"/>
                </a:rPr>
                <a:t>методик и исходных данных, используемых в конкретном процессе оценки.</a:t>
              </a:r>
            </a:p>
            <a:p>
              <a:pPr algn="just"/>
              <a:r>
                <a:rPr lang="ru-RU" sz="1200" dirty="0">
                  <a:solidFill>
                    <a:schemeClr val="tx2">
                      <a:lumMod val="50000"/>
                    </a:schemeClr>
                  </a:solidFill>
                  <a:latin typeface="Arial" panose="020B0604020202020204" pitchFamily="34" charset="0"/>
                  <a:cs typeface="Arial" panose="020B0604020202020204" pitchFamily="34" charset="0"/>
                </a:rPr>
                <a:t>Определяется после выполнения оценки на основании полученных в процессе </a:t>
              </a:r>
              <a:r>
                <a:rPr lang="ru-RU" sz="1200" dirty="0" smtClean="0">
                  <a:solidFill>
                    <a:schemeClr val="tx2">
                      <a:lumMod val="50000"/>
                    </a:schemeClr>
                  </a:solidFill>
                  <a:latin typeface="Arial" panose="020B0604020202020204" pitchFamily="34" charset="0"/>
                  <a:cs typeface="Arial" panose="020B0604020202020204" pitchFamily="34" charset="0"/>
                </a:rPr>
                <a:t>оценки данных</a:t>
              </a:r>
              <a:r>
                <a:rPr lang="ru-RU" sz="1200" dirty="0">
                  <a:solidFill>
                    <a:schemeClr val="tx2">
                      <a:lumMod val="50000"/>
                    </a:schemeClr>
                  </a:solidFill>
                  <a:latin typeface="Arial" panose="020B0604020202020204" pitchFamily="34" charset="0"/>
                  <a:cs typeface="Arial" panose="020B0604020202020204" pitchFamily="34" charset="0"/>
                </a:rPr>
                <a:t>.</a:t>
              </a:r>
            </a:p>
          </p:txBody>
        </p:sp>
        <p:grpSp>
          <p:nvGrpSpPr>
            <p:cNvPr id="21" name="Группа 20"/>
            <p:cNvGrpSpPr/>
            <p:nvPr/>
          </p:nvGrpSpPr>
          <p:grpSpPr>
            <a:xfrm>
              <a:off x="235981" y="1648292"/>
              <a:ext cx="2206745" cy="650701"/>
              <a:chOff x="0" y="1660451"/>
              <a:chExt cx="2926080" cy="922311"/>
            </a:xfrm>
          </p:grpSpPr>
          <p:sp>
            <p:nvSpPr>
              <p:cNvPr id="22" name="Скругленный прямоугольник 21"/>
              <p:cNvSpPr/>
              <p:nvPr/>
            </p:nvSpPr>
            <p:spPr>
              <a:xfrm>
                <a:off x="0" y="1660451"/>
                <a:ext cx="2926080" cy="922311"/>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3" name="Скругленный прямоугольник 4"/>
              <p:cNvSpPr txBox="1"/>
              <p:nvPr/>
            </p:nvSpPr>
            <p:spPr>
              <a:xfrm>
                <a:off x="133320" y="1859147"/>
                <a:ext cx="2476383" cy="5249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ru-RU" b="1" dirty="0">
                    <a:solidFill>
                      <a:schemeClr val="bg1"/>
                    </a:solidFill>
                    <a:latin typeface="Arial" panose="020B0604020202020204" pitchFamily="34" charset="0"/>
                    <a:cs typeface="Arial" panose="020B0604020202020204" pitchFamily="34" charset="0"/>
                  </a:rPr>
                  <a:t>СПОД РОО 04-090-2020</a:t>
                </a:r>
                <a:endParaRPr lang="en-US" kern="1200" dirty="0">
                  <a:solidFill>
                    <a:schemeClr val="bg1"/>
                  </a:solidFill>
                </a:endParaRPr>
              </a:p>
            </p:txBody>
          </p:sp>
        </p:grpSp>
        <p:sp>
          <p:nvSpPr>
            <p:cNvPr id="24" name="TextBox 23"/>
            <p:cNvSpPr txBox="1"/>
            <p:nvPr/>
          </p:nvSpPr>
          <p:spPr>
            <a:xfrm>
              <a:off x="2439841" y="1663040"/>
              <a:ext cx="9630942" cy="591709"/>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32385" rIns="64770" bIns="32385" numCol="1" spcCol="1270" anchor="ctr" anchorCtr="0">
              <a:noAutofit/>
            </a:bodyPr>
            <a:lstStyle/>
            <a:p>
              <a:pPr algn="just"/>
              <a:r>
                <a:rPr lang="ru-RU" sz="1600" b="1" dirty="0">
                  <a:solidFill>
                    <a:schemeClr val="tx2">
                      <a:lumMod val="50000"/>
                    </a:schemeClr>
                  </a:solidFill>
                  <a:latin typeface="Arial" panose="020B0604020202020204" pitchFamily="34" charset="0"/>
                  <a:cs typeface="Arial" panose="020B0604020202020204" pitchFamily="34" charset="0"/>
                </a:rPr>
                <a:t>Методические рекомендации по раскрытию неопределенности результатов </a:t>
              </a:r>
              <a:r>
                <a:rPr lang="ru-RU" sz="1600" b="1" dirty="0" smtClean="0">
                  <a:solidFill>
                    <a:schemeClr val="tx2">
                      <a:lumMod val="50000"/>
                    </a:schemeClr>
                  </a:solidFill>
                  <a:latin typeface="Arial" panose="020B0604020202020204" pitchFamily="34" charset="0"/>
                  <a:cs typeface="Arial" panose="020B0604020202020204" pitchFamily="34" charset="0"/>
                </a:rPr>
                <a:t>оценки</a:t>
              </a:r>
            </a:p>
            <a:p>
              <a:pPr algn="r"/>
              <a:r>
                <a:rPr lang="en-US" sz="1300" b="1" dirty="0">
                  <a:solidFill>
                    <a:srgbClr val="C00000"/>
                  </a:solidFill>
                  <a:latin typeface="Arial" panose="020B0604020202020204" pitchFamily="34" charset="0"/>
                  <a:cs typeface="Arial" panose="020B0604020202020204" pitchFamily="34" charset="0"/>
                </a:rPr>
                <a:t>http://sroroo.ru/evaluators/material/</a:t>
              </a:r>
              <a:endParaRPr lang="ru-RU" sz="1300" b="1" dirty="0">
                <a:solidFill>
                  <a:srgbClr val="C00000"/>
                </a:solidFill>
                <a:latin typeface="Arial" panose="020B0604020202020204" pitchFamily="34" charset="0"/>
                <a:cs typeface="Arial" panose="020B0604020202020204" pitchFamily="34" charset="0"/>
              </a:endParaRPr>
            </a:p>
          </p:txBody>
        </p:sp>
      </p:grpSp>
      <p:grpSp>
        <p:nvGrpSpPr>
          <p:cNvPr id="26" name="Группа 25"/>
          <p:cNvGrpSpPr/>
          <p:nvPr/>
        </p:nvGrpSpPr>
        <p:grpSpPr>
          <a:xfrm>
            <a:off x="-15868" y="-1"/>
            <a:ext cx="2839947" cy="907298"/>
            <a:chOff x="50312" y="-7821"/>
            <a:chExt cx="2839947" cy="907298"/>
          </a:xfrm>
        </p:grpSpPr>
        <p:pic>
          <p:nvPicPr>
            <p:cNvPr id="27" name="Рисунок 26"/>
            <p:cNvPicPr>
              <a:picLocks noChangeAspect="1"/>
            </p:cNvPicPr>
            <p:nvPr/>
          </p:nvPicPr>
          <p:blipFill rotWithShape="1">
            <a:blip r:embed="rId3">
              <a:clrChange>
                <a:clrFrom>
                  <a:srgbClr val="000000"/>
                </a:clrFrom>
                <a:clrTo>
                  <a:srgbClr val="000000">
                    <a:alpha val="0"/>
                  </a:srgbClr>
                </a:clrTo>
              </a:clrChange>
              <a:biLevel thresh="25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8" name="TextBox 27"/>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
        <p:nvSpPr>
          <p:cNvPr id="19" name="Номер слайда 1"/>
          <p:cNvSpPr txBox="1">
            <a:spLocks/>
          </p:cNvSpPr>
          <p:nvPr/>
        </p:nvSpPr>
        <p:spPr>
          <a:xfrm>
            <a:off x="8825507" y="6311566"/>
            <a:ext cx="28448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ru-RU" dirty="0" smtClean="0"/>
              <a:t>3</a:t>
            </a:r>
            <a:endParaRPr lang="ru-RU" dirty="0"/>
          </a:p>
        </p:txBody>
      </p:sp>
    </p:spTree>
    <p:extLst>
      <p:ext uri="{BB962C8B-B14F-4D97-AF65-F5344CB8AC3E}">
        <p14:creationId xmlns:p14="http://schemas.microsoft.com/office/powerpoint/2010/main" val="34234879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2"/>
          <p:cNvSpPr>
            <a:spLocks noChangeArrowheads="1"/>
          </p:cNvSpPr>
          <p:nvPr/>
        </p:nvSpPr>
        <p:spPr bwMode="auto">
          <a:xfrm rot="5400000">
            <a:off x="5665464" y="-5669756"/>
            <a:ext cx="852490"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pic>
        <p:nvPicPr>
          <p:cNvPr id="16386" name="Рисунок 19"/>
          <p:cNvPicPr>
            <a:picLocks noChangeAspect="1" noChangeArrowheads="1"/>
          </p:cNvPicPr>
          <p:nvPr/>
        </p:nvPicPr>
        <p:blipFill>
          <a:blip r:embed="rId2">
            <a:extLst>
              <a:ext uri="{28A0092B-C50C-407E-A947-70E740481C1C}">
                <a14:useLocalDpi xmlns:a14="http://schemas.microsoft.com/office/drawing/2010/main" val="0"/>
              </a:ext>
            </a:extLst>
          </a:blip>
          <a:srcRect l="14459" t="3645" b="21278"/>
          <a:stretch>
            <a:fillRect/>
          </a:stretch>
        </p:blipFill>
        <p:spPr bwMode="auto">
          <a:xfrm>
            <a:off x="5889625" y="1027113"/>
            <a:ext cx="2765425"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Номер слайда 3"/>
          <p:cNvSpPr>
            <a:spLocks noGrp="1"/>
          </p:cNvSpPr>
          <p:nvPr>
            <p:ph type="sldNum" sz="quarter" idx="12"/>
          </p:nvPr>
        </p:nvSpPr>
        <p:spPr bwMode="auto">
          <a:xfrm>
            <a:off x="9153525" y="634682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E7DF8D0-16E6-4E49-9D0B-BACA686E1498}" type="slidenum">
              <a:rPr lang="ru-RU" altLang="ru-RU">
                <a:solidFill>
                  <a:srgbClr val="898989"/>
                </a:solidFill>
              </a:rPr>
              <a:pPr/>
              <a:t>30</a:t>
            </a:fld>
            <a:endParaRPr lang="ru-RU" altLang="ru-RU">
              <a:solidFill>
                <a:srgbClr val="898989"/>
              </a:solidFill>
            </a:endParaRPr>
          </a:p>
        </p:txBody>
      </p:sp>
      <p:sp>
        <p:nvSpPr>
          <p:cNvPr id="5" name="Прямоугольник 4"/>
          <p:cNvSpPr/>
          <p:nvPr/>
        </p:nvSpPr>
        <p:spPr>
          <a:xfrm>
            <a:off x="755327" y="-22237"/>
            <a:ext cx="10672763" cy="861774"/>
          </a:xfrm>
          <a:prstGeom prst="rect">
            <a:avLst/>
          </a:prstGeom>
        </p:spPr>
        <p:txBody>
          <a:bodyPr>
            <a:spAutoFit/>
          </a:bodyPr>
          <a:lstStyle/>
          <a:p>
            <a:pPr algn="ctr">
              <a:defRPr/>
            </a:pPr>
            <a:r>
              <a:rPr lang="ru-RU" altLang="ru-RU" sz="2500" b="1" dirty="0">
                <a:solidFill>
                  <a:schemeClr val="bg1"/>
                </a:solidFill>
                <a:latin typeface="Calibri Light" panose="020F0302020204030204" pitchFamily="34" charset="0"/>
              </a:rPr>
              <a:t>АКТИВНЫЙ </a:t>
            </a:r>
            <a:r>
              <a:rPr lang="en-US" altLang="ru-RU" sz="2500" b="1" dirty="0">
                <a:solidFill>
                  <a:schemeClr val="bg1"/>
                </a:solidFill>
                <a:latin typeface="Calibri Light" panose="020F0302020204030204" pitchFamily="34" charset="0"/>
              </a:rPr>
              <a:t>VS </a:t>
            </a:r>
            <a:r>
              <a:rPr lang="ru-RU" altLang="ru-RU" sz="2500" b="1" dirty="0">
                <a:solidFill>
                  <a:schemeClr val="bg1"/>
                </a:solidFill>
                <a:latin typeface="Calibri Light" panose="020F0302020204030204" pitchFamily="34" charset="0"/>
              </a:rPr>
              <a:t>НЕАКТИВНЫЙ</a:t>
            </a:r>
            <a:br>
              <a:rPr lang="ru-RU" altLang="ru-RU" sz="2500" b="1" dirty="0">
                <a:solidFill>
                  <a:schemeClr val="bg1"/>
                </a:solidFill>
                <a:latin typeface="Calibri Light" panose="020F0302020204030204" pitchFamily="34" charset="0"/>
              </a:rPr>
            </a:br>
            <a:r>
              <a:rPr lang="ru-RU" altLang="ru-RU" sz="2500" b="1" dirty="0">
                <a:solidFill>
                  <a:schemeClr val="bg1"/>
                </a:solidFill>
                <a:latin typeface="Calibri Light" panose="020F0302020204030204" pitchFamily="34" charset="0"/>
              </a:rPr>
              <a:t>СЕГМЕНТ РЫНКА</a:t>
            </a:r>
            <a:endParaRPr lang="ru-RU" sz="2500" b="1" dirty="0">
              <a:solidFill>
                <a:schemeClr val="bg1"/>
              </a:solidFill>
              <a:latin typeface="Calibri Light" panose="020F0302020204030204" pitchFamily="34" charset="0"/>
            </a:endParaRPr>
          </a:p>
        </p:txBody>
      </p:sp>
      <p:graphicFrame>
        <p:nvGraphicFramePr>
          <p:cNvPr id="6" name="Таблица 5"/>
          <p:cNvGraphicFramePr>
            <a:graphicFrameLocks noGrp="1"/>
          </p:cNvGraphicFramePr>
          <p:nvPr/>
        </p:nvGraphicFramePr>
        <p:xfrm>
          <a:off x="0" y="4003675"/>
          <a:ext cx="12093578" cy="2876548"/>
        </p:xfrm>
        <a:graphic>
          <a:graphicData uri="http://schemas.openxmlformats.org/drawingml/2006/table">
            <a:tbl>
              <a:tblPr/>
              <a:tblGrid>
                <a:gridCol w="1797457">
                  <a:extLst>
                    <a:ext uri="{9D8B030D-6E8A-4147-A177-3AD203B41FA5}">
                      <a16:colId xmlns:a16="http://schemas.microsoft.com/office/drawing/2014/main" val="20000"/>
                    </a:ext>
                  </a:extLst>
                </a:gridCol>
                <a:gridCol w="936011">
                  <a:extLst>
                    <a:ext uri="{9D8B030D-6E8A-4147-A177-3AD203B41FA5}">
                      <a16:colId xmlns:a16="http://schemas.microsoft.com/office/drawing/2014/main" val="20001"/>
                    </a:ext>
                  </a:extLst>
                </a:gridCol>
                <a:gridCol w="936011">
                  <a:extLst>
                    <a:ext uri="{9D8B030D-6E8A-4147-A177-3AD203B41FA5}">
                      <a16:colId xmlns:a16="http://schemas.microsoft.com/office/drawing/2014/main" val="20002"/>
                    </a:ext>
                  </a:extLst>
                </a:gridCol>
                <a:gridCol w="936011">
                  <a:extLst>
                    <a:ext uri="{9D8B030D-6E8A-4147-A177-3AD203B41FA5}">
                      <a16:colId xmlns:a16="http://schemas.microsoft.com/office/drawing/2014/main" val="20003"/>
                    </a:ext>
                  </a:extLst>
                </a:gridCol>
                <a:gridCol w="936011">
                  <a:extLst>
                    <a:ext uri="{9D8B030D-6E8A-4147-A177-3AD203B41FA5}">
                      <a16:colId xmlns:a16="http://schemas.microsoft.com/office/drawing/2014/main" val="20004"/>
                    </a:ext>
                  </a:extLst>
                </a:gridCol>
                <a:gridCol w="936011">
                  <a:extLst>
                    <a:ext uri="{9D8B030D-6E8A-4147-A177-3AD203B41FA5}">
                      <a16:colId xmlns:a16="http://schemas.microsoft.com/office/drawing/2014/main" val="20005"/>
                    </a:ext>
                  </a:extLst>
                </a:gridCol>
                <a:gridCol w="936011">
                  <a:extLst>
                    <a:ext uri="{9D8B030D-6E8A-4147-A177-3AD203B41FA5}">
                      <a16:colId xmlns:a16="http://schemas.microsoft.com/office/drawing/2014/main" val="20006"/>
                    </a:ext>
                  </a:extLst>
                </a:gridCol>
                <a:gridCol w="936011">
                  <a:extLst>
                    <a:ext uri="{9D8B030D-6E8A-4147-A177-3AD203B41FA5}">
                      <a16:colId xmlns:a16="http://schemas.microsoft.com/office/drawing/2014/main" val="20007"/>
                    </a:ext>
                  </a:extLst>
                </a:gridCol>
                <a:gridCol w="936011">
                  <a:extLst>
                    <a:ext uri="{9D8B030D-6E8A-4147-A177-3AD203B41FA5}">
                      <a16:colId xmlns:a16="http://schemas.microsoft.com/office/drawing/2014/main" val="20008"/>
                    </a:ext>
                  </a:extLst>
                </a:gridCol>
                <a:gridCol w="936011">
                  <a:extLst>
                    <a:ext uri="{9D8B030D-6E8A-4147-A177-3AD203B41FA5}">
                      <a16:colId xmlns:a16="http://schemas.microsoft.com/office/drawing/2014/main" val="20009"/>
                    </a:ext>
                  </a:extLst>
                </a:gridCol>
                <a:gridCol w="1032834">
                  <a:extLst>
                    <a:ext uri="{9D8B030D-6E8A-4147-A177-3AD203B41FA5}">
                      <a16:colId xmlns:a16="http://schemas.microsoft.com/office/drawing/2014/main" val="20010"/>
                    </a:ext>
                  </a:extLst>
                </a:gridCol>
                <a:gridCol w="839188">
                  <a:extLst>
                    <a:ext uri="{9D8B030D-6E8A-4147-A177-3AD203B41FA5}">
                      <a16:colId xmlns:a16="http://schemas.microsoft.com/office/drawing/2014/main" val="20011"/>
                    </a:ext>
                  </a:extLst>
                </a:gridCol>
              </a:tblGrid>
              <a:tr h="594614">
                <a:tc>
                  <a:txBody>
                    <a:bodyPr/>
                    <a:lstStyle/>
                    <a:p>
                      <a:pPr algn="ctr" fontAlgn="t"/>
                      <a:r>
                        <a:rPr lang="ru-RU" sz="1300" b="1" i="0" u="none" strike="noStrike" dirty="0">
                          <a:solidFill>
                            <a:schemeClr val="bg1"/>
                          </a:solidFill>
                          <a:effectLst/>
                          <a:latin typeface="+mn-lt"/>
                        </a:rPr>
                        <a:t>Показатель</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Квартиры новостройки</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Квартиры </a:t>
                      </a:r>
                      <a:r>
                        <a:rPr lang="ru-RU" sz="1300" b="1" i="0" u="none" strike="noStrike" dirty="0" smtClean="0">
                          <a:solidFill>
                            <a:schemeClr val="bg1"/>
                          </a:solidFill>
                          <a:effectLst/>
                          <a:latin typeface="+mn-lt"/>
                        </a:rPr>
                        <a:t>вторичный рынок</a:t>
                      </a:r>
                      <a:endParaRPr lang="ru-RU" sz="1300" b="1" i="0" u="none" strike="noStrike" dirty="0">
                        <a:solidFill>
                          <a:schemeClr val="bg1"/>
                        </a:solidFill>
                        <a:effectLst/>
                        <a:latin typeface="+mn-lt"/>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ИЖС</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Торговля</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Офисы</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ПСН</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Земля ИЖС</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Земля МЖД</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smtClean="0">
                          <a:solidFill>
                            <a:schemeClr val="bg1"/>
                          </a:solidFill>
                          <a:effectLst/>
                          <a:latin typeface="+mn-lt"/>
                        </a:rPr>
                        <a:t>Земля</a:t>
                      </a:r>
                      <a:br>
                        <a:rPr lang="ru-RU" sz="1300" b="1" i="0" u="none" strike="noStrike" dirty="0" smtClean="0">
                          <a:solidFill>
                            <a:schemeClr val="bg1"/>
                          </a:solidFill>
                          <a:effectLst/>
                          <a:latin typeface="+mn-lt"/>
                        </a:rPr>
                      </a:br>
                      <a:r>
                        <a:rPr lang="ru-RU" sz="1300" b="1" i="0" u="none" strike="noStrike" dirty="0" err="1" smtClean="0">
                          <a:solidFill>
                            <a:schemeClr val="bg1"/>
                          </a:solidFill>
                          <a:effectLst/>
                          <a:latin typeface="+mn-lt"/>
                        </a:rPr>
                        <a:t>коммер-ческая</a:t>
                      </a:r>
                      <a:endParaRPr lang="ru-RU" sz="1300" b="1" i="0" u="none" strike="noStrike" dirty="0">
                        <a:solidFill>
                          <a:schemeClr val="bg1"/>
                        </a:solidFill>
                        <a:effectLst/>
                        <a:latin typeface="+mn-lt"/>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Земля производство </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Земля с/х</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288140">
                <a:tc>
                  <a:txBody>
                    <a:bodyPr/>
                    <a:lstStyle/>
                    <a:p>
                      <a:pPr algn="l" fontAlgn="t"/>
                      <a:r>
                        <a:rPr lang="ru-RU" sz="1400" b="0" i="0" u="none" strike="noStrike" dirty="0">
                          <a:solidFill>
                            <a:srgbClr val="000000"/>
                          </a:solidFill>
                          <a:effectLst/>
                          <a:latin typeface="+mn-lt"/>
                          <a:cs typeface="Arial" panose="020B0604020202020204" pitchFamily="34" charset="0"/>
                        </a:rPr>
                        <a:t>Среднее</a:t>
                      </a:r>
                    </a:p>
                  </a:txBody>
                  <a:tcPr marL="7200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489</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2 896</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Arial"/>
                        </a:rPr>
                        <a:t>1 455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118</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96</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60</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135</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11</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21</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17</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64</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455782">
                <a:tc>
                  <a:txBody>
                    <a:bodyPr/>
                    <a:lstStyle/>
                    <a:p>
                      <a:pPr algn="l" fontAlgn="t"/>
                      <a:r>
                        <a:rPr lang="en-US" sz="1400" b="0" i="0" u="none" strike="noStrike" dirty="0">
                          <a:solidFill>
                            <a:srgbClr val="000000"/>
                          </a:solidFill>
                          <a:effectLst/>
                          <a:latin typeface="+mn-lt"/>
                          <a:cs typeface="Arial" panose="020B0604020202020204" pitchFamily="34" charset="0"/>
                        </a:rPr>
                        <a:t>M</a:t>
                      </a:r>
                      <a:r>
                        <a:rPr lang="en-US" sz="1400" b="0" i="0" u="none" strike="noStrike" dirty="0" smtClean="0">
                          <a:solidFill>
                            <a:srgbClr val="000000"/>
                          </a:solidFill>
                          <a:effectLst/>
                          <a:latin typeface="+mn-lt"/>
                          <a:cs typeface="Arial" panose="020B0604020202020204" pitchFamily="34" charset="0"/>
                        </a:rPr>
                        <a:t>ax</a:t>
                      </a:r>
                      <a:endParaRPr lang="en-US" sz="1400" b="0" i="0" u="none" strike="noStrike" dirty="0">
                        <a:solidFill>
                          <a:srgbClr val="000000"/>
                        </a:solidFill>
                        <a:effectLst/>
                        <a:latin typeface="+mn-lt"/>
                        <a:cs typeface="Arial" panose="020B0604020202020204" pitchFamily="34" charset="0"/>
                      </a:endParaRPr>
                    </a:p>
                  </a:txBody>
                  <a:tcPr marL="7200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199 885</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333 839</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Arial"/>
                        </a:rPr>
                        <a:t>188 679</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247 350</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210 000</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48 611</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15 789</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13 562</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39 536</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3 002</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49</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288140">
                <a:tc>
                  <a:txBody>
                    <a:bodyPr/>
                    <a:lstStyle/>
                    <a:p>
                      <a:pPr algn="l" fontAlgn="t"/>
                      <a:r>
                        <a:rPr lang="en-US" sz="1400" b="0" i="0" u="none" strike="noStrike" dirty="0">
                          <a:solidFill>
                            <a:srgbClr val="000000"/>
                          </a:solidFill>
                          <a:effectLst/>
                          <a:latin typeface="+mn-lt"/>
                          <a:cs typeface="Arial" panose="020B0604020202020204" pitchFamily="34" charset="0"/>
                        </a:rPr>
                        <a:t>M</a:t>
                      </a:r>
                      <a:r>
                        <a:rPr lang="en-US" sz="1400" b="0" i="0" u="none" strike="noStrike" dirty="0" smtClean="0">
                          <a:solidFill>
                            <a:srgbClr val="000000"/>
                          </a:solidFill>
                          <a:effectLst/>
                          <a:latin typeface="+mn-lt"/>
                          <a:cs typeface="Arial" panose="020B0604020202020204" pitchFamily="34" charset="0"/>
                        </a:rPr>
                        <a:t>in</a:t>
                      </a:r>
                      <a:endParaRPr lang="en-US" sz="1400" b="0" i="0" u="none" strike="noStrike" dirty="0">
                        <a:solidFill>
                          <a:srgbClr val="000000"/>
                        </a:solidFill>
                        <a:effectLst/>
                        <a:latin typeface="+mn-lt"/>
                        <a:cs typeface="Arial" panose="020B0604020202020204" pitchFamily="34" charset="0"/>
                      </a:endParaRPr>
                    </a:p>
                  </a:txBody>
                  <a:tcPr marL="7200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108 782</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100 027</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Arial"/>
                        </a:rPr>
                        <a:t>67 822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59 906</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68 686</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18 155</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2 438</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3 799</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3 207</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514</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2,27</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r h="288140">
                <a:tc>
                  <a:txBody>
                    <a:bodyPr/>
                    <a:lstStyle/>
                    <a:p>
                      <a:pPr algn="l" fontAlgn="t"/>
                      <a:r>
                        <a:rPr lang="ru-RU" sz="1400" b="0" i="0" u="none" strike="noStrike" dirty="0" smtClean="0">
                          <a:solidFill>
                            <a:srgbClr val="000000"/>
                          </a:solidFill>
                          <a:effectLst/>
                          <a:latin typeface="+mn-lt"/>
                          <a:cs typeface="Arial" panose="020B0604020202020204" pitchFamily="34" charset="0"/>
                        </a:rPr>
                        <a:t>Количество</a:t>
                      </a:r>
                      <a:endParaRPr lang="ru-RU" sz="1400" b="0" i="0" u="none" strike="noStrike" dirty="0">
                        <a:solidFill>
                          <a:srgbClr val="000000"/>
                        </a:solidFill>
                        <a:effectLst/>
                        <a:latin typeface="+mn-lt"/>
                        <a:cs typeface="Arial" panose="020B0604020202020204" pitchFamily="34" charset="0"/>
                      </a:endParaRPr>
                    </a:p>
                  </a:txBody>
                  <a:tcPr marL="7200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66 912</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19 766</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Arial"/>
                        </a:rPr>
                        <a:t>17 750</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6 903</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16 491</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5 250</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70</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521</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245</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142</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0,73</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4"/>
                  </a:ext>
                </a:extLst>
              </a:tr>
              <a:tr h="480866">
                <a:tc>
                  <a:txBody>
                    <a:bodyPr/>
                    <a:lstStyle/>
                    <a:p>
                      <a:pPr algn="l" fontAlgn="t"/>
                      <a:r>
                        <a:rPr lang="ru-RU" sz="1400" b="0" i="0" u="none" strike="noStrike" dirty="0" smtClean="0">
                          <a:solidFill>
                            <a:srgbClr val="000000"/>
                          </a:solidFill>
                          <a:effectLst/>
                          <a:latin typeface="+mn-lt"/>
                          <a:cs typeface="Arial" panose="020B0604020202020204" pitchFamily="34" charset="0"/>
                        </a:rPr>
                        <a:t>Коэффициент осцилляции, %</a:t>
                      </a:r>
                      <a:endParaRPr lang="ru-RU" sz="1400" b="0" i="0" u="none" strike="noStrike" dirty="0">
                        <a:solidFill>
                          <a:srgbClr val="000000"/>
                        </a:solidFill>
                        <a:effectLst/>
                        <a:latin typeface="+mn-lt"/>
                        <a:cs typeface="Arial" panose="020B0604020202020204" pitchFamily="34" charset="0"/>
                      </a:endParaRPr>
                    </a:p>
                  </a:txBody>
                  <a:tcPr marL="72001"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1,22</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3,14</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Arial"/>
                        </a:rPr>
                        <a:t>252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4,01</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282</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239</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645</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3,43</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12,25</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5,56</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21,23</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5"/>
                  </a:ext>
                </a:extLst>
              </a:tr>
              <a:tr h="480866">
                <a:tc>
                  <a:txBody>
                    <a:bodyPr/>
                    <a:lstStyle/>
                    <a:p>
                      <a:pPr algn="l" fontAlgn="t"/>
                      <a:r>
                        <a:rPr lang="ru-RU" sz="1400" b="0" i="0" u="none" strike="noStrike" dirty="0">
                          <a:solidFill>
                            <a:srgbClr val="000000"/>
                          </a:solidFill>
                          <a:effectLst/>
                          <a:latin typeface="+mn-lt"/>
                          <a:cs typeface="Arial" panose="020B0604020202020204" pitchFamily="34" charset="0"/>
                        </a:rPr>
                        <a:t>С</a:t>
                      </a:r>
                      <a:r>
                        <a:rPr lang="ru-RU" sz="1400" b="0" i="0" u="none" strike="noStrike" dirty="0" smtClean="0">
                          <a:solidFill>
                            <a:srgbClr val="000000"/>
                          </a:solidFill>
                          <a:effectLst/>
                          <a:latin typeface="+mn-lt"/>
                          <a:cs typeface="Arial" panose="020B0604020202020204" pitchFamily="34" charset="0"/>
                        </a:rPr>
                        <a:t>редний </a:t>
                      </a:r>
                      <a:r>
                        <a:rPr lang="ru-RU" sz="1400" b="0" i="0" u="none" strike="noStrike" dirty="0">
                          <a:solidFill>
                            <a:srgbClr val="000000"/>
                          </a:solidFill>
                          <a:effectLst/>
                          <a:latin typeface="+mn-lt"/>
                          <a:cs typeface="Arial" panose="020B0604020202020204" pitchFamily="34" charset="0"/>
                        </a:rPr>
                        <a:t>интервал между ценами, %</a:t>
                      </a:r>
                    </a:p>
                  </a:txBody>
                  <a:tcPr marL="72001"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0,25</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0,1</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Arial"/>
                        </a:rPr>
                        <a:t>0,17</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3,4</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2,93</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3,98</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4,78</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a:effectLst/>
                          <a:latin typeface="Arial" panose="020B0604020202020204" pitchFamily="34" charset="0"/>
                          <a:ea typeface="Calibri" panose="020F0502020204030204" pitchFamily="34" charset="0"/>
                          <a:cs typeface="Times New Roman" panose="02020603050405020304" pitchFamily="18" charset="0"/>
                        </a:rPr>
                        <a:t>31,2</a:t>
                      </a:r>
                      <a:endParaRPr lang="ru-RU"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58,34</a:t>
                      </a:r>
                      <a:endParaRPr lang="ru-RU" sz="13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32,73</a:t>
                      </a:r>
                      <a:endParaRPr lang="ru-RU" sz="13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3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33,17</a:t>
                      </a:r>
                      <a:endParaRPr lang="ru-RU" sz="13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6496" name="Прямоугольник 6"/>
          <p:cNvSpPr>
            <a:spLocks noChangeArrowheads="1"/>
          </p:cNvSpPr>
          <p:nvPr/>
        </p:nvSpPr>
        <p:spPr bwMode="auto">
          <a:xfrm>
            <a:off x="8510588" y="2030413"/>
            <a:ext cx="3730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200">
                <a:solidFill>
                  <a:srgbClr val="000000"/>
                </a:solidFill>
              </a:rPr>
              <a:t>Кп – коэффициент покрытия- средний относительный интервал между ценами соседних объектов;</a:t>
            </a:r>
          </a:p>
          <a:p>
            <a:r>
              <a:rPr lang="ru-RU" altLang="ru-RU" sz="1200">
                <a:solidFill>
                  <a:srgbClr val="000000"/>
                </a:solidFill>
              </a:rPr>
              <a:t>Ко – коэффициент осцилляции;</a:t>
            </a:r>
          </a:p>
          <a:p>
            <a:r>
              <a:rPr lang="en-US" altLang="ru-RU" sz="1200">
                <a:solidFill>
                  <a:srgbClr val="000000"/>
                </a:solidFill>
              </a:rPr>
              <a:t>n </a:t>
            </a:r>
            <a:r>
              <a:rPr lang="ru-RU" altLang="ru-RU" sz="1200">
                <a:solidFill>
                  <a:srgbClr val="000000"/>
                </a:solidFill>
              </a:rPr>
              <a:t>– количество;</a:t>
            </a:r>
          </a:p>
        </p:txBody>
      </p:sp>
      <p:grpSp>
        <p:nvGrpSpPr>
          <p:cNvPr id="16497" name="Группа 11"/>
          <p:cNvGrpSpPr>
            <a:grpSpLocks/>
          </p:cNvGrpSpPr>
          <p:nvPr/>
        </p:nvGrpSpPr>
        <p:grpSpPr bwMode="auto">
          <a:xfrm>
            <a:off x="9266238" y="1173163"/>
            <a:ext cx="2117725" cy="657225"/>
            <a:chOff x="4447735" y="2932098"/>
            <a:chExt cx="1426167" cy="492530"/>
          </a:xfrm>
        </p:grpSpPr>
        <p:sp>
          <p:nvSpPr>
            <p:cNvPr id="16500" name="Прямоугольник 9"/>
            <p:cNvSpPr>
              <a:spLocks noChangeArrowheads="1"/>
            </p:cNvSpPr>
            <p:nvPr/>
          </p:nvSpPr>
          <p:spPr bwMode="auto">
            <a:xfrm>
              <a:off x="4540785" y="2988412"/>
              <a:ext cx="983842" cy="35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2500">
                  <a:solidFill>
                    <a:srgbClr val="000000"/>
                  </a:solidFill>
                </a:rPr>
                <a:t>Кп = Ко/</a:t>
              </a:r>
              <a:r>
                <a:rPr lang="en-US" altLang="ru-RU" sz="2500">
                  <a:solidFill>
                    <a:srgbClr val="000000"/>
                  </a:solidFill>
                </a:rPr>
                <a:t>n</a:t>
              </a:r>
              <a:endParaRPr lang="ru-RU" altLang="ru-RU" sz="2500">
                <a:solidFill>
                  <a:srgbClr val="000000"/>
                </a:solidFill>
              </a:endParaRPr>
            </a:p>
          </p:txBody>
        </p:sp>
        <p:sp>
          <p:nvSpPr>
            <p:cNvPr id="10" name="Прямоугольник 9"/>
            <p:cNvSpPr/>
            <p:nvPr/>
          </p:nvSpPr>
          <p:spPr>
            <a:xfrm>
              <a:off x="4447735" y="2932098"/>
              <a:ext cx="1426167" cy="49253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pic>
        <p:nvPicPr>
          <p:cNvPr id="16498"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238" y="944563"/>
            <a:ext cx="5672137" cy="2913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499" name="Прямоугольник 1"/>
          <p:cNvSpPr>
            <a:spLocks noChangeArrowheads="1"/>
          </p:cNvSpPr>
          <p:nvPr/>
        </p:nvSpPr>
        <p:spPr bwMode="auto">
          <a:xfrm>
            <a:off x="5845175" y="2981325"/>
            <a:ext cx="63468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15000"/>
              </a:lnSpc>
            </a:pPr>
            <a:r>
              <a:rPr lang="ru-RU" altLang="ru-RU" sz="1500">
                <a:latin typeface="Arial" panose="020B0604020202020204" pitchFamily="34" charset="0"/>
                <a:ea typeface="Times New Roman" panose="02020603050405020304" pitchFamily="18" charset="0"/>
                <a:cs typeface="Arial" panose="020B0604020202020204" pitchFamily="34" charset="0"/>
              </a:rPr>
              <a:t>Интервалы между ценами являются экономической оценкой отличия характеристик объектов (ценообразующих факторов) и обусловлены законами объектного и субъектного ценообразования.</a:t>
            </a:r>
            <a:endParaRPr lang="ru-RU" altLang="ru-RU" sz="15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9656774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2"/>
          <p:cNvSpPr>
            <a:spLocks noChangeArrowheads="1"/>
          </p:cNvSpPr>
          <p:nvPr/>
        </p:nvSpPr>
        <p:spPr bwMode="auto">
          <a:xfrm rot="5400000">
            <a:off x="5605009" y="-5609304"/>
            <a:ext cx="973395"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7412" name="Прямоугольник 9"/>
          <p:cNvSpPr>
            <a:spLocks noChangeArrowheads="1"/>
          </p:cNvSpPr>
          <p:nvPr/>
        </p:nvSpPr>
        <p:spPr bwMode="auto">
          <a:xfrm>
            <a:off x="2206625" y="204788"/>
            <a:ext cx="799465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sz="2500" b="1" dirty="0">
                <a:solidFill>
                  <a:schemeClr val="bg1"/>
                </a:solidFill>
                <a:latin typeface="Calibri Light" panose="020F0302020204030204" pitchFamily="34" charset="0"/>
              </a:rPr>
              <a:t>СРЕДНИЙ ИНТЕРВАЛ МЕЖДУ ЦЕНАМИ ОБЪЕКТОВ (%)</a:t>
            </a:r>
          </a:p>
        </p:txBody>
      </p:sp>
      <p:grpSp>
        <p:nvGrpSpPr>
          <p:cNvPr id="17413" name="Группа 7"/>
          <p:cNvGrpSpPr>
            <a:grpSpLocks/>
          </p:cNvGrpSpPr>
          <p:nvPr/>
        </p:nvGrpSpPr>
        <p:grpSpPr bwMode="auto">
          <a:xfrm>
            <a:off x="10668000" y="161925"/>
            <a:ext cx="1466850" cy="552450"/>
            <a:chOff x="186314" y="17215"/>
            <a:chExt cx="1467835" cy="553998"/>
          </a:xfrm>
        </p:grpSpPr>
        <p:pic>
          <p:nvPicPr>
            <p:cNvPr id="17457" name="Picture 4" descr="\\Enterprise\mr\РАЗНОЕ\логотипы\НП\РГР\лого_РГР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314" y="75200"/>
              <a:ext cx="443864" cy="44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58" name="TextBox 9"/>
            <p:cNvSpPr txBox="1">
              <a:spLocks noChangeArrowheads="1"/>
            </p:cNvSpPr>
            <p:nvPr/>
          </p:nvSpPr>
          <p:spPr bwMode="auto">
            <a:xfrm>
              <a:off x="565981" y="17215"/>
              <a:ext cx="10881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000" b="1">
                  <a:solidFill>
                    <a:srgbClr val="FFFFFF"/>
                  </a:solidFill>
                  <a:latin typeface="Century Gothic" panose="020B0502020202020204" pitchFamily="34" charset="0"/>
                  <a:cs typeface="Arial" panose="020B0604020202020204" pitchFamily="34" charset="0"/>
                </a:rPr>
                <a:t>РОССИЙСКАЯ</a:t>
              </a:r>
            </a:p>
            <a:p>
              <a:r>
                <a:rPr lang="ru-RU" altLang="ru-RU" sz="1000" b="1">
                  <a:solidFill>
                    <a:srgbClr val="FFFFFF"/>
                  </a:solidFill>
                  <a:latin typeface="Century Gothic" panose="020B0502020202020204" pitchFamily="34" charset="0"/>
                  <a:cs typeface="Arial" panose="020B0604020202020204" pitchFamily="34" charset="0"/>
                </a:rPr>
                <a:t>ГИЛЬДИЯ </a:t>
              </a:r>
            </a:p>
            <a:p>
              <a:r>
                <a:rPr lang="ru-RU" altLang="ru-RU" sz="1000" b="1">
                  <a:solidFill>
                    <a:srgbClr val="FFFFFF"/>
                  </a:solidFill>
                  <a:latin typeface="Century Gothic" panose="020B0502020202020204" pitchFamily="34" charset="0"/>
                  <a:cs typeface="Arial" panose="020B0604020202020204" pitchFamily="34" charset="0"/>
                </a:rPr>
                <a:t>РИЭЛТОРОВ</a:t>
              </a:r>
            </a:p>
          </p:txBody>
        </p:sp>
      </p:grpSp>
      <p:sp>
        <p:nvSpPr>
          <p:cNvPr id="17414" name="Таблица 2"/>
          <p:cNvSpPr>
            <a:spLocks noGrp="1" noChangeAspect="1"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ru-RU" altLang="ru-RU">
              <a:solidFill>
                <a:srgbClr val="000000"/>
              </a:solidFill>
            </a:endParaRPr>
          </a:p>
        </p:txBody>
      </p:sp>
      <p:graphicFrame>
        <p:nvGraphicFramePr>
          <p:cNvPr id="15" name="Таблица 14"/>
          <p:cNvGraphicFramePr>
            <a:graphicFrameLocks noGrp="1"/>
          </p:cNvGraphicFramePr>
          <p:nvPr>
            <p:extLst/>
          </p:nvPr>
        </p:nvGraphicFramePr>
        <p:xfrm>
          <a:off x="1423014" y="5018144"/>
          <a:ext cx="8986840" cy="1698626"/>
        </p:xfrm>
        <a:graphic>
          <a:graphicData uri="http://schemas.openxmlformats.org/drawingml/2006/table">
            <a:tbl>
              <a:tblPr>
                <a:tableStyleId>{5C22544A-7EE6-4342-B048-85BDC9FD1C3A}</a:tableStyleId>
              </a:tblPr>
              <a:tblGrid>
                <a:gridCol w="2151500">
                  <a:extLst>
                    <a:ext uri="{9D8B030D-6E8A-4147-A177-3AD203B41FA5}">
                      <a16:colId xmlns:a16="http://schemas.microsoft.com/office/drawing/2014/main" val="20000"/>
                    </a:ext>
                  </a:extLst>
                </a:gridCol>
                <a:gridCol w="1708835">
                  <a:extLst>
                    <a:ext uri="{9D8B030D-6E8A-4147-A177-3AD203B41FA5}">
                      <a16:colId xmlns:a16="http://schemas.microsoft.com/office/drawing/2014/main" val="20001"/>
                    </a:ext>
                  </a:extLst>
                </a:gridCol>
                <a:gridCol w="1708835">
                  <a:extLst>
                    <a:ext uri="{9D8B030D-6E8A-4147-A177-3AD203B41FA5}">
                      <a16:colId xmlns:a16="http://schemas.microsoft.com/office/drawing/2014/main" val="20002"/>
                    </a:ext>
                  </a:extLst>
                </a:gridCol>
                <a:gridCol w="1708835">
                  <a:extLst>
                    <a:ext uri="{9D8B030D-6E8A-4147-A177-3AD203B41FA5}">
                      <a16:colId xmlns:a16="http://schemas.microsoft.com/office/drawing/2014/main" val="20003"/>
                    </a:ext>
                  </a:extLst>
                </a:gridCol>
                <a:gridCol w="1708835">
                  <a:extLst>
                    <a:ext uri="{9D8B030D-6E8A-4147-A177-3AD203B41FA5}">
                      <a16:colId xmlns:a16="http://schemas.microsoft.com/office/drawing/2014/main" val="20004"/>
                    </a:ext>
                  </a:extLst>
                </a:gridCol>
              </a:tblGrid>
              <a:tr h="478338">
                <a:tc>
                  <a:txBody>
                    <a:bodyPr/>
                    <a:lstStyle/>
                    <a:p>
                      <a:pPr marL="0" algn="ctr" defTabSz="914400" rtl="0" eaLnBrk="1" fontAlgn="b" latinLnBrk="0" hangingPunct="1"/>
                      <a:r>
                        <a:rPr lang="ru-RU" sz="1400" b="1" u="none" strike="noStrike" kern="1200" dirty="0">
                          <a:solidFill>
                            <a:schemeClr val="bg1"/>
                          </a:solidFill>
                          <a:effectLst/>
                          <a:latin typeface="Arial" pitchFamily="34" charset="0"/>
                          <a:ea typeface="+mn-ea"/>
                          <a:cs typeface="Arial" pitchFamily="34" charset="0"/>
                        </a:rPr>
                        <a:t>Сегменты рынка/регионы</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ru-RU" sz="1400" b="1" u="none" strike="noStrike" kern="1200" dirty="0">
                          <a:solidFill>
                            <a:schemeClr val="bg1"/>
                          </a:solidFill>
                          <a:effectLst/>
                          <a:latin typeface="Arial" pitchFamily="34" charset="0"/>
                          <a:ea typeface="+mn-ea"/>
                          <a:cs typeface="Arial" pitchFamily="34" charset="0"/>
                        </a:rPr>
                        <a:t>Первичный</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ru-RU" sz="1400" b="1" u="none" strike="noStrike" kern="1200" dirty="0">
                          <a:solidFill>
                            <a:schemeClr val="bg1"/>
                          </a:solidFill>
                          <a:effectLst/>
                          <a:latin typeface="Arial" pitchFamily="34" charset="0"/>
                          <a:ea typeface="+mn-ea"/>
                          <a:cs typeface="Arial" pitchFamily="34" charset="0"/>
                        </a:rPr>
                        <a:t>Вторичный</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ru-RU" sz="1400" b="1" u="none" strike="noStrike" kern="1200" dirty="0">
                          <a:solidFill>
                            <a:schemeClr val="bg1"/>
                          </a:solidFill>
                          <a:effectLst/>
                          <a:latin typeface="Arial" pitchFamily="34" charset="0"/>
                          <a:ea typeface="+mn-ea"/>
                          <a:cs typeface="Arial" pitchFamily="34" charset="0"/>
                        </a:rPr>
                        <a:t>Офисы</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ru-RU" sz="1400" b="1" u="none" strike="noStrike" kern="1200" dirty="0">
                          <a:solidFill>
                            <a:schemeClr val="bg1"/>
                          </a:solidFill>
                          <a:effectLst/>
                          <a:latin typeface="Arial" pitchFamily="34" charset="0"/>
                          <a:ea typeface="+mn-ea"/>
                          <a:cs typeface="Arial" pitchFamily="34" charset="0"/>
                        </a:rPr>
                        <a:t>Торговля</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305072">
                <a:tc>
                  <a:txBody>
                    <a:bodyPr/>
                    <a:lstStyle/>
                    <a:p>
                      <a:pPr marL="0" algn="ctr" defTabSz="914400" rtl="0" eaLnBrk="1" fontAlgn="b" latinLnBrk="0" hangingPunct="1"/>
                      <a:r>
                        <a:rPr lang="ru-RU" sz="1400" b="1" u="none" strike="noStrike" kern="1200" dirty="0">
                          <a:solidFill>
                            <a:schemeClr val="accent5">
                              <a:lumMod val="50000"/>
                            </a:schemeClr>
                          </a:solidFill>
                          <a:effectLst/>
                          <a:latin typeface="Arial" pitchFamily="34" charset="0"/>
                          <a:ea typeface="+mn-ea"/>
                          <a:cs typeface="Arial" pitchFamily="34" charset="0"/>
                        </a:rPr>
                        <a:t>Омск</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a:solidFill>
                            <a:schemeClr val="dk1"/>
                          </a:solidFill>
                          <a:effectLst/>
                          <a:latin typeface="Arial" pitchFamily="34" charset="0"/>
                          <a:ea typeface="+mn-ea"/>
                          <a:cs typeface="Arial" pitchFamily="34" charset="0"/>
                        </a:rPr>
                        <a:t>0,25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a:solidFill>
                            <a:schemeClr val="dk1"/>
                          </a:solidFill>
                          <a:effectLst/>
                          <a:latin typeface="Arial" pitchFamily="34" charset="0"/>
                          <a:ea typeface="+mn-ea"/>
                          <a:cs typeface="Arial" pitchFamily="34" charset="0"/>
                        </a:rPr>
                        <a:t>0,11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a:solidFill>
                            <a:schemeClr val="dk1"/>
                          </a:solidFill>
                          <a:effectLst/>
                          <a:latin typeface="Arial" pitchFamily="34" charset="0"/>
                          <a:ea typeface="+mn-ea"/>
                          <a:cs typeface="Arial" pitchFamily="34" charset="0"/>
                        </a:rPr>
                        <a:t>3,59</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a:solidFill>
                            <a:schemeClr val="dk1"/>
                          </a:solidFill>
                          <a:effectLst/>
                          <a:latin typeface="Arial" pitchFamily="34" charset="0"/>
                          <a:ea typeface="+mn-ea"/>
                          <a:cs typeface="Arial" pitchFamily="34" charset="0"/>
                        </a:rPr>
                        <a:t>3,40</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5072">
                <a:tc>
                  <a:txBody>
                    <a:bodyPr/>
                    <a:lstStyle/>
                    <a:p>
                      <a:pPr marL="0" algn="ctr" defTabSz="914400" rtl="0" eaLnBrk="1" fontAlgn="b" latinLnBrk="0" hangingPunct="1"/>
                      <a:r>
                        <a:rPr lang="ru-RU" sz="1400" b="1" u="none" strike="noStrike" kern="1200" dirty="0">
                          <a:solidFill>
                            <a:schemeClr val="accent5">
                              <a:lumMod val="50000"/>
                            </a:schemeClr>
                          </a:solidFill>
                          <a:effectLst/>
                          <a:latin typeface="Arial" pitchFamily="34" charset="0"/>
                          <a:ea typeface="+mn-ea"/>
                          <a:cs typeface="Arial" pitchFamily="34" charset="0"/>
                        </a:rPr>
                        <a:t>Томск</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a:solidFill>
                            <a:schemeClr val="dk1"/>
                          </a:solidFill>
                          <a:effectLst/>
                          <a:latin typeface="Arial" pitchFamily="34" charset="0"/>
                          <a:ea typeface="+mn-ea"/>
                          <a:cs typeface="Arial" pitchFamily="34" charset="0"/>
                        </a:rPr>
                        <a:t>0,14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a:solidFill>
                            <a:schemeClr val="dk1"/>
                          </a:solidFill>
                          <a:effectLst/>
                          <a:latin typeface="Arial" pitchFamily="34" charset="0"/>
                          <a:ea typeface="+mn-ea"/>
                          <a:cs typeface="Arial" pitchFamily="34" charset="0"/>
                        </a:rPr>
                        <a:t>0,13</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a:solidFill>
                            <a:schemeClr val="dk1"/>
                          </a:solidFill>
                          <a:effectLst/>
                          <a:latin typeface="Arial" pitchFamily="34" charset="0"/>
                          <a:ea typeface="+mn-ea"/>
                          <a:cs typeface="Arial" pitchFamily="34" charset="0"/>
                        </a:rPr>
                        <a:t>2,52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a:solidFill>
                            <a:schemeClr val="dk1"/>
                          </a:solidFill>
                          <a:effectLst/>
                          <a:latin typeface="Arial" pitchFamily="34" charset="0"/>
                          <a:ea typeface="+mn-ea"/>
                          <a:cs typeface="Arial" pitchFamily="34" charset="0"/>
                        </a:rPr>
                        <a:t>5,43</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5072">
                <a:tc>
                  <a:txBody>
                    <a:bodyPr/>
                    <a:lstStyle/>
                    <a:p>
                      <a:pPr marL="0" algn="ctr" defTabSz="914400" rtl="0" eaLnBrk="1" fontAlgn="b" latinLnBrk="0" hangingPunct="1"/>
                      <a:r>
                        <a:rPr lang="ru-RU" sz="1400" b="1" u="none" strike="noStrike" kern="1200" dirty="0">
                          <a:solidFill>
                            <a:schemeClr val="accent5">
                              <a:lumMod val="50000"/>
                            </a:schemeClr>
                          </a:solidFill>
                          <a:effectLst/>
                          <a:latin typeface="Arial" pitchFamily="34" charset="0"/>
                          <a:ea typeface="+mn-ea"/>
                          <a:cs typeface="Arial" pitchFamily="34" charset="0"/>
                        </a:rPr>
                        <a:t>Новосибирск</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a:solidFill>
                            <a:schemeClr val="dk1"/>
                          </a:solidFill>
                          <a:effectLst/>
                          <a:latin typeface="Arial" pitchFamily="34" charset="0"/>
                          <a:ea typeface="+mn-ea"/>
                          <a:cs typeface="Arial" pitchFamily="34" charset="0"/>
                        </a:rPr>
                        <a:t>0,02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a:solidFill>
                            <a:schemeClr val="dk1"/>
                          </a:solidFill>
                          <a:effectLst/>
                          <a:latin typeface="Arial" pitchFamily="34" charset="0"/>
                          <a:ea typeface="+mn-ea"/>
                          <a:cs typeface="Arial" pitchFamily="34" charset="0"/>
                        </a:rPr>
                        <a:t>0,05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a:solidFill>
                            <a:schemeClr val="dk1"/>
                          </a:solidFill>
                          <a:effectLst/>
                          <a:latin typeface="Arial" pitchFamily="34" charset="0"/>
                          <a:ea typeface="+mn-ea"/>
                          <a:cs typeface="Arial" pitchFamily="34" charset="0"/>
                        </a:rPr>
                        <a:t>1,07</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a:solidFill>
                            <a:schemeClr val="dk1"/>
                          </a:solidFill>
                          <a:effectLst/>
                          <a:latin typeface="Arial" pitchFamily="34" charset="0"/>
                          <a:ea typeface="+mn-ea"/>
                          <a:cs typeface="Arial" pitchFamily="34" charset="0"/>
                        </a:rPr>
                        <a:t>1,43</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5072">
                <a:tc>
                  <a:txBody>
                    <a:bodyPr/>
                    <a:lstStyle/>
                    <a:p>
                      <a:pPr marL="0" algn="ctr" defTabSz="914400" rtl="0" eaLnBrk="1" fontAlgn="b" latinLnBrk="0" hangingPunct="1"/>
                      <a:r>
                        <a:rPr lang="ru-RU" sz="1400" b="1" u="none" strike="noStrike" kern="1200" dirty="0">
                          <a:solidFill>
                            <a:schemeClr val="accent5">
                              <a:lumMod val="50000"/>
                            </a:schemeClr>
                          </a:solidFill>
                          <a:effectLst/>
                          <a:latin typeface="Arial" pitchFamily="34" charset="0"/>
                          <a:ea typeface="+mn-ea"/>
                          <a:cs typeface="Arial" pitchFamily="34" charset="0"/>
                        </a:rPr>
                        <a:t>Красноярск</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a:solidFill>
                            <a:schemeClr val="dk1"/>
                          </a:solidFill>
                          <a:effectLst/>
                          <a:latin typeface="Arial" pitchFamily="34" charset="0"/>
                          <a:ea typeface="+mn-ea"/>
                          <a:cs typeface="Arial" pitchFamily="34" charset="0"/>
                        </a:rPr>
                        <a:t>0,01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a:solidFill>
                            <a:schemeClr val="dk1"/>
                          </a:solidFill>
                          <a:effectLst/>
                          <a:latin typeface="Arial" pitchFamily="34" charset="0"/>
                          <a:ea typeface="+mn-ea"/>
                          <a:cs typeface="Arial" pitchFamily="34" charset="0"/>
                        </a:rPr>
                        <a:t>0,11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a:solidFill>
                            <a:schemeClr val="dk1"/>
                          </a:solidFill>
                          <a:effectLst/>
                          <a:latin typeface="Arial" pitchFamily="34" charset="0"/>
                          <a:ea typeface="+mn-ea"/>
                          <a:cs typeface="Arial" pitchFamily="34" charset="0"/>
                        </a:rPr>
                        <a:t>1,76</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a:solidFill>
                            <a:schemeClr val="dk1"/>
                          </a:solidFill>
                          <a:effectLst/>
                          <a:latin typeface="Arial" pitchFamily="34" charset="0"/>
                          <a:ea typeface="+mn-ea"/>
                          <a:cs typeface="Arial" pitchFamily="34" charset="0"/>
                        </a:rPr>
                        <a:t>3,61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aphicFrame>
        <p:nvGraphicFramePr>
          <p:cNvPr id="17454" name="Диаграмма 16"/>
          <p:cNvGraphicFramePr>
            <a:graphicFrameLocks/>
          </p:cNvGraphicFramePr>
          <p:nvPr/>
        </p:nvGraphicFramePr>
        <p:xfrm>
          <a:off x="1555750" y="858838"/>
          <a:ext cx="9112250" cy="4164012"/>
        </p:xfrm>
        <a:graphic>
          <a:graphicData uri="http://schemas.openxmlformats.org/presentationml/2006/ole">
            <mc:AlternateContent xmlns:mc="http://schemas.openxmlformats.org/markup-compatibility/2006">
              <mc:Choice xmlns:v="urn:schemas-microsoft-com:vml" Requires="v">
                <p:oleObj spid="_x0000_s32771" r:id="rId4" imgW="8919221" imgH="3968840" progId="Excel.Chart.8">
                  <p:embed/>
                </p:oleObj>
              </mc:Choice>
              <mc:Fallback>
                <p:oleObj r:id="rId4" imgW="8919221" imgH="3968840" progId="Excel.Chart.8">
                  <p:embed/>
                  <p:pic>
                    <p:nvPicPr>
                      <p:cNvPr id="17454" name="Диаграмма 1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0" y="858838"/>
                        <a:ext cx="9112250"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8" name="Группа 17"/>
          <p:cNvGrpSpPr/>
          <p:nvPr/>
        </p:nvGrpSpPr>
        <p:grpSpPr>
          <a:xfrm>
            <a:off x="-15868" y="-1"/>
            <a:ext cx="2839947" cy="907298"/>
            <a:chOff x="50312" y="-7821"/>
            <a:chExt cx="2839947" cy="907298"/>
          </a:xfrm>
        </p:grpSpPr>
        <p:pic>
          <p:nvPicPr>
            <p:cNvPr id="19" name="Рисунок 18"/>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1" name="TextBox 20"/>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31</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Tree>
    <p:extLst>
      <p:ext uri="{BB962C8B-B14F-4D97-AF65-F5344CB8AC3E}">
        <p14:creationId xmlns:p14="http://schemas.microsoft.com/office/powerpoint/2010/main" val="171635044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2"/>
          <p:cNvSpPr>
            <a:spLocks noChangeArrowheads="1"/>
          </p:cNvSpPr>
          <p:nvPr/>
        </p:nvSpPr>
        <p:spPr bwMode="auto">
          <a:xfrm rot="5400000">
            <a:off x="5605009" y="-5609304"/>
            <a:ext cx="973395"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8436" name="Прямоугольник 9"/>
          <p:cNvSpPr>
            <a:spLocks noChangeArrowheads="1"/>
          </p:cNvSpPr>
          <p:nvPr/>
        </p:nvSpPr>
        <p:spPr bwMode="auto">
          <a:xfrm>
            <a:off x="2254250" y="235321"/>
            <a:ext cx="799465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sz="2500" b="1" dirty="0">
                <a:solidFill>
                  <a:schemeClr val="bg1"/>
                </a:solidFill>
                <a:latin typeface="Calibri Light" panose="020F0302020204030204" pitchFamily="34" charset="0"/>
              </a:rPr>
              <a:t>КОЛИЧЕСТВО ОБЪЕКТОВ НА 10 ТЫС. ЖИТЕЛЕЙ, (ШТ.)</a:t>
            </a:r>
          </a:p>
        </p:txBody>
      </p:sp>
      <p:grpSp>
        <p:nvGrpSpPr>
          <p:cNvPr id="18437" name="Группа 7"/>
          <p:cNvGrpSpPr>
            <a:grpSpLocks/>
          </p:cNvGrpSpPr>
          <p:nvPr/>
        </p:nvGrpSpPr>
        <p:grpSpPr bwMode="auto">
          <a:xfrm>
            <a:off x="10668000" y="161925"/>
            <a:ext cx="1466850" cy="552450"/>
            <a:chOff x="186314" y="17215"/>
            <a:chExt cx="1467835" cy="553998"/>
          </a:xfrm>
        </p:grpSpPr>
        <p:pic>
          <p:nvPicPr>
            <p:cNvPr id="18481" name="Picture 4" descr="\\Enterprise\mr\РАЗНОЕ\логотипы\НП\РГР\лого_РГР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314" y="75200"/>
              <a:ext cx="443864" cy="44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2" name="TextBox 9"/>
            <p:cNvSpPr txBox="1">
              <a:spLocks noChangeArrowheads="1"/>
            </p:cNvSpPr>
            <p:nvPr/>
          </p:nvSpPr>
          <p:spPr bwMode="auto">
            <a:xfrm>
              <a:off x="565981" y="17215"/>
              <a:ext cx="10881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000" b="1">
                  <a:solidFill>
                    <a:srgbClr val="FFFFFF"/>
                  </a:solidFill>
                  <a:latin typeface="Century Gothic" panose="020B0502020202020204" pitchFamily="34" charset="0"/>
                  <a:cs typeface="Arial" panose="020B0604020202020204" pitchFamily="34" charset="0"/>
                </a:rPr>
                <a:t>РОССИЙСКАЯ</a:t>
              </a:r>
            </a:p>
            <a:p>
              <a:r>
                <a:rPr lang="ru-RU" altLang="ru-RU" sz="1000" b="1">
                  <a:solidFill>
                    <a:srgbClr val="FFFFFF"/>
                  </a:solidFill>
                  <a:latin typeface="Century Gothic" panose="020B0502020202020204" pitchFamily="34" charset="0"/>
                  <a:cs typeface="Arial" panose="020B0604020202020204" pitchFamily="34" charset="0"/>
                </a:rPr>
                <a:t>ГИЛЬДИЯ </a:t>
              </a:r>
            </a:p>
            <a:p>
              <a:r>
                <a:rPr lang="ru-RU" altLang="ru-RU" sz="1000" b="1">
                  <a:solidFill>
                    <a:srgbClr val="FFFFFF"/>
                  </a:solidFill>
                  <a:latin typeface="Century Gothic" panose="020B0502020202020204" pitchFamily="34" charset="0"/>
                  <a:cs typeface="Arial" panose="020B0604020202020204" pitchFamily="34" charset="0"/>
                </a:rPr>
                <a:t>РИЭЛТОРОВ</a:t>
              </a:r>
            </a:p>
          </p:txBody>
        </p:sp>
      </p:grpSp>
      <p:sp>
        <p:nvSpPr>
          <p:cNvPr id="18438" name="Таблица 2"/>
          <p:cNvSpPr>
            <a:spLocks noGrp="1" noChangeAspect="1"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ru-RU" altLang="ru-RU">
              <a:solidFill>
                <a:srgbClr val="000000"/>
              </a:solidFill>
            </a:endParaRPr>
          </a:p>
        </p:txBody>
      </p:sp>
      <p:graphicFrame>
        <p:nvGraphicFramePr>
          <p:cNvPr id="15" name="Таблица 14"/>
          <p:cNvGraphicFramePr>
            <a:graphicFrameLocks noGrp="1"/>
          </p:cNvGraphicFramePr>
          <p:nvPr>
            <p:extLst/>
          </p:nvPr>
        </p:nvGraphicFramePr>
        <p:xfrm>
          <a:off x="1555748" y="4919663"/>
          <a:ext cx="9112252" cy="1619249"/>
        </p:xfrm>
        <a:graphic>
          <a:graphicData uri="http://schemas.openxmlformats.org/drawingml/2006/table">
            <a:tbl>
              <a:tblPr>
                <a:tableStyleId>{5C22544A-7EE6-4342-B048-85BDC9FD1C3A}</a:tableStyleId>
              </a:tblPr>
              <a:tblGrid>
                <a:gridCol w="2181524">
                  <a:extLst>
                    <a:ext uri="{9D8B030D-6E8A-4147-A177-3AD203B41FA5}">
                      <a16:colId xmlns:a16="http://schemas.microsoft.com/office/drawing/2014/main" val="20000"/>
                    </a:ext>
                  </a:extLst>
                </a:gridCol>
                <a:gridCol w="1732682">
                  <a:extLst>
                    <a:ext uri="{9D8B030D-6E8A-4147-A177-3AD203B41FA5}">
                      <a16:colId xmlns:a16="http://schemas.microsoft.com/office/drawing/2014/main" val="20001"/>
                    </a:ext>
                  </a:extLst>
                </a:gridCol>
                <a:gridCol w="1732682">
                  <a:extLst>
                    <a:ext uri="{9D8B030D-6E8A-4147-A177-3AD203B41FA5}">
                      <a16:colId xmlns:a16="http://schemas.microsoft.com/office/drawing/2014/main" val="20002"/>
                    </a:ext>
                  </a:extLst>
                </a:gridCol>
                <a:gridCol w="1732682">
                  <a:extLst>
                    <a:ext uri="{9D8B030D-6E8A-4147-A177-3AD203B41FA5}">
                      <a16:colId xmlns:a16="http://schemas.microsoft.com/office/drawing/2014/main" val="20003"/>
                    </a:ext>
                  </a:extLst>
                </a:gridCol>
                <a:gridCol w="1732682">
                  <a:extLst>
                    <a:ext uri="{9D8B030D-6E8A-4147-A177-3AD203B41FA5}">
                      <a16:colId xmlns:a16="http://schemas.microsoft.com/office/drawing/2014/main" val="20004"/>
                    </a:ext>
                  </a:extLst>
                </a:gridCol>
              </a:tblGrid>
              <a:tr h="455985">
                <a:tc>
                  <a:txBody>
                    <a:bodyPr/>
                    <a:lstStyle/>
                    <a:p>
                      <a:pPr marL="0" algn="ctr" defTabSz="914400" rtl="0" eaLnBrk="1" fontAlgn="b" latinLnBrk="0" hangingPunct="1"/>
                      <a:r>
                        <a:rPr lang="ru-RU" sz="1400" b="1" u="none" strike="noStrike" kern="1200" dirty="0">
                          <a:solidFill>
                            <a:schemeClr val="bg1"/>
                          </a:solidFill>
                          <a:effectLst/>
                          <a:latin typeface="Arial" pitchFamily="34" charset="0"/>
                          <a:ea typeface="+mn-ea"/>
                          <a:cs typeface="Arial" pitchFamily="34" charset="0"/>
                        </a:rPr>
                        <a:t>Сегменты рынка/регионы</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ru-RU" sz="1400" b="1" u="none" strike="noStrike" kern="1200" dirty="0">
                          <a:solidFill>
                            <a:schemeClr val="bg1"/>
                          </a:solidFill>
                          <a:effectLst/>
                          <a:latin typeface="Arial" pitchFamily="34" charset="0"/>
                          <a:ea typeface="+mn-ea"/>
                          <a:cs typeface="Arial" pitchFamily="34" charset="0"/>
                        </a:rPr>
                        <a:t>Первичный</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ru-RU" sz="1400" b="1" u="none" strike="noStrike" kern="1200" dirty="0">
                          <a:solidFill>
                            <a:schemeClr val="bg1"/>
                          </a:solidFill>
                          <a:effectLst/>
                          <a:latin typeface="Arial" pitchFamily="34" charset="0"/>
                          <a:ea typeface="+mn-ea"/>
                          <a:cs typeface="Arial" pitchFamily="34" charset="0"/>
                        </a:rPr>
                        <a:t>Вторичный</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ru-RU" sz="1400" b="1" u="none" strike="noStrike" kern="1200" dirty="0">
                          <a:solidFill>
                            <a:schemeClr val="bg1"/>
                          </a:solidFill>
                          <a:effectLst/>
                          <a:latin typeface="Arial" pitchFamily="34" charset="0"/>
                          <a:ea typeface="+mn-ea"/>
                          <a:cs typeface="Arial" pitchFamily="34" charset="0"/>
                        </a:rPr>
                        <a:t>Офисы</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ru-RU" sz="1400" b="1" u="none" strike="noStrike" kern="1200" dirty="0">
                          <a:solidFill>
                            <a:schemeClr val="bg1"/>
                          </a:solidFill>
                          <a:effectLst/>
                          <a:latin typeface="Arial" pitchFamily="34" charset="0"/>
                          <a:ea typeface="+mn-ea"/>
                          <a:cs typeface="Arial" pitchFamily="34" charset="0"/>
                        </a:rPr>
                        <a:t>Торговля</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290816">
                <a:tc>
                  <a:txBody>
                    <a:bodyPr/>
                    <a:lstStyle/>
                    <a:p>
                      <a:pPr marL="0" algn="ctr" defTabSz="914400" rtl="0" eaLnBrk="1" fontAlgn="b" latinLnBrk="0" hangingPunct="1"/>
                      <a:r>
                        <a:rPr lang="ru-RU" sz="1400" b="1" u="none" strike="noStrike" kern="1200" dirty="0">
                          <a:solidFill>
                            <a:schemeClr val="accent5">
                              <a:lumMod val="50000"/>
                            </a:schemeClr>
                          </a:solidFill>
                          <a:effectLst/>
                          <a:latin typeface="Arial" pitchFamily="34" charset="0"/>
                          <a:ea typeface="+mn-ea"/>
                          <a:cs typeface="Arial" pitchFamily="34" charset="0"/>
                        </a:rPr>
                        <a:t>Омск</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smtClean="0">
                          <a:solidFill>
                            <a:schemeClr val="dk1"/>
                          </a:solidFill>
                          <a:effectLst/>
                          <a:latin typeface="Arial" pitchFamily="34" charset="0"/>
                          <a:ea typeface="+mn-ea"/>
                          <a:cs typeface="Arial" pitchFamily="34" charset="0"/>
                        </a:rPr>
                        <a:t>4,43</a:t>
                      </a:r>
                      <a:endParaRPr lang="ru-RU" sz="1400" u="none" strike="noStrike" kern="1200" dirty="0">
                        <a:solidFill>
                          <a:schemeClr val="dk1"/>
                        </a:solidFill>
                        <a:effectLst/>
                        <a:latin typeface="Arial" pitchFamily="34" charset="0"/>
                        <a:ea typeface="+mn-ea"/>
                        <a:cs typeface="Arial"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smtClean="0">
                          <a:solidFill>
                            <a:schemeClr val="dk1"/>
                          </a:solidFill>
                          <a:effectLst/>
                          <a:latin typeface="Arial" pitchFamily="34" charset="0"/>
                          <a:ea typeface="+mn-ea"/>
                          <a:cs typeface="Arial" pitchFamily="34" charset="0"/>
                        </a:rPr>
                        <a:t>26,22</a:t>
                      </a:r>
                      <a:endParaRPr lang="ru-RU" sz="1400" u="none" strike="noStrike" kern="1200" dirty="0">
                        <a:solidFill>
                          <a:schemeClr val="dk1"/>
                        </a:solidFill>
                        <a:effectLst/>
                        <a:latin typeface="Arial" pitchFamily="34" charset="0"/>
                        <a:ea typeface="+mn-ea"/>
                        <a:cs typeface="Arial"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smtClean="0">
                          <a:solidFill>
                            <a:schemeClr val="dk1"/>
                          </a:solidFill>
                          <a:effectLst/>
                          <a:latin typeface="Arial" pitchFamily="34" charset="0"/>
                          <a:ea typeface="+mn-ea"/>
                          <a:cs typeface="Arial" pitchFamily="34" charset="0"/>
                        </a:rPr>
                        <a:t>0,84</a:t>
                      </a:r>
                      <a:endParaRPr lang="ru-RU" sz="1400" u="none" strike="noStrike" kern="1200" dirty="0">
                        <a:solidFill>
                          <a:schemeClr val="dk1"/>
                        </a:solidFill>
                        <a:effectLst/>
                        <a:latin typeface="Arial" pitchFamily="34" charset="0"/>
                        <a:ea typeface="+mn-ea"/>
                        <a:cs typeface="Arial"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smtClean="0">
                          <a:solidFill>
                            <a:schemeClr val="dk1"/>
                          </a:solidFill>
                          <a:effectLst/>
                          <a:latin typeface="Arial" pitchFamily="34" charset="0"/>
                          <a:ea typeface="+mn-ea"/>
                          <a:cs typeface="Arial" pitchFamily="34" charset="0"/>
                        </a:rPr>
                        <a:t>1,07</a:t>
                      </a:r>
                      <a:endParaRPr lang="ru-RU" sz="1400" u="none" strike="noStrike" kern="1200" dirty="0">
                        <a:solidFill>
                          <a:schemeClr val="dk1"/>
                        </a:solidFill>
                        <a:effectLst/>
                        <a:latin typeface="Arial" pitchFamily="34" charset="0"/>
                        <a:ea typeface="+mn-ea"/>
                        <a:cs typeface="Arial"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0816">
                <a:tc>
                  <a:txBody>
                    <a:bodyPr/>
                    <a:lstStyle/>
                    <a:p>
                      <a:pPr marL="0" algn="ctr" defTabSz="914400" rtl="0" eaLnBrk="1" fontAlgn="b" latinLnBrk="0" hangingPunct="1"/>
                      <a:r>
                        <a:rPr lang="ru-RU" sz="1400" b="1" u="none" strike="noStrike" kern="1200" dirty="0">
                          <a:solidFill>
                            <a:schemeClr val="accent5">
                              <a:lumMod val="50000"/>
                            </a:schemeClr>
                          </a:solidFill>
                          <a:effectLst/>
                          <a:latin typeface="Arial" pitchFamily="34" charset="0"/>
                          <a:ea typeface="+mn-ea"/>
                          <a:cs typeface="Arial" pitchFamily="34" charset="0"/>
                        </a:rPr>
                        <a:t>Томск</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smtClean="0">
                          <a:solidFill>
                            <a:schemeClr val="dk1"/>
                          </a:solidFill>
                          <a:effectLst/>
                          <a:latin typeface="Arial" pitchFamily="34" charset="0"/>
                          <a:ea typeface="+mn-ea"/>
                          <a:cs typeface="Arial" pitchFamily="34" charset="0"/>
                        </a:rPr>
                        <a:t>28,53</a:t>
                      </a:r>
                      <a:endParaRPr lang="ru-RU" sz="1400" u="none" strike="noStrike" kern="1200" dirty="0">
                        <a:solidFill>
                          <a:schemeClr val="dk1"/>
                        </a:solidFill>
                        <a:effectLst/>
                        <a:latin typeface="Arial" pitchFamily="34" charset="0"/>
                        <a:ea typeface="+mn-ea"/>
                        <a:cs typeface="Arial"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smtClean="0">
                          <a:solidFill>
                            <a:schemeClr val="dk1"/>
                          </a:solidFill>
                          <a:effectLst/>
                          <a:latin typeface="Arial" pitchFamily="34" charset="0"/>
                          <a:ea typeface="+mn-ea"/>
                          <a:cs typeface="Arial" pitchFamily="34" charset="0"/>
                        </a:rPr>
                        <a:t>36,43</a:t>
                      </a:r>
                      <a:endParaRPr lang="ru-RU" sz="1400" u="none" strike="noStrike" kern="1200" dirty="0">
                        <a:solidFill>
                          <a:schemeClr val="dk1"/>
                        </a:solidFill>
                        <a:effectLst/>
                        <a:latin typeface="Arial" pitchFamily="34" charset="0"/>
                        <a:ea typeface="+mn-ea"/>
                        <a:cs typeface="Arial"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smtClean="0">
                          <a:solidFill>
                            <a:schemeClr val="dk1"/>
                          </a:solidFill>
                          <a:effectLst/>
                          <a:latin typeface="Arial" pitchFamily="34" charset="0"/>
                          <a:ea typeface="+mn-ea"/>
                          <a:cs typeface="Arial" pitchFamily="34" charset="0"/>
                        </a:rPr>
                        <a:t>0,39</a:t>
                      </a:r>
                      <a:endParaRPr lang="ru-RU" sz="1400" u="none" strike="noStrike" kern="1200" dirty="0">
                        <a:solidFill>
                          <a:schemeClr val="dk1"/>
                        </a:solidFill>
                        <a:effectLst/>
                        <a:latin typeface="Arial" pitchFamily="34" charset="0"/>
                        <a:ea typeface="+mn-ea"/>
                        <a:cs typeface="Arial"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smtClean="0">
                          <a:solidFill>
                            <a:schemeClr val="dk1"/>
                          </a:solidFill>
                          <a:effectLst/>
                          <a:latin typeface="Arial" pitchFamily="34" charset="0"/>
                          <a:ea typeface="+mn-ea"/>
                          <a:cs typeface="Arial" pitchFamily="34" charset="0"/>
                        </a:rPr>
                        <a:t>0,18</a:t>
                      </a:r>
                      <a:endParaRPr lang="ru-RU" sz="1400" u="none" strike="noStrike" kern="1200" dirty="0">
                        <a:solidFill>
                          <a:schemeClr val="dk1"/>
                        </a:solidFill>
                        <a:effectLst/>
                        <a:latin typeface="Arial" pitchFamily="34" charset="0"/>
                        <a:ea typeface="+mn-ea"/>
                        <a:cs typeface="Arial"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0816">
                <a:tc>
                  <a:txBody>
                    <a:bodyPr/>
                    <a:lstStyle/>
                    <a:p>
                      <a:pPr marL="0" algn="ctr" defTabSz="914400" rtl="0" eaLnBrk="1" fontAlgn="b" latinLnBrk="0" hangingPunct="1"/>
                      <a:r>
                        <a:rPr lang="ru-RU" sz="1400" b="1" u="none" strike="noStrike" kern="1200" dirty="0">
                          <a:solidFill>
                            <a:schemeClr val="accent5">
                              <a:lumMod val="50000"/>
                            </a:schemeClr>
                          </a:solidFill>
                          <a:effectLst/>
                          <a:latin typeface="Arial" pitchFamily="34" charset="0"/>
                          <a:ea typeface="+mn-ea"/>
                          <a:cs typeface="Arial" pitchFamily="34" charset="0"/>
                        </a:rPr>
                        <a:t>Новосибирск</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smtClean="0">
                          <a:solidFill>
                            <a:schemeClr val="dk1"/>
                          </a:solidFill>
                          <a:effectLst/>
                          <a:latin typeface="Arial" pitchFamily="34" charset="0"/>
                          <a:ea typeface="+mn-ea"/>
                          <a:cs typeface="Arial" pitchFamily="34" charset="0"/>
                        </a:rPr>
                        <a:t>90,40</a:t>
                      </a:r>
                      <a:endParaRPr lang="ru-RU" sz="1400" u="none" strike="noStrike" kern="1200" dirty="0">
                        <a:solidFill>
                          <a:schemeClr val="dk1"/>
                        </a:solidFill>
                        <a:effectLst/>
                        <a:latin typeface="Arial" pitchFamily="34" charset="0"/>
                        <a:ea typeface="+mn-ea"/>
                        <a:cs typeface="Arial"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smtClean="0">
                          <a:solidFill>
                            <a:schemeClr val="dk1"/>
                          </a:solidFill>
                          <a:effectLst/>
                          <a:latin typeface="Arial" pitchFamily="34" charset="0"/>
                          <a:ea typeface="+mn-ea"/>
                          <a:cs typeface="Arial" pitchFamily="34" charset="0"/>
                        </a:rPr>
                        <a:t>40,88</a:t>
                      </a:r>
                      <a:endParaRPr lang="ru-RU" sz="1400" u="none" strike="noStrike" kern="1200" dirty="0">
                        <a:solidFill>
                          <a:schemeClr val="dk1"/>
                        </a:solidFill>
                        <a:effectLst/>
                        <a:latin typeface="Arial" pitchFamily="34" charset="0"/>
                        <a:ea typeface="+mn-ea"/>
                        <a:cs typeface="Arial"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smtClean="0">
                          <a:solidFill>
                            <a:schemeClr val="dk1"/>
                          </a:solidFill>
                          <a:effectLst/>
                          <a:latin typeface="Arial" pitchFamily="34" charset="0"/>
                          <a:ea typeface="+mn-ea"/>
                          <a:cs typeface="Arial" pitchFamily="34" charset="0"/>
                        </a:rPr>
                        <a:t>1,43</a:t>
                      </a:r>
                      <a:endParaRPr lang="ru-RU" sz="1400" u="none" strike="noStrike" kern="1200" dirty="0">
                        <a:solidFill>
                          <a:schemeClr val="dk1"/>
                        </a:solidFill>
                        <a:effectLst/>
                        <a:latin typeface="Arial" pitchFamily="34" charset="0"/>
                        <a:ea typeface="+mn-ea"/>
                        <a:cs typeface="Arial"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smtClean="0">
                          <a:solidFill>
                            <a:schemeClr val="dk1"/>
                          </a:solidFill>
                          <a:effectLst/>
                          <a:latin typeface="Arial" pitchFamily="34" charset="0"/>
                          <a:ea typeface="+mn-ea"/>
                          <a:cs typeface="Arial" pitchFamily="34" charset="0"/>
                        </a:rPr>
                        <a:t>0,95</a:t>
                      </a:r>
                      <a:endParaRPr lang="ru-RU" sz="1400" u="none" strike="noStrike" kern="1200" dirty="0">
                        <a:solidFill>
                          <a:schemeClr val="dk1"/>
                        </a:solidFill>
                        <a:effectLst/>
                        <a:latin typeface="Arial" pitchFamily="34" charset="0"/>
                        <a:ea typeface="+mn-ea"/>
                        <a:cs typeface="Arial"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90816">
                <a:tc>
                  <a:txBody>
                    <a:bodyPr/>
                    <a:lstStyle/>
                    <a:p>
                      <a:pPr marL="0" algn="ctr" defTabSz="914400" rtl="0" eaLnBrk="1" fontAlgn="b" latinLnBrk="0" hangingPunct="1"/>
                      <a:r>
                        <a:rPr lang="ru-RU" sz="1400" b="1" u="none" strike="noStrike" kern="1200" dirty="0">
                          <a:solidFill>
                            <a:schemeClr val="accent5">
                              <a:lumMod val="50000"/>
                            </a:schemeClr>
                          </a:solidFill>
                          <a:effectLst/>
                          <a:latin typeface="Arial" pitchFamily="34" charset="0"/>
                          <a:ea typeface="+mn-ea"/>
                          <a:cs typeface="Arial" pitchFamily="34" charset="0"/>
                        </a:rPr>
                        <a:t>Красноярск</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smtClean="0">
                          <a:solidFill>
                            <a:schemeClr val="dk1"/>
                          </a:solidFill>
                          <a:effectLst/>
                          <a:latin typeface="Arial" pitchFamily="34" charset="0"/>
                          <a:ea typeface="+mn-ea"/>
                          <a:cs typeface="Arial" pitchFamily="34" charset="0"/>
                        </a:rPr>
                        <a:t>55,36</a:t>
                      </a:r>
                      <a:endParaRPr lang="ru-RU" sz="1400" u="none" strike="noStrike" kern="1200" dirty="0">
                        <a:solidFill>
                          <a:schemeClr val="dk1"/>
                        </a:solidFill>
                        <a:effectLst/>
                        <a:latin typeface="Arial" pitchFamily="34" charset="0"/>
                        <a:ea typeface="+mn-ea"/>
                        <a:cs typeface="Arial"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smtClean="0">
                          <a:solidFill>
                            <a:schemeClr val="dk1"/>
                          </a:solidFill>
                          <a:effectLst/>
                          <a:latin typeface="Arial" pitchFamily="34" charset="0"/>
                          <a:ea typeface="+mn-ea"/>
                          <a:cs typeface="Arial" pitchFamily="34" charset="0"/>
                        </a:rPr>
                        <a:t>25,82</a:t>
                      </a:r>
                      <a:endParaRPr lang="ru-RU" sz="1400" u="none" strike="noStrike" kern="1200" dirty="0">
                        <a:solidFill>
                          <a:schemeClr val="dk1"/>
                        </a:solidFill>
                        <a:effectLst/>
                        <a:latin typeface="Arial" pitchFamily="34" charset="0"/>
                        <a:ea typeface="+mn-ea"/>
                        <a:cs typeface="Arial"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smtClean="0">
                          <a:solidFill>
                            <a:schemeClr val="dk1"/>
                          </a:solidFill>
                          <a:effectLst/>
                          <a:latin typeface="Arial" pitchFamily="34" charset="0"/>
                          <a:ea typeface="+mn-ea"/>
                          <a:cs typeface="Arial" pitchFamily="34" charset="0"/>
                        </a:rPr>
                        <a:t>1,99</a:t>
                      </a:r>
                      <a:endParaRPr lang="ru-RU" sz="1400" u="none" strike="noStrike" kern="1200" dirty="0">
                        <a:solidFill>
                          <a:schemeClr val="dk1"/>
                        </a:solidFill>
                        <a:effectLst/>
                        <a:latin typeface="Arial" pitchFamily="34" charset="0"/>
                        <a:ea typeface="+mn-ea"/>
                        <a:cs typeface="Arial"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ru-RU" sz="1400" u="none" strike="noStrike" kern="1200" dirty="0" smtClean="0">
                          <a:solidFill>
                            <a:schemeClr val="dk1"/>
                          </a:solidFill>
                          <a:effectLst/>
                          <a:latin typeface="Arial" pitchFamily="34" charset="0"/>
                          <a:ea typeface="+mn-ea"/>
                          <a:cs typeface="Arial" pitchFamily="34" charset="0"/>
                        </a:rPr>
                        <a:t>0,83</a:t>
                      </a:r>
                      <a:endParaRPr lang="ru-RU" sz="1400" u="none" strike="noStrike" kern="1200" dirty="0">
                        <a:solidFill>
                          <a:schemeClr val="dk1"/>
                        </a:solidFill>
                        <a:effectLst/>
                        <a:latin typeface="Arial" pitchFamily="34" charset="0"/>
                        <a:ea typeface="+mn-ea"/>
                        <a:cs typeface="Arial"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aphicFrame>
        <p:nvGraphicFramePr>
          <p:cNvPr id="18478" name="Диаграмма 15"/>
          <p:cNvGraphicFramePr>
            <a:graphicFrameLocks/>
          </p:cNvGraphicFramePr>
          <p:nvPr/>
        </p:nvGraphicFramePr>
        <p:xfrm>
          <a:off x="1020763" y="723900"/>
          <a:ext cx="10461625" cy="4400550"/>
        </p:xfrm>
        <a:graphic>
          <a:graphicData uri="http://schemas.openxmlformats.org/presentationml/2006/ole">
            <mc:AlternateContent xmlns:mc="http://schemas.openxmlformats.org/markup-compatibility/2006">
              <mc:Choice xmlns:v="urn:schemas-microsoft-com:vml" Requires="v">
                <p:oleObj spid="_x0000_s33795" name="Диаграмма" r:id="rId4" imgW="10467739" imgH="4407790" progId="Excel.Chart.8">
                  <p:embed/>
                </p:oleObj>
              </mc:Choice>
              <mc:Fallback>
                <p:oleObj name="Диаграмма" r:id="rId4" imgW="10467739" imgH="4407790" progId="Excel.Chart.8">
                  <p:embed/>
                  <p:pic>
                    <p:nvPicPr>
                      <p:cNvPr id="18478" name="Диаграмма 1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763" y="723900"/>
                        <a:ext cx="1046162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8" name="Группа 17"/>
          <p:cNvGrpSpPr/>
          <p:nvPr/>
        </p:nvGrpSpPr>
        <p:grpSpPr>
          <a:xfrm>
            <a:off x="-15868" y="-1"/>
            <a:ext cx="2839947" cy="907298"/>
            <a:chOff x="50312" y="-7821"/>
            <a:chExt cx="2839947" cy="907298"/>
          </a:xfrm>
        </p:grpSpPr>
        <p:pic>
          <p:nvPicPr>
            <p:cNvPr id="19" name="Рисунок 18"/>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1" name="TextBox 20"/>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32</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Tree>
    <p:extLst>
      <p:ext uri="{BB962C8B-B14F-4D97-AF65-F5344CB8AC3E}">
        <p14:creationId xmlns:p14="http://schemas.microsoft.com/office/powerpoint/2010/main" val="243656699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2"/>
          <p:cNvSpPr>
            <a:spLocks noChangeArrowheads="1"/>
          </p:cNvSpPr>
          <p:nvPr/>
        </p:nvSpPr>
        <p:spPr bwMode="auto">
          <a:xfrm rot="5400000">
            <a:off x="5670224" y="-5674519"/>
            <a:ext cx="84296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9459" name="Номер слайда 3"/>
          <p:cNvSpPr>
            <a:spLocks noGrp="1"/>
          </p:cNvSpPr>
          <p:nvPr>
            <p:ph type="sldNum" sz="quarter" idx="12"/>
          </p:nvPr>
        </p:nvSpPr>
        <p:spPr bwMode="auto">
          <a:xfrm>
            <a:off x="9250363"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52DC06F-6A15-4AD9-8C98-02811E00DDC7}" type="slidenum">
              <a:rPr lang="ru-RU" altLang="ru-RU">
                <a:solidFill>
                  <a:srgbClr val="898989"/>
                </a:solidFill>
              </a:rPr>
              <a:pPr/>
              <a:t>33</a:t>
            </a:fld>
            <a:endParaRPr lang="ru-RU" altLang="ru-RU">
              <a:solidFill>
                <a:srgbClr val="898989"/>
              </a:solidFill>
            </a:endParaRPr>
          </a:p>
        </p:txBody>
      </p:sp>
      <p:sp>
        <p:nvSpPr>
          <p:cNvPr id="19460" name="Прямоугольник 9"/>
          <p:cNvSpPr>
            <a:spLocks noChangeArrowheads="1"/>
          </p:cNvSpPr>
          <p:nvPr/>
        </p:nvSpPr>
        <p:spPr bwMode="auto">
          <a:xfrm>
            <a:off x="2473808" y="137855"/>
            <a:ext cx="799465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sz="2500" b="1" dirty="0">
                <a:solidFill>
                  <a:schemeClr val="bg1"/>
                </a:solidFill>
                <a:latin typeface="Calibri Light" panose="020F0302020204030204" pitchFamily="34" charset="0"/>
              </a:rPr>
              <a:t>СРЕДНИЙ ИНТЕРВАЛ МЕЖДУ ЦЕНАМИ ОБЪЕКТОВ (%)</a:t>
            </a:r>
          </a:p>
        </p:txBody>
      </p:sp>
      <p:grpSp>
        <p:nvGrpSpPr>
          <p:cNvPr id="19461" name="Группа 7"/>
          <p:cNvGrpSpPr>
            <a:grpSpLocks/>
          </p:cNvGrpSpPr>
          <p:nvPr/>
        </p:nvGrpSpPr>
        <p:grpSpPr bwMode="auto">
          <a:xfrm>
            <a:off x="10497599" y="112334"/>
            <a:ext cx="1466850" cy="552450"/>
            <a:chOff x="186314" y="17215"/>
            <a:chExt cx="1467835" cy="553998"/>
          </a:xfrm>
        </p:grpSpPr>
        <p:pic>
          <p:nvPicPr>
            <p:cNvPr id="19589" name="Picture 4" descr="\\Enterprise\mr\РАЗНОЕ\логотипы\НП\РГР\лого_РГР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314" y="75200"/>
              <a:ext cx="443864" cy="44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90" name="TextBox 9"/>
            <p:cNvSpPr txBox="1">
              <a:spLocks noChangeArrowheads="1"/>
            </p:cNvSpPr>
            <p:nvPr/>
          </p:nvSpPr>
          <p:spPr bwMode="auto">
            <a:xfrm>
              <a:off x="565981" y="17215"/>
              <a:ext cx="10881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000" b="1" dirty="0">
                  <a:solidFill>
                    <a:srgbClr val="FFFFFF"/>
                  </a:solidFill>
                  <a:latin typeface="Century Gothic" panose="020B0502020202020204" pitchFamily="34" charset="0"/>
                  <a:cs typeface="Arial" panose="020B0604020202020204" pitchFamily="34" charset="0"/>
                </a:rPr>
                <a:t>РОССИЙСКАЯ</a:t>
              </a:r>
            </a:p>
            <a:p>
              <a:r>
                <a:rPr lang="ru-RU" altLang="ru-RU" sz="1000" b="1" dirty="0">
                  <a:solidFill>
                    <a:srgbClr val="FFFFFF"/>
                  </a:solidFill>
                  <a:latin typeface="Century Gothic" panose="020B0502020202020204" pitchFamily="34" charset="0"/>
                  <a:cs typeface="Arial" panose="020B0604020202020204" pitchFamily="34" charset="0"/>
                </a:rPr>
                <a:t>ГИЛЬДИЯ </a:t>
              </a:r>
            </a:p>
            <a:p>
              <a:r>
                <a:rPr lang="ru-RU" altLang="ru-RU" sz="1000" b="1" dirty="0">
                  <a:solidFill>
                    <a:srgbClr val="FFFFFF"/>
                  </a:solidFill>
                  <a:latin typeface="Century Gothic" panose="020B0502020202020204" pitchFamily="34" charset="0"/>
                  <a:cs typeface="Arial" panose="020B0604020202020204" pitchFamily="34" charset="0"/>
                </a:rPr>
                <a:t>РИЭЛТОРОВ</a:t>
              </a:r>
            </a:p>
          </p:txBody>
        </p:sp>
      </p:grpSp>
      <p:sp>
        <p:nvSpPr>
          <p:cNvPr id="19462" name="Таблица 2"/>
          <p:cNvSpPr>
            <a:spLocks noGrp="1" noChangeAspect="1"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ru-RU" altLang="ru-RU">
              <a:solidFill>
                <a:srgbClr val="000000"/>
              </a:solidFill>
            </a:endParaRPr>
          </a:p>
        </p:txBody>
      </p:sp>
      <p:graphicFrame>
        <p:nvGraphicFramePr>
          <p:cNvPr id="15" name="Таблица 14"/>
          <p:cNvGraphicFramePr>
            <a:graphicFrameLocks noGrp="1"/>
          </p:cNvGraphicFramePr>
          <p:nvPr>
            <p:extLst>
              <p:ext uri="{D42A27DB-BD31-4B8C-83A1-F6EECF244321}">
                <p14:modId xmlns:p14="http://schemas.microsoft.com/office/powerpoint/2010/main" val="783050325"/>
              </p:ext>
            </p:extLst>
          </p:nvPr>
        </p:nvGraphicFramePr>
        <p:xfrm>
          <a:off x="155575" y="4100513"/>
          <a:ext cx="11879264" cy="2779715"/>
        </p:xfrm>
        <a:graphic>
          <a:graphicData uri="http://schemas.openxmlformats.org/drawingml/2006/table">
            <a:tbl>
              <a:tblPr>
                <a:tableStyleId>{5C22544A-7EE6-4342-B048-85BDC9FD1C3A}</a:tableStyleId>
              </a:tblPr>
              <a:tblGrid>
                <a:gridCol w="2045017">
                  <a:extLst>
                    <a:ext uri="{9D8B030D-6E8A-4147-A177-3AD203B41FA5}">
                      <a16:colId xmlns:a16="http://schemas.microsoft.com/office/drawing/2014/main" val="20000"/>
                    </a:ext>
                  </a:extLst>
                </a:gridCol>
                <a:gridCol w="1624258">
                  <a:extLst>
                    <a:ext uri="{9D8B030D-6E8A-4147-A177-3AD203B41FA5}">
                      <a16:colId xmlns:a16="http://schemas.microsoft.com/office/drawing/2014/main" val="20001"/>
                    </a:ext>
                  </a:extLst>
                </a:gridCol>
                <a:gridCol w="1624258">
                  <a:extLst>
                    <a:ext uri="{9D8B030D-6E8A-4147-A177-3AD203B41FA5}">
                      <a16:colId xmlns:a16="http://schemas.microsoft.com/office/drawing/2014/main" val="20002"/>
                    </a:ext>
                  </a:extLst>
                </a:gridCol>
                <a:gridCol w="1624258">
                  <a:extLst>
                    <a:ext uri="{9D8B030D-6E8A-4147-A177-3AD203B41FA5}">
                      <a16:colId xmlns:a16="http://schemas.microsoft.com/office/drawing/2014/main" val="20003"/>
                    </a:ext>
                  </a:extLst>
                </a:gridCol>
                <a:gridCol w="1624258">
                  <a:extLst>
                    <a:ext uri="{9D8B030D-6E8A-4147-A177-3AD203B41FA5}">
                      <a16:colId xmlns:a16="http://schemas.microsoft.com/office/drawing/2014/main" val="20004"/>
                    </a:ext>
                  </a:extLst>
                </a:gridCol>
                <a:gridCol w="1624258">
                  <a:extLst>
                    <a:ext uri="{9D8B030D-6E8A-4147-A177-3AD203B41FA5}">
                      <a16:colId xmlns:a16="http://schemas.microsoft.com/office/drawing/2014/main" val="20005"/>
                    </a:ext>
                  </a:extLst>
                </a:gridCol>
                <a:gridCol w="1712957">
                  <a:extLst>
                    <a:ext uri="{9D8B030D-6E8A-4147-A177-3AD203B41FA5}">
                      <a16:colId xmlns:a16="http://schemas.microsoft.com/office/drawing/2014/main" val="20006"/>
                    </a:ext>
                  </a:extLst>
                </a:gridCol>
              </a:tblGrid>
              <a:tr h="396379">
                <a:tc>
                  <a:txBody>
                    <a:bodyPr/>
                    <a:lstStyle/>
                    <a:p>
                      <a:pPr marL="0" algn="ctr" defTabSz="914400" rtl="0" eaLnBrk="1" fontAlgn="b" latinLnBrk="0" hangingPunct="1"/>
                      <a:r>
                        <a:rPr lang="ru-RU" sz="1300" b="1" u="none" strike="noStrike" kern="1200" dirty="0">
                          <a:solidFill>
                            <a:schemeClr val="bg1"/>
                          </a:solidFill>
                          <a:effectLst/>
                          <a:latin typeface="Arial" pitchFamily="34" charset="0"/>
                          <a:ea typeface="+mn-ea"/>
                          <a:cs typeface="Arial" pitchFamily="34" charset="0"/>
                        </a:rPr>
                        <a:t>Сегменты рынка/регионы</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ru-RU" sz="1300" b="1" u="none" strike="noStrike" kern="1200" dirty="0">
                          <a:solidFill>
                            <a:schemeClr val="bg1"/>
                          </a:solidFill>
                          <a:effectLst/>
                          <a:latin typeface="Arial" pitchFamily="34" charset="0"/>
                          <a:ea typeface="+mn-ea"/>
                          <a:cs typeface="Arial" pitchFamily="34" charset="0"/>
                        </a:rPr>
                        <a:t>Первичный</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ru-RU" sz="1300" b="1" u="none" strike="noStrike" kern="1200" dirty="0">
                          <a:solidFill>
                            <a:schemeClr val="bg1"/>
                          </a:solidFill>
                          <a:effectLst/>
                          <a:latin typeface="Arial" pitchFamily="34" charset="0"/>
                          <a:ea typeface="+mn-ea"/>
                          <a:cs typeface="Arial" pitchFamily="34" charset="0"/>
                        </a:rPr>
                        <a:t>Вторичный</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ru-RU" sz="1300" b="1" u="none" strike="noStrike" kern="1200" dirty="0">
                          <a:solidFill>
                            <a:schemeClr val="bg1"/>
                          </a:solidFill>
                          <a:effectLst/>
                          <a:latin typeface="Arial" pitchFamily="34" charset="0"/>
                          <a:ea typeface="+mn-ea"/>
                          <a:cs typeface="Arial" pitchFamily="34" charset="0"/>
                        </a:rPr>
                        <a:t>ИЖС</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ru-RU" sz="1300" b="1" u="none" strike="noStrike" kern="1200" dirty="0">
                          <a:solidFill>
                            <a:schemeClr val="bg1"/>
                          </a:solidFill>
                          <a:effectLst/>
                          <a:latin typeface="Arial" pitchFamily="34" charset="0"/>
                          <a:ea typeface="+mn-ea"/>
                          <a:cs typeface="Arial" pitchFamily="34" charset="0"/>
                        </a:rPr>
                        <a:t>Офисы</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ru-RU" sz="1300" b="1" u="none" strike="noStrike" kern="1200" dirty="0">
                          <a:solidFill>
                            <a:schemeClr val="bg1"/>
                          </a:solidFill>
                          <a:effectLst/>
                          <a:latin typeface="Arial" pitchFamily="34" charset="0"/>
                          <a:ea typeface="+mn-ea"/>
                          <a:cs typeface="Arial" pitchFamily="34" charset="0"/>
                        </a:rPr>
                        <a:t>Торговля</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lang="ru-RU" sz="1300" b="1" u="none" strike="noStrike" kern="1200" dirty="0" smtClean="0">
                          <a:solidFill>
                            <a:schemeClr val="bg1"/>
                          </a:solidFill>
                          <a:effectLst/>
                          <a:latin typeface="Arial" pitchFamily="34" charset="0"/>
                          <a:ea typeface="+mn-ea"/>
                          <a:cs typeface="Arial" pitchFamily="34" charset="0"/>
                        </a:rPr>
                        <a:t>Производство</a:t>
                      </a:r>
                      <a:endParaRPr lang="ru-RU" sz="1300" b="1" u="none" strike="noStrike" kern="1200" dirty="0">
                        <a:solidFill>
                          <a:schemeClr val="bg1"/>
                        </a:solidFill>
                        <a:effectLst/>
                        <a:latin typeface="Arial" pitchFamily="34" charset="0"/>
                        <a:ea typeface="+mn-ea"/>
                        <a:cs typeface="Arial" pitchFamily="34"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188260">
                <a:tc>
                  <a:txBody>
                    <a:bodyPr/>
                    <a:lstStyle/>
                    <a:p>
                      <a:pPr algn="l" fontAlgn="t"/>
                      <a:r>
                        <a:rPr lang="ru-RU" sz="1200" b="0" i="0" u="none" strike="noStrike" dirty="0">
                          <a:solidFill>
                            <a:srgbClr val="000000"/>
                          </a:solidFill>
                          <a:effectLst/>
                          <a:latin typeface="Arial" panose="020B0604020202020204" pitchFamily="34" charset="0"/>
                        </a:rPr>
                        <a:t>Калининград</a:t>
                      </a:r>
                    </a:p>
                  </a:txBody>
                  <a:tcPr marL="7200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0,80</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0,68</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3,06</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4,55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2,05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17,35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82923">
                <a:tc>
                  <a:txBody>
                    <a:bodyPr/>
                    <a:lstStyle/>
                    <a:p>
                      <a:pPr algn="l" fontAlgn="ctr"/>
                      <a:r>
                        <a:rPr lang="ru-RU" sz="1200" b="0" i="0" u="none" strike="noStrike" dirty="0">
                          <a:solidFill>
                            <a:srgbClr val="000000"/>
                          </a:solidFill>
                          <a:effectLst/>
                          <a:latin typeface="Arial" panose="020B0604020202020204" pitchFamily="34" charset="0"/>
                        </a:rPr>
                        <a:t>Санкт-Петербург</a:t>
                      </a:r>
                    </a:p>
                  </a:txBody>
                  <a:tcPr marL="7200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0,03</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0,09</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smtClean="0">
                          <a:solidFill>
                            <a:schemeClr val="tx1"/>
                          </a:solidFill>
                          <a:effectLst/>
                          <a:latin typeface="Arial" panose="020B0604020202020204" pitchFamily="34" charset="0"/>
                        </a:rPr>
                        <a:t>0,45</a:t>
                      </a:r>
                      <a:endParaRPr lang="ru-RU" sz="1200" b="0" i="0" u="none" strike="noStrike" dirty="0">
                        <a:solidFill>
                          <a:schemeClr val="tx1"/>
                        </a:solidFill>
                        <a:effectLst/>
                        <a:latin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10,99</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smtClean="0">
                          <a:solidFill>
                            <a:schemeClr val="tx1"/>
                          </a:solidFill>
                          <a:effectLst/>
                          <a:latin typeface="Arial" panose="020B0604020202020204" pitchFamily="34" charset="0"/>
                        </a:rPr>
                        <a:t>-</a:t>
                      </a:r>
                      <a:endParaRPr lang="ru-RU" sz="1200" b="0" i="0" u="none" strike="noStrike" dirty="0">
                        <a:solidFill>
                          <a:schemeClr val="tx1"/>
                        </a:solidFill>
                        <a:effectLst/>
                        <a:latin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chemeClr val="tx1"/>
                          </a:solidFill>
                          <a:effectLst/>
                          <a:latin typeface="Arial" panose="020B0604020202020204" pitchFamily="34" charset="0"/>
                        </a:rPr>
                        <a:t>0,29</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2923">
                <a:tc>
                  <a:txBody>
                    <a:bodyPr/>
                    <a:lstStyle/>
                    <a:p>
                      <a:pPr algn="l" fontAlgn="ctr"/>
                      <a:r>
                        <a:rPr lang="ru-RU" sz="1200" b="0" i="0" u="none" strike="noStrike" dirty="0">
                          <a:solidFill>
                            <a:srgbClr val="000000"/>
                          </a:solidFill>
                          <a:effectLst/>
                          <a:latin typeface="Arial" panose="020B0604020202020204" pitchFamily="34" charset="0"/>
                        </a:rPr>
                        <a:t>Москва</a:t>
                      </a:r>
                    </a:p>
                  </a:txBody>
                  <a:tcPr marL="7200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0,04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0,05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smtClean="0">
                          <a:solidFill>
                            <a:srgbClr val="000000"/>
                          </a:solidFill>
                          <a:effectLst/>
                          <a:latin typeface="Arial" panose="020B0604020202020204" pitchFamily="34" charset="0"/>
                        </a:rPr>
                        <a:t>0,47</a:t>
                      </a:r>
                      <a:endParaRPr lang="ru-RU"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4,31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0,97</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0,24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82923">
                <a:tc>
                  <a:txBody>
                    <a:bodyPr/>
                    <a:lstStyle/>
                    <a:p>
                      <a:pPr algn="l" fontAlgn="t"/>
                      <a:r>
                        <a:rPr lang="ru-RU" sz="1200" b="0" i="0" u="none" strike="noStrike" dirty="0">
                          <a:solidFill>
                            <a:srgbClr val="000000"/>
                          </a:solidFill>
                          <a:effectLst/>
                          <a:latin typeface="Arial" panose="020B0604020202020204" pitchFamily="34" charset="0"/>
                        </a:rPr>
                        <a:t>Ижевск</a:t>
                      </a:r>
                    </a:p>
                  </a:txBody>
                  <a:tcPr marL="7200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0,02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0,06</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0,35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3,17</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1,94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5,06</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82923">
                <a:tc>
                  <a:txBody>
                    <a:bodyPr/>
                    <a:lstStyle/>
                    <a:p>
                      <a:pPr algn="l" fontAlgn="ctr"/>
                      <a:r>
                        <a:rPr lang="ru-RU" sz="1200" b="0" i="0" u="none" strike="noStrike" dirty="0">
                          <a:solidFill>
                            <a:srgbClr val="000000"/>
                          </a:solidFill>
                          <a:effectLst/>
                          <a:latin typeface="Arial" panose="020B0604020202020204" pitchFamily="34" charset="0"/>
                        </a:rPr>
                        <a:t>Нижний Новгород</a:t>
                      </a:r>
                    </a:p>
                  </a:txBody>
                  <a:tcPr marL="7200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0,04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0,30</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smtClean="0">
                          <a:solidFill>
                            <a:srgbClr val="000000"/>
                          </a:solidFill>
                          <a:effectLst/>
                          <a:latin typeface="Arial" panose="020B0604020202020204" pitchFamily="34" charset="0"/>
                        </a:rPr>
                        <a:t>3,29</a:t>
                      </a:r>
                      <a:endParaRPr lang="ru-RU"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1,61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2,72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12,47</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82923">
                <a:tc>
                  <a:txBody>
                    <a:bodyPr/>
                    <a:lstStyle/>
                    <a:p>
                      <a:pPr algn="l" fontAlgn="ctr"/>
                      <a:r>
                        <a:rPr lang="ru-RU" sz="1200" b="0" i="0" u="none" strike="noStrike" dirty="0">
                          <a:solidFill>
                            <a:srgbClr val="000000"/>
                          </a:solidFill>
                          <a:effectLst/>
                          <a:latin typeface="Arial" panose="020B0604020202020204" pitchFamily="34" charset="0"/>
                        </a:rPr>
                        <a:t>Екатеринбург</a:t>
                      </a:r>
                    </a:p>
                  </a:txBody>
                  <a:tcPr marL="7200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0,02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0,09</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smtClean="0">
                          <a:solidFill>
                            <a:srgbClr val="000000"/>
                          </a:solidFill>
                          <a:effectLst/>
                          <a:latin typeface="Arial" panose="020B0604020202020204" pitchFamily="34" charset="0"/>
                        </a:rPr>
                        <a:t>0,30</a:t>
                      </a:r>
                      <a:endParaRPr lang="ru-RU"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8,28</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15,56</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1,15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82923">
                <a:tc>
                  <a:txBody>
                    <a:bodyPr/>
                    <a:lstStyle/>
                    <a:p>
                      <a:pPr algn="l" fontAlgn="ctr"/>
                      <a:r>
                        <a:rPr lang="ru-RU" sz="1200" b="0" i="0" u="none" strike="noStrike" dirty="0">
                          <a:solidFill>
                            <a:srgbClr val="000000"/>
                          </a:solidFill>
                          <a:effectLst/>
                          <a:latin typeface="Arial" panose="020B0604020202020204" pitchFamily="34" charset="0"/>
                        </a:rPr>
                        <a:t>Тюмень</a:t>
                      </a:r>
                    </a:p>
                  </a:txBody>
                  <a:tcPr marL="7200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0,02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0,08</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smtClean="0">
                          <a:solidFill>
                            <a:srgbClr val="000000"/>
                          </a:solidFill>
                          <a:effectLst/>
                          <a:latin typeface="Arial" panose="020B0604020202020204" pitchFamily="34" charset="0"/>
                        </a:rPr>
                        <a:t>0,11</a:t>
                      </a:r>
                      <a:endParaRPr lang="ru-RU"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1,03</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1,01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2,16</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82923">
                <a:tc>
                  <a:txBody>
                    <a:bodyPr/>
                    <a:lstStyle/>
                    <a:p>
                      <a:pPr algn="l" fontAlgn="t"/>
                      <a:r>
                        <a:rPr lang="ru-RU" sz="1200" b="0" i="0" u="none" strike="noStrike" dirty="0">
                          <a:solidFill>
                            <a:srgbClr val="000000"/>
                          </a:solidFill>
                          <a:effectLst/>
                          <a:latin typeface="Arial" panose="020B0604020202020204" pitchFamily="34" charset="0"/>
                        </a:rPr>
                        <a:t>Омск</a:t>
                      </a:r>
                    </a:p>
                  </a:txBody>
                  <a:tcPr marL="7200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0,25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0,11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0,21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3,59</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3,40</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smtClean="0">
                          <a:solidFill>
                            <a:srgbClr val="000000"/>
                          </a:solidFill>
                          <a:effectLst/>
                          <a:latin typeface="Arial" panose="020B0604020202020204" pitchFamily="34" charset="0"/>
                        </a:rPr>
                        <a:t>6,19</a:t>
                      </a:r>
                      <a:endParaRPr lang="ru-RU"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82923">
                <a:tc>
                  <a:txBody>
                    <a:bodyPr/>
                    <a:lstStyle/>
                    <a:p>
                      <a:pPr algn="l" fontAlgn="t"/>
                      <a:r>
                        <a:rPr lang="ru-RU" sz="1200" b="0" i="0" u="none" strike="noStrike" dirty="0">
                          <a:solidFill>
                            <a:srgbClr val="000000"/>
                          </a:solidFill>
                          <a:effectLst/>
                          <a:latin typeface="Arial" panose="020B0604020202020204" pitchFamily="34" charset="0"/>
                        </a:rPr>
                        <a:t>Томск</a:t>
                      </a:r>
                    </a:p>
                  </a:txBody>
                  <a:tcPr marL="7200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0,14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0,13</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0,74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smtClean="0">
                          <a:solidFill>
                            <a:srgbClr val="000000"/>
                          </a:solidFill>
                          <a:effectLst/>
                          <a:latin typeface="Arial" panose="020B0604020202020204" pitchFamily="34" charset="0"/>
                        </a:rPr>
                        <a:t>-</a:t>
                      </a:r>
                      <a:endParaRPr lang="ru-RU"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smtClean="0">
                          <a:solidFill>
                            <a:srgbClr val="000000"/>
                          </a:solidFill>
                          <a:effectLst/>
                          <a:latin typeface="Arial" panose="020B0604020202020204" pitchFamily="34" charset="0"/>
                        </a:rPr>
                        <a:t>5,43</a:t>
                      </a:r>
                      <a:endParaRPr lang="ru-RU" sz="1200" b="0" i="0" u="none" strike="noStrike" dirty="0">
                        <a:solidFill>
                          <a:srgbClr val="000000"/>
                        </a:solidFill>
                        <a:effectLst/>
                        <a:latin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4,00</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82923">
                <a:tc>
                  <a:txBody>
                    <a:bodyPr/>
                    <a:lstStyle/>
                    <a:p>
                      <a:pPr algn="l" fontAlgn="t"/>
                      <a:r>
                        <a:rPr lang="ru-RU" sz="1200" b="0" i="0" u="none" strike="noStrike" dirty="0">
                          <a:solidFill>
                            <a:srgbClr val="000000"/>
                          </a:solidFill>
                          <a:effectLst/>
                          <a:latin typeface="Arial" panose="020B0604020202020204" pitchFamily="34" charset="0"/>
                        </a:rPr>
                        <a:t>Новосибирск</a:t>
                      </a:r>
                    </a:p>
                  </a:txBody>
                  <a:tcPr marL="7200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0,02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0,05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0,43</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1,07</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1,43</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1,71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82923">
                <a:tc>
                  <a:txBody>
                    <a:bodyPr/>
                    <a:lstStyle/>
                    <a:p>
                      <a:pPr algn="l" fontAlgn="t"/>
                      <a:r>
                        <a:rPr lang="ru-RU" sz="1200" b="0" i="0" u="none" strike="noStrike" dirty="0">
                          <a:solidFill>
                            <a:srgbClr val="000000"/>
                          </a:solidFill>
                          <a:effectLst/>
                          <a:latin typeface="Arial" panose="020B0604020202020204" pitchFamily="34" charset="0"/>
                        </a:rPr>
                        <a:t>Красноярск</a:t>
                      </a:r>
                    </a:p>
                  </a:txBody>
                  <a:tcPr marL="7200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0,01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0,11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1,20</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1,76</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3,61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4,75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182923">
                <a:tc>
                  <a:txBody>
                    <a:bodyPr/>
                    <a:lstStyle/>
                    <a:p>
                      <a:pPr algn="l" fontAlgn="t"/>
                      <a:r>
                        <a:rPr lang="ru-RU" sz="1200" b="0" i="0" u="none" strike="noStrike" dirty="0">
                          <a:solidFill>
                            <a:srgbClr val="000000"/>
                          </a:solidFill>
                          <a:effectLst/>
                          <a:latin typeface="Arial" panose="020B0604020202020204" pitchFamily="34" charset="0"/>
                        </a:rPr>
                        <a:t>Хабаровск</a:t>
                      </a:r>
                    </a:p>
                  </a:txBody>
                  <a:tcPr marL="7200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0,01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0,04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0,42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1,04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3,14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2,29</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82923">
                <a:tc>
                  <a:txBody>
                    <a:bodyPr/>
                    <a:lstStyle/>
                    <a:p>
                      <a:pPr algn="l" fontAlgn="t"/>
                      <a:r>
                        <a:rPr lang="ru-RU" sz="1200" b="0" i="0" u="none" strike="noStrike" dirty="0">
                          <a:solidFill>
                            <a:srgbClr val="000000"/>
                          </a:solidFill>
                          <a:effectLst/>
                          <a:latin typeface="Arial" panose="020B0604020202020204" pitchFamily="34" charset="0"/>
                        </a:rPr>
                        <a:t>Южно-Сахалинск</a:t>
                      </a:r>
                    </a:p>
                  </a:txBody>
                  <a:tcPr marL="7200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0,55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0,12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0,43</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a:solidFill>
                            <a:srgbClr val="000000"/>
                          </a:solidFill>
                          <a:effectLst/>
                          <a:latin typeface="Arial" panose="020B0604020202020204" pitchFamily="34" charset="0"/>
                        </a:rPr>
                        <a:t>4,04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3,64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ctr"/>
                      <a:r>
                        <a:rPr lang="ru-RU" sz="1200" b="0" i="0" u="none" strike="noStrike" dirty="0">
                          <a:solidFill>
                            <a:srgbClr val="000000"/>
                          </a:solidFill>
                          <a:effectLst/>
                          <a:latin typeface="Arial" panose="020B0604020202020204" pitchFamily="34" charset="0"/>
                        </a:rPr>
                        <a:t>9,14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bl>
          </a:graphicData>
        </a:graphic>
      </p:graphicFrame>
      <p:graphicFrame>
        <p:nvGraphicFramePr>
          <p:cNvPr id="16" name="Диаграмма 15"/>
          <p:cNvGraphicFramePr>
            <a:graphicFrameLocks/>
          </p:cNvGraphicFramePr>
          <p:nvPr/>
        </p:nvGraphicFramePr>
        <p:xfrm>
          <a:off x="435026" y="842963"/>
          <a:ext cx="11355192" cy="3257549"/>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Группа 16"/>
          <p:cNvGrpSpPr/>
          <p:nvPr/>
        </p:nvGrpSpPr>
        <p:grpSpPr>
          <a:xfrm>
            <a:off x="-15868" y="-1"/>
            <a:ext cx="2839947" cy="907298"/>
            <a:chOff x="50312" y="-7821"/>
            <a:chExt cx="2839947" cy="907298"/>
          </a:xfrm>
        </p:grpSpPr>
        <p:pic>
          <p:nvPicPr>
            <p:cNvPr id="20" name="Рисунок 19"/>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1" name="TextBox 20"/>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154639022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2"/>
          <p:cNvSpPr>
            <a:spLocks noChangeArrowheads="1"/>
          </p:cNvSpPr>
          <p:nvPr/>
        </p:nvSpPr>
        <p:spPr bwMode="auto">
          <a:xfrm rot="5400000">
            <a:off x="5670224" y="-5674519"/>
            <a:ext cx="84296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20484" name="Прямоугольник 9"/>
          <p:cNvSpPr>
            <a:spLocks noChangeArrowheads="1"/>
          </p:cNvSpPr>
          <p:nvPr/>
        </p:nvSpPr>
        <p:spPr bwMode="auto">
          <a:xfrm>
            <a:off x="2313443" y="-1"/>
            <a:ext cx="7994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sz="2500" b="1" dirty="0">
                <a:solidFill>
                  <a:schemeClr val="bg1"/>
                </a:solidFill>
                <a:latin typeface="Calibri Light" panose="020F0302020204030204" pitchFamily="34" charset="0"/>
              </a:rPr>
              <a:t>КОЛИЧЕСТВЕННАЯ ОЦЕНКА СТЕПЕНИ АКТИВНОСТИ </a:t>
            </a:r>
          </a:p>
          <a:p>
            <a:pPr algn="ctr"/>
            <a:r>
              <a:rPr lang="ru-RU" altLang="ru-RU" sz="2500" b="1" dirty="0">
                <a:solidFill>
                  <a:schemeClr val="bg1"/>
                </a:solidFill>
                <a:latin typeface="Calibri Light" panose="020F0302020204030204" pitchFamily="34" charset="0"/>
              </a:rPr>
              <a:t>СЕГМЕНТА РЫНКА НЕДВИЖИМОСТИ</a:t>
            </a:r>
          </a:p>
          <a:p>
            <a:pPr algn="ctr"/>
            <a:endParaRPr lang="ru-RU" altLang="ru-RU" sz="2200" b="1" dirty="0">
              <a:solidFill>
                <a:srgbClr val="FFFFFF"/>
              </a:solidFill>
              <a:latin typeface="Calibri Light" panose="020F0302020204030204" pitchFamily="34" charset="0"/>
            </a:endParaRPr>
          </a:p>
        </p:txBody>
      </p:sp>
      <p:grpSp>
        <p:nvGrpSpPr>
          <p:cNvPr id="20485" name="Группа 7"/>
          <p:cNvGrpSpPr>
            <a:grpSpLocks/>
          </p:cNvGrpSpPr>
          <p:nvPr/>
        </p:nvGrpSpPr>
        <p:grpSpPr bwMode="auto">
          <a:xfrm>
            <a:off x="10668000" y="161925"/>
            <a:ext cx="1466850" cy="552450"/>
            <a:chOff x="186314" y="17215"/>
            <a:chExt cx="1467835" cy="553998"/>
          </a:xfrm>
        </p:grpSpPr>
        <p:pic>
          <p:nvPicPr>
            <p:cNvPr id="20619" name="Picture 4" descr="\\Enterprise\mr\РАЗНОЕ\логотипы\НП\РГР\лого_РГР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314" y="75200"/>
              <a:ext cx="443864" cy="44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20" name="TextBox 9"/>
            <p:cNvSpPr txBox="1">
              <a:spLocks noChangeArrowheads="1"/>
            </p:cNvSpPr>
            <p:nvPr/>
          </p:nvSpPr>
          <p:spPr bwMode="auto">
            <a:xfrm>
              <a:off x="565981" y="17215"/>
              <a:ext cx="10881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000" b="1">
                  <a:solidFill>
                    <a:srgbClr val="FFFFFF"/>
                  </a:solidFill>
                  <a:latin typeface="Century Gothic" panose="020B0502020202020204" pitchFamily="34" charset="0"/>
                  <a:cs typeface="Arial" panose="020B0604020202020204" pitchFamily="34" charset="0"/>
                </a:rPr>
                <a:t>РОССИЙСКАЯ</a:t>
              </a:r>
            </a:p>
            <a:p>
              <a:r>
                <a:rPr lang="ru-RU" altLang="ru-RU" sz="1000" b="1">
                  <a:solidFill>
                    <a:srgbClr val="FFFFFF"/>
                  </a:solidFill>
                  <a:latin typeface="Century Gothic" panose="020B0502020202020204" pitchFamily="34" charset="0"/>
                  <a:cs typeface="Arial" panose="020B0604020202020204" pitchFamily="34" charset="0"/>
                </a:rPr>
                <a:t>ГИЛЬДИЯ </a:t>
              </a:r>
            </a:p>
            <a:p>
              <a:r>
                <a:rPr lang="ru-RU" altLang="ru-RU" sz="1000" b="1">
                  <a:solidFill>
                    <a:srgbClr val="FFFFFF"/>
                  </a:solidFill>
                  <a:latin typeface="Century Gothic" panose="020B0502020202020204" pitchFamily="34" charset="0"/>
                  <a:cs typeface="Arial" panose="020B0604020202020204" pitchFamily="34" charset="0"/>
                </a:rPr>
                <a:t>РИЭЛТОРОВ</a:t>
              </a:r>
            </a:p>
          </p:txBody>
        </p:sp>
      </p:grpSp>
      <p:sp>
        <p:nvSpPr>
          <p:cNvPr id="20486" name="Таблица 2"/>
          <p:cNvSpPr>
            <a:spLocks noGrp="1" noChangeAspect="1"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ru-RU" altLang="ru-RU">
              <a:solidFill>
                <a:srgbClr val="000000"/>
              </a:solidFill>
            </a:endParaRPr>
          </a:p>
        </p:txBody>
      </p:sp>
      <p:graphicFrame>
        <p:nvGraphicFramePr>
          <p:cNvPr id="13" name="Таблица 12"/>
          <p:cNvGraphicFramePr>
            <a:graphicFrameLocks noGrp="1"/>
          </p:cNvGraphicFramePr>
          <p:nvPr/>
        </p:nvGraphicFramePr>
        <p:xfrm>
          <a:off x="98425" y="1239838"/>
          <a:ext cx="12093578" cy="1692274"/>
        </p:xfrm>
        <a:graphic>
          <a:graphicData uri="http://schemas.openxmlformats.org/drawingml/2006/table">
            <a:tbl>
              <a:tblPr/>
              <a:tblGrid>
                <a:gridCol w="1797457">
                  <a:extLst>
                    <a:ext uri="{9D8B030D-6E8A-4147-A177-3AD203B41FA5}">
                      <a16:colId xmlns:a16="http://schemas.microsoft.com/office/drawing/2014/main" val="20000"/>
                    </a:ext>
                  </a:extLst>
                </a:gridCol>
                <a:gridCol w="936011">
                  <a:extLst>
                    <a:ext uri="{9D8B030D-6E8A-4147-A177-3AD203B41FA5}">
                      <a16:colId xmlns:a16="http://schemas.microsoft.com/office/drawing/2014/main" val="20001"/>
                    </a:ext>
                  </a:extLst>
                </a:gridCol>
                <a:gridCol w="936011">
                  <a:extLst>
                    <a:ext uri="{9D8B030D-6E8A-4147-A177-3AD203B41FA5}">
                      <a16:colId xmlns:a16="http://schemas.microsoft.com/office/drawing/2014/main" val="20002"/>
                    </a:ext>
                  </a:extLst>
                </a:gridCol>
                <a:gridCol w="936011">
                  <a:extLst>
                    <a:ext uri="{9D8B030D-6E8A-4147-A177-3AD203B41FA5}">
                      <a16:colId xmlns:a16="http://schemas.microsoft.com/office/drawing/2014/main" val="20003"/>
                    </a:ext>
                  </a:extLst>
                </a:gridCol>
                <a:gridCol w="936011">
                  <a:extLst>
                    <a:ext uri="{9D8B030D-6E8A-4147-A177-3AD203B41FA5}">
                      <a16:colId xmlns:a16="http://schemas.microsoft.com/office/drawing/2014/main" val="20004"/>
                    </a:ext>
                  </a:extLst>
                </a:gridCol>
                <a:gridCol w="936011">
                  <a:extLst>
                    <a:ext uri="{9D8B030D-6E8A-4147-A177-3AD203B41FA5}">
                      <a16:colId xmlns:a16="http://schemas.microsoft.com/office/drawing/2014/main" val="20005"/>
                    </a:ext>
                  </a:extLst>
                </a:gridCol>
                <a:gridCol w="936011">
                  <a:extLst>
                    <a:ext uri="{9D8B030D-6E8A-4147-A177-3AD203B41FA5}">
                      <a16:colId xmlns:a16="http://schemas.microsoft.com/office/drawing/2014/main" val="20006"/>
                    </a:ext>
                  </a:extLst>
                </a:gridCol>
                <a:gridCol w="936011">
                  <a:extLst>
                    <a:ext uri="{9D8B030D-6E8A-4147-A177-3AD203B41FA5}">
                      <a16:colId xmlns:a16="http://schemas.microsoft.com/office/drawing/2014/main" val="20007"/>
                    </a:ext>
                  </a:extLst>
                </a:gridCol>
                <a:gridCol w="936011">
                  <a:extLst>
                    <a:ext uri="{9D8B030D-6E8A-4147-A177-3AD203B41FA5}">
                      <a16:colId xmlns:a16="http://schemas.microsoft.com/office/drawing/2014/main" val="20008"/>
                    </a:ext>
                  </a:extLst>
                </a:gridCol>
                <a:gridCol w="936011">
                  <a:extLst>
                    <a:ext uri="{9D8B030D-6E8A-4147-A177-3AD203B41FA5}">
                      <a16:colId xmlns:a16="http://schemas.microsoft.com/office/drawing/2014/main" val="20009"/>
                    </a:ext>
                  </a:extLst>
                </a:gridCol>
                <a:gridCol w="1032834">
                  <a:extLst>
                    <a:ext uri="{9D8B030D-6E8A-4147-A177-3AD203B41FA5}">
                      <a16:colId xmlns:a16="http://schemas.microsoft.com/office/drawing/2014/main" val="20010"/>
                    </a:ext>
                  </a:extLst>
                </a:gridCol>
                <a:gridCol w="839188">
                  <a:extLst>
                    <a:ext uri="{9D8B030D-6E8A-4147-A177-3AD203B41FA5}">
                      <a16:colId xmlns:a16="http://schemas.microsoft.com/office/drawing/2014/main" val="20011"/>
                    </a:ext>
                  </a:extLst>
                </a:gridCol>
              </a:tblGrid>
              <a:tr h="594583">
                <a:tc>
                  <a:txBody>
                    <a:bodyPr/>
                    <a:lstStyle/>
                    <a:p>
                      <a:pPr algn="ctr" fontAlgn="t"/>
                      <a:r>
                        <a:rPr lang="ru-RU" sz="1300" b="1" i="0" u="none" strike="noStrike" dirty="0">
                          <a:solidFill>
                            <a:schemeClr val="bg1"/>
                          </a:solidFill>
                          <a:effectLst/>
                          <a:latin typeface="+mn-lt"/>
                        </a:rPr>
                        <a:t>Показатель</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Квартиры новостройки</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Квартиры </a:t>
                      </a:r>
                      <a:r>
                        <a:rPr lang="ru-RU" sz="1300" b="1" i="0" u="none" strike="noStrike" dirty="0" smtClean="0">
                          <a:solidFill>
                            <a:schemeClr val="bg1"/>
                          </a:solidFill>
                          <a:effectLst/>
                          <a:latin typeface="+mn-lt"/>
                        </a:rPr>
                        <a:t>вторичный рынок</a:t>
                      </a:r>
                      <a:endParaRPr lang="ru-RU" sz="1300" b="1" i="0" u="none" strike="noStrike" dirty="0">
                        <a:solidFill>
                          <a:schemeClr val="bg1"/>
                        </a:solidFill>
                        <a:effectLst/>
                        <a:latin typeface="+mn-lt"/>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ИЖС</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Торговля</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Офисы</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ПСН</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Земля ИЖС</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Земля МЖД</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smtClean="0">
                          <a:solidFill>
                            <a:schemeClr val="bg1"/>
                          </a:solidFill>
                          <a:effectLst/>
                          <a:latin typeface="+mn-lt"/>
                        </a:rPr>
                        <a:t>Земля</a:t>
                      </a:r>
                      <a:br>
                        <a:rPr lang="ru-RU" sz="1300" b="1" i="0" u="none" strike="noStrike" dirty="0" smtClean="0">
                          <a:solidFill>
                            <a:schemeClr val="bg1"/>
                          </a:solidFill>
                          <a:effectLst/>
                          <a:latin typeface="+mn-lt"/>
                        </a:rPr>
                      </a:br>
                      <a:r>
                        <a:rPr lang="ru-RU" sz="1300" b="1" i="0" u="none" strike="noStrike" dirty="0" err="1" smtClean="0">
                          <a:solidFill>
                            <a:schemeClr val="bg1"/>
                          </a:solidFill>
                          <a:effectLst/>
                          <a:latin typeface="+mn-lt"/>
                        </a:rPr>
                        <a:t>коммер-ческая</a:t>
                      </a:r>
                      <a:endParaRPr lang="ru-RU" sz="1300" b="1" i="0" u="none" strike="noStrike" dirty="0">
                        <a:solidFill>
                          <a:schemeClr val="bg1"/>
                        </a:solidFill>
                        <a:effectLst/>
                        <a:latin typeface="+mn-lt"/>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Земля производство </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300" b="1" i="0" u="none" strike="noStrike" dirty="0">
                          <a:solidFill>
                            <a:schemeClr val="bg1"/>
                          </a:solidFill>
                          <a:effectLst/>
                          <a:latin typeface="+mn-lt"/>
                        </a:rPr>
                        <a:t>Земля с/х</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365897">
                <a:tc>
                  <a:txBody>
                    <a:bodyPr/>
                    <a:lstStyle/>
                    <a:p>
                      <a:pPr algn="l" rtl="0" fontAlgn="t"/>
                      <a:r>
                        <a:rPr lang="ru-RU" sz="1200" b="0" i="0" u="none" strike="noStrike">
                          <a:solidFill>
                            <a:srgbClr val="000000"/>
                          </a:solidFill>
                          <a:effectLst/>
                          <a:latin typeface="Arial" panose="020B0604020202020204" pitchFamily="34" charset="0"/>
                          <a:cs typeface="Arial" panose="020B0604020202020204" pitchFamily="34" charset="0"/>
                        </a:rPr>
                        <a:t>Средний интервал между ценами, %</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0,03</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0,11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0,43</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1,73</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2,72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0,85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13,96</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13,36</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15,90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13,62</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365897">
                <a:tc>
                  <a:txBody>
                    <a:bodyPr/>
                    <a:lstStyle/>
                    <a:p>
                      <a:pPr algn="l" rtl="0" fontAlgn="t"/>
                      <a:r>
                        <a:rPr lang="ru-RU" sz="1200" b="0" i="0" u="none" strike="noStrike" dirty="0" smtClean="0">
                          <a:solidFill>
                            <a:srgbClr val="000000"/>
                          </a:solidFill>
                          <a:effectLst/>
                          <a:latin typeface="Arial" panose="020B0604020202020204" pitchFamily="34" charset="0"/>
                          <a:cs typeface="Arial" panose="020B0604020202020204" pitchFamily="34" charset="0"/>
                        </a:rPr>
                        <a:t>Максимальный интервал между ценами, %</a:t>
                      </a:r>
                      <a:endParaRPr lang="ru-RU"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ru-RU" sz="1400" b="0" i="0" u="none" strike="noStrike" dirty="0">
                          <a:solidFill>
                            <a:srgbClr val="000000"/>
                          </a:solidFill>
                          <a:effectLst/>
                          <a:latin typeface="Arial" panose="020B0604020202020204" pitchFamily="34" charset="0"/>
                        </a:rPr>
                        <a:t>0,80</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Arial" panose="020B0604020202020204" pitchFamily="34" charset="0"/>
                        </a:rPr>
                        <a:t>0,68</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Arial" panose="020B0604020202020204" pitchFamily="34" charset="0"/>
                        </a:rPr>
                        <a:t>29,35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Arial" panose="020B0604020202020204" pitchFamily="34" charset="0"/>
                        </a:rPr>
                        <a:t>8,28</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Arial" panose="020B0604020202020204" pitchFamily="34" charset="0"/>
                        </a:rPr>
                        <a:t>20,22</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Arial" panose="020B0604020202020204" pitchFamily="34" charset="0"/>
                        </a:rPr>
                        <a:t>17,35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Arial" panose="020B0604020202020204" pitchFamily="34" charset="0"/>
                        </a:rPr>
                        <a:t>8,35</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Arial" panose="020B0604020202020204" pitchFamily="34" charset="0"/>
                        </a:rPr>
                        <a:t>31,21</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Arial" panose="020B0604020202020204" pitchFamily="34" charset="0"/>
                        </a:rPr>
                        <a:t>58,34</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Arial" panose="020B0604020202020204" pitchFamily="34" charset="0"/>
                        </a:rPr>
                        <a:t>32,73</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ru-RU" sz="1400" b="0" i="0" u="none" strike="noStrike" dirty="0">
                          <a:solidFill>
                            <a:srgbClr val="000000"/>
                          </a:solidFill>
                          <a:effectLst/>
                          <a:latin typeface="Arial" panose="020B0604020202020204" pitchFamily="34" charset="0"/>
                        </a:rPr>
                        <a:t>33,23</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365897">
                <a:tc>
                  <a:txBody>
                    <a:bodyPr/>
                    <a:lstStyle/>
                    <a:p>
                      <a:pPr algn="l" rtl="0" fontAlgn="t"/>
                      <a:r>
                        <a:rPr lang="ru-RU" sz="1200" b="0" i="0" u="none" strike="noStrike">
                          <a:solidFill>
                            <a:srgbClr val="000000"/>
                          </a:solidFill>
                          <a:effectLst/>
                          <a:latin typeface="Arial" panose="020B0604020202020204" pitchFamily="34" charset="0"/>
                          <a:cs typeface="Arial" panose="020B0604020202020204" pitchFamily="34" charset="0"/>
                        </a:rPr>
                        <a:t>Количество объектов на 10 тыс. жителей, шт.</a:t>
                      </a: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54,64</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29,34</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8,95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1,49</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0,48</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1,03</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0,10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0,19</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0,15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0,58</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4"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1005771723"/>
              </p:ext>
            </p:extLst>
          </p:nvPr>
        </p:nvGraphicFramePr>
        <p:xfrm>
          <a:off x="1939925" y="3195638"/>
          <a:ext cx="7980362" cy="3363911"/>
        </p:xfrm>
        <a:graphic>
          <a:graphicData uri="http://schemas.openxmlformats.org/drawingml/2006/table">
            <a:tbl>
              <a:tblPr>
                <a:tableStyleId>{5C22544A-7EE6-4342-B048-85BDC9FD1C3A}</a:tableStyleId>
              </a:tblPr>
              <a:tblGrid>
                <a:gridCol w="357964">
                  <a:extLst>
                    <a:ext uri="{9D8B030D-6E8A-4147-A177-3AD203B41FA5}">
                      <a16:colId xmlns:a16="http://schemas.microsoft.com/office/drawing/2014/main" val="20000"/>
                    </a:ext>
                  </a:extLst>
                </a:gridCol>
                <a:gridCol w="2129050">
                  <a:extLst>
                    <a:ext uri="{9D8B030D-6E8A-4147-A177-3AD203B41FA5}">
                      <a16:colId xmlns:a16="http://schemas.microsoft.com/office/drawing/2014/main" val="20001"/>
                    </a:ext>
                  </a:extLst>
                </a:gridCol>
                <a:gridCol w="1978766">
                  <a:extLst>
                    <a:ext uri="{9D8B030D-6E8A-4147-A177-3AD203B41FA5}">
                      <a16:colId xmlns:a16="http://schemas.microsoft.com/office/drawing/2014/main" val="20002"/>
                    </a:ext>
                  </a:extLst>
                </a:gridCol>
                <a:gridCol w="1757291">
                  <a:extLst>
                    <a:ext uri="{9D8B030D-6E8A-4147-A177-3AD203B41FA5}">
                      <a16:colId xmlns:a16="http://schemas.microsoft.com/office/drawing/2014/main" val="20003"/>
                    </a:ext>
                  </a:extLst>
                </a:gridCol>
                <a:gridCol w="1757291">
                  <a:extLst>
                    <a:ext uri="{9D8B030D-6E8A-4147-A177-3AD203B41FA5}">
                      <a16:colId xmlns:a16="http://schemas.microsoft.com/office/drawing/2014/main" val="20004"/>
                    </a:ext>
                  </a:extLst>
                </a:gridCol>
              </a:tblGrid>
              <a:tr h="853440">
                <a:tc>
                  <a:txBody>
                    <a:bodyPr/>
                    <a:lstStyle/>
                    <a:p>
                      <a:pPr algn="ctr" fontAlgn="t"/>
                      <a:r>
                        <a:rPr lang="ru-RU" sz="1400" u="none" strike="noStrike" dirty="0">
                          <a:solidFill>
                            <a:schemeClr val="bg1"/>
                          </a:solidFill>
                          <a:effectLst/>
                          <a:latin typeface="Arial" panose="020B0604020202020204" pitchFamily="34" charset="0"/>
                          <a:cs typeface="Arial" panose="020B0604020202020204" pitchFamily="34" charset="0"/>
                        </a:rPr>
                        <a:t>№</a:t>
                      </a:r>
                      <a:endParaRPr lang="ru-RU"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400" u="none" strike="noStrike" dirty="0">
                          <a:solidFill>
                            <a:schemeClr val="bg1"/>
                          </a:solidFill>
                          <a:effectLst/>
                          <a:latin typeface="Arial" panose="020B0604020202020204" pitchFamily="34" charset="0"/>
                          <a:cs typeface="Arial" panose="020B0604020202020204" pitchFamily="34" charset="0"/>
                        </a:rPr>
                        <a:t>Степень активности рынка</a:t>
                      </a:r>
                      <a:endParaRPr lang="ru-RU"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400" u="none" strike="noStrike" dirty="0">
                          <a:solidFill>
                            <a:schemeClr val="bg1"/>
                          </a:solidFill>
                          <a:effectLst/>
                          <a:latin typeface="Arial" panose="020B0604020202020204" pitchFamily="34" charset="0"/>
                          <a:cs typeface="Arial" panose="020B0604020202020204" pitchFamily="34" charset="0"/>
                        </a:rPr>
                        <a:t>Средняя амплитуда осцилляции рыночных цен, %</a:t>
                      </a:r>
                      <a:endParaRPr lang="ru-RU"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400" u="none" strike="noStrike" dirty="0">
                          <a:solidFill>
                            <a:schemeClr val="bg1"/>
                          </a:solidFill>
                          <a:effectLst/>
                          <a:latin typeface="Arial" panose="020B0604020202020204" pitchFamily="34" charset="0"/>
                          <a:cs typeface="Arial" panose="020B0604020202020204" pitchFamily="34" charset="0"/>
                        </a:rPr>
                        <a:t>Количество объектов на 10 тыс. жителей, </a:t>
                      </a:r>
                      <a:r>
                        <a:rPr lang="en-US" sz="1400" u="none" strike="noStrike" dirty="0" smtClean="0">
                          <a:solidFill>
                            <a:schemeClr val="bg1"/>
                          </a:solidFill>
                          <a:effectLst/>
                          <a:latin typeface="Arial" panose="020B0604020202020204" pitchFamily="34" charset="0"/>
                          <a:cs typeface="Arial" panose="020B0604020202020204" pitchFamily="34" charset="0"/>
                        </a:rPr>
                        <a:t/>
                      </a:r>
                      <a:br>
                        <a:rPr lang="en-US" sz="1400" u="none" strike="noStrike" dirty="0" smtClean="0">
                          <a:solidFill>
                            <a:schemeClr val="bg1"/>
                          </a:solidFill>
                          <a:effectLst/>
                          <a:latin typeface="Arial" panose="020B0604020202020204" pitchFamily="34" charset="0"/>
                          <a:cs typeface="Arial" panose="020B0604020202020204" pitchFamily="34" charset="0"/>
                        </a:rPr>
                      </a:br>
                      <a:r>
                        <a:rPr lang="ru-RU" sz="1400" u="none" strike="noStrike" dirty="0" smtClean="0">
                          <a:solidFill>
                            <a:schemeClr val="bg1"/>
                          </a:solidFill>
                          <a:effectLst/>
                          <a:latin typeface="Arial" panose="020B0604020202020204" pitchFamily="34" charset="0"/>
                          <a:cs typeface="Arial" panose="020B0604020202020204" pitchFamily="34" charset="0"/>
                        </a:rPr>
                        <a:t>шт</a:t>
                      </a:r>
                      <a:r>
                        <a:rPr lang="ru-RU" sz="1400" u="none" strike="noStrike" dirty="0">
                          <a:solidFill>
                            <a:schemeClr val="bg1"/>
                          </a:solidFill>
                          <a:effectLst/>
                          <a:latin typeface="Arial" panose="020B0604020202020204" pitchFamily="34" charset="0"/>
                          <a:cs typeface="Arial" panose="020B0604020202020204" pitchFamily="34" charset="0"/>
                        </a:rPr>
                        <a:t>.</a:t>
                      </a:r>
                      <a:endParaRPr lang="ru-RU"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1400" b="1" i="0" u="none" strike="noStrike" dirty="0" smtClean="0">
                          <a:solidFill>
                            <a:schemeClr val="bg1"/>
                          </a:solidFill>
                          <a:effectLst/>
                          <a:latin typeface="Arial" panose="020B0604020202020204" pitchFamily="34" charset="0"/>
                        </a:rPr>
                        <a:t>Максимальный размер Валовой</a:t>
                      </a:r>
                      <a:r>
                        <a:rPr lang="ru-RU" sz="1400" b="1" i="0" u="none" strike="noStrike" baseline="0" dirty="0" smtClean="0">
                          <a:solidFill>
                            <a:schemeClr val="bg1"/>
                          </a:solidFill>
                          <a:effectLst/>
                          <a:latin typeface="Arial" panose="020B0604020202020204" pitchFamily="34" charset="0"/>
                        </a:rPr>
                        <a:t> коррекции</a:t>
                      </a:r>
                      <a:r>
                        <a:rPr lang="ru-RU" sz="1400" b="1" i="0" u="none" strike="noStrike" dirty="0" smtClean="0">
                          <a:solidFill>
                            <a:schemeClr val="bg1"/>
                          </a:solidFill>
                          <a:effectLst/>
                          <a:latin typeface="Arial" panose="020B0604020202020204" pitchFamily="34" charset="0"/>
                        </a:rPr>
                        <a:t>, %</a:t>
                      </a:r>
                    </a:p>
                    <a:p>
                      <a:pPr algn="ctr" fontAlgn="t"/>
                      <a:endParaRPr lang="ru-RU"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355915">
                <a:tc>
                  <a:txBody>
                    <a:bodyPr/>
                    <a:lstStyle/>
                    <a:p>
                      <a:pPr algn="ctr" fontAlgn="ctr"/>
                      <a:r>
                        <a:rPr lang="ru-RU" sz="1400" u="none" strike="noStrike" dirty="0">
                          <a:effectLst/>
                          <a:latin typeface="Arial" panose="020B0604020202020204" pitchFamily="34" charset="0"/>
                          <a:cs typeface="Arial" panose="020B0604020202020204" pitchFamily="34" charset="0"/>
                        </a:rPr>
                        <a:t>1</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ru-RU" sz="1500" u="none" strike="noStrike" dirty="0" err="1">
                          <a:effectLst/>
                          <a:latin typeface="Arial" panose="020B0604020202020204" pitchFamily="34" charset="0"/>
                          <a:cs typeface="Arial" panose="020B0604020202020204" pitchFamily="34" charset="0"/>
                        </a:rPr>
                        <a:t>Гипер</a:t>
                      </a:r>
                      <a:r>
                        <a:rPr lang="ru-RU" sz="1500" u="none" strike="noStrike" dirty="0">
                          <a:effectLst/>
                          <a:latin typeface="Arial" panose="020B0604020202020204" pitchFamily="34" charset="0"/>
                          <a:cs typeface="Arial" panose="020B0604020202020204" pitchFamily="34" charset="0"/>
                        </a:rPr>
                        <a:t> высокая</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10803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u="none" strike="noStrike">
                          <a:effectLst/>
                          <a:latin typeface="Arial" panose="020B0604020202020204" pitchFamily="34" charset="0"/>
                          <a:cs typeface="Arial" panose="020B0604020202020204" pitchFamily="34" charset="0"/>
                        </a:rPr>
                        <a:t>менее 0,1</a:t>
                      </a:r>
                      <a:endParaRPr lang="ru-RU"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u="none" strike="noStrike">
                          <a:effectLst/>
                          <a:latin typeface="Arial" panose="020B0604020202020204" pitchFamily="34" charset="0"/>
                          <a:cs typeface="Arial" panose="020B0604020202020204" pitchFamily="34" charset="0"/>
                        </a:rPr>
                        <a:t>более 100</a:t>
                      </a:r>
                      <a:endParaRPr lang="ru-RU"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b="0" i="0" u="none" strike="noStrike" dirty="0" smtClean="0">
                          <a:solidFill>
                            <a:srgbClr val="C00000"/>
                          </a:solidFill>
                          <a:effectLst/>
                          <a:latin typeface="Arial" panose="020B0604020202020204" pitchFamily="34" charset="0"/>
                          <a:cs typeface="Arial" panose="020B0604020202020204" pitchFamily="34" charset="0"/>
                        </a:rPr>
                        <a:t>менее 10</a:t>
                      </a:r>
                      <a:endParaRPr lang="ru-RU" sz="1500" b="0" i="0" u="none" strike="noStrike" dirty="0">
                        <a:solidFill>
                          <a:srgbClr val="C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65448">
                <a:tc>
                  <a:txBody>
                    <a:bodyPr/>
                    <a:lstStyle/>
                    <a:p>
                      <a:pPr algn="ctr" fontAlgn="ctr"/>
                      <a:r>
                        <a:rPr lang="ru-RU" sz="1400" u="none" strike="noStrike" dirty="0">
                          <a:effectLst/>
                          <a:latin typeface="Arial" panose="020B0604020202020204" pitchFamily="34" charset="0"/>
                          <a:cs typeface="Arial" panose="020B0604020202020204" pitchFamily="34" charset="0"/>
                        </a:rPr>
                        <a:t>2</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ru-RU" sz="1500" u="none" strike="noStrike" dirty="0">
                          <a:effectLst/>
                          <a:latin typeface="Arial" panose="020B0604020202020204" pitchFamily="34" charset="0"/>
                          <a:cs typeface="Arial" panose="020B0604020202020204" pitchFamily="34" charset="0"/>
                        </a:rPr>
                        <a:t>Высокая</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10803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u="none" strike="noStrike" dirty="0">
                          <a:effectLst/>
                          <a:latin typeface="Arial" panose="020B0604020202020204" pitchFamily="34" charset="0"/>
                          <a:cs typeface="Arial" panose="020B0604020202020204" pitchFamily="34" charset="0"/>
                        </a:rPr>
                        <a:t>от 0,1 до 1</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u="none" strike="noStrike">
                          <a:effectLst/>
                          <a:latin typeface="Arial" panose="020B0604020202020204" pitchFamily="34" charset="0"/>
                          <a:cs typeface="Arial" panose="020B0604020202020204" pitchFamily="34" charset="0"/>
                        </a:rPr>
                        <a:t>от 30 до 100</a:t>
                      </a:r>
                      <a:endParaRPr lang="ru-RU" sz="15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b="0" i="0" u="none" strike="noStrike" dirty="0" smtClean="0">
                          <a:solidFill>
                            <a:srgbClr val="C00000"/>
                          </a:solidFill>
                          <a:effectLst/>
                          <a:latin typeface="Arial" panose="020B0604020202020204" pitchFamily="34" charset="0"/>
                          <a:cs typeface="Arial" panose="020B0604020202020204" pitchFamily="34" charset="0"/>
                        </a:rPr>
                        <a:t>10</a:t>
                      </a:r>
                      <a:endParaRPr lang="ru-RU" sz="1500" b="0" i="0" u="none" strike="noStrike" dirty="0">
                        <a:solidFill>
                          <a:srgbClr val="C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65448">
                <a:tc>
                  <a:txBody>
                    <a:bodyPr/>
                    <a:lstStyle/>
                    <a:p>
                      <a:pPr algn="ctr" fontAlgn="ctr"/>
                      <a:r>
                        <a:rPr lang="ru-RU" sz="1400" u="none" strike="noStrike" dirty="0">
                          <a:effectLst/>
                          <a:latin typeface="Arial" panose="020B0604020202020204" pitchFamily="34" charset="0"/>
                          <a:cs typeface="Arial" panose="020B0604020202020204" pitchFamily="34" charset="0"/>
                        </a:rPr>
                        <a:t>3</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ru-RU" sz="1500" u="none" strike="noStrike" dirty="0">
                          <a:effectLst/>
                          <a:latin typeface="Arial" panose="020B0604020202020204" pitchFamily="34" charset="0"/>
                          <a:cs typeface="Arial" panose="020B0604020202020204" pitchFamily="34" charset="0"/>
                        </a:rPr>
                        <a:t>Повышенная</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10803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u="none" strike="noStrike" dirty="0">
                          <a:effectLst/>
                          <a:latin typeface="Arial" panose="020B0604020202020204" pitchFamily="34" charset="0"/>
                          <a:cs typeface="Arial" panose="020B0604020202020204" pitchFamily="34" charset="0"/>
                        </a:rPr>
                        <a:t>от 1 до 3</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u="none" strike="noStrike" dirty="0">
                          <a:effectLst/>
                          <a:latin typeface="Arial" panose="020B0604020202020204" pitchFamily="34" charset="0"/>
                          <a:cs typeface="Arial" panose="020B0604020202020204" pitchFamily="34" charset="0"/>
                        </a:rPr>
                        <a:t>от 10 до 30</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b="0" i="0" u="none" strike="noStrike" dirty="0" smtClean="0">
                          <a:solidFill>
                            <a:srgbClr val="C00000"/>
                          </a:solidFill>
                          <a:effectLst/>
                          <a:latin typeface="Arial" panose="020B0604020202020204" pitchFamily="34" charset="0"/>
                          <a:cs typeface="Arial" panose="020B0604020202020204" pitchFamily="34" charset="0"/>
                        </a:rPr>
                        <a:t>30</a:t>
                      </a:r>
                      <a:endParaRPr lang="ru-RU" sz="1500" b="0" i="0" u="none" strike="noStrike" dirty="0">
                        <a:solidFill>
                          <a:srgbClr val="C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55915">
                <a:tc>
                  <a:txBody>
                    <a:bodyPr/>
                    <a:lstStyle/>
                    <a:p>
                      <a:pPr algn="ctr" fontAlgn="ctr"/>
                      <a:r>
                        <a:rPr lang="ru-RU" sz="1400" u="none" strike="noStrike" dirty="0">
                          <a:effectLst/>
                          <a:latin typeface="Arial" panose="020B0604020202020204" pitchFamily="34" charset="0"/>
                          <a:cs typeface="Arial" panose="020B0604020202020204" pitchFamily="34" charset="0"/>
                        </a:rPr>
                        <a:t>4</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ru-RU" sz="1500" u="none" strike="noStrike" dirty="0">
                          <a:effectLst/>
                          <a:latin typeface="Arial" panose="020B0604020202020204" pitchFamily="34" charset="0"/>
                          <a:cs typeface="Arial" panose="020B0604020202020204" pitchFamily="34" charset="0"/>
                        </a:rPr>
                        <a:t>Средняя</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10803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u="none" strike="noStrike" dirty="0">
                          <a:effectLst/>
                          <a:latin typeface="Arial" panose="020B0604020202020204" pitchFamily="34" charset="0"/>
                          <a:cs typeface="Arial" panose="020B0604020202020204" pitchFamily="34" charset="0"/>
                        </a:rPr>
                        <a:t>от 3 до 10</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u="none" strike="noStrike" dirty="0">
                          <a:effectLst/>
                          <a:latin typeface="Arial" panose="020B0604020202020204" pitchFamily="34" charset="0"/>
                          <a:cs typeface="Arial" panose="020B0604020202020204" pitchFamily="34" charset="0"/>
                        </a:rPr>
                        <a:t>от 3 до 10</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b="0" i="0" u="none" strike="noStrike" dirty="0" smtClean="0">
                          <a:solidFill>
                            <a:srgbClr val="C00000"/>
                          </a:solidFill>
                          <a:effectLst/>
                          <a:latin typeface="Arial" panose="020B0604020202020204" pitchFamily="34" charset="0"/>
                          <a:cs typeface="Arial" panose="020B0604020202020204" pitchFamily="34" charset="0"/>
                        </a:rPr>
                        <a:t>100</a:t>
                      </a:r>
                      <a:endParaRPr lang="ru-RU" sz="1500" b="0" i="0" u="none" strike="noStrike" dirty="0">
                        <a:solidFill>
                          <a:srgbClr val="C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55915">
                <a:tc>
                  <a:txBody>
                    <a:bodyPr/>
                    <a:lstStyle/>
                    <a:p>
                      <a:pPr algn="ctr" fontAlgn="ctr"/>
                      <a:r>
                        <a:rPr lang="ru-RU" sz="1400" u="none" strike="noStrike" dirty="0">
                          <a:effectLst/>
                          <a:latin typeface="Arial" panose="020B0604020202020204" pitchFamily="34" charset="0"/>
                          <a:cs typeface="Arial" panose="020B0604020202020204" pitchFamily="34" charset="0"/>
                        </a:rPr>
                        <a:t>5</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ru-RU" sz="1500" u="none" strike="noStrike" dirty="0">
                          <a:effectLst/>
                          <a:latin typeface="Arial" panose="020B0604020202020204" pitchFamily="34" charset="0"/>
                          <a:cs typeface="Arial" panose="020B0604020202020204" pitchFamily="34" charset="0"/>
                        </a:rPr>
                        <a:t>Пониженная</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10803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u="none" strike="noStrike" dirty="0">
                          <a:effectLst/>
                          <a:latin typeface="Arial" panose="020B0604020202020204" pitchFamily="34" charset="0"/>
                          <a:cs typeface="Arial" panose="020B0604020202020204" pitchFamily="34" charset="0"/>
                        </a:rPr>
                        <a:t>от 10 до 30</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u="none" strike="noStrike" dirty="0">
                          <a:effectLst/>
                          <a:latin typeface="Arial" panose="020B0604020202020204" pitchFamily="34" charset="0"/>
                          <a:cs typeface="Arial" panose="020B0604020202020204" pitchFamily="34" charset="0"/>
                        </a:rPr>
                        <a:t>от 1 до 3</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b="0" i="0" u="none" strike="noStrike" dirty="0" smtClean="0">
                          <a:solidFill>
                            <a:srgbClr val="C00000"/>
                          </a:solidFill>
                          <a:effectLst/>
                          <a:latin typeface="Arial" panose="020B0604020202020204" pitchFamily="34" charset="0"/>
                          <a:cs typeface="Arial" panose="020B0604020202020204" pitchFamily="34" charset="0"/>
                        </a:rPr>
                        <a:t>200</a:t>
                      </a:r>
                      <a:endParaRPr lang="ru-RU" sz="1500" b="0" i="0" u="none" strike="noStrike" dirty="0">
                        <a:solidFill>
                          <a:srgbClr val="C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55915">
                <a:tc>
                  <a:txBody>
                    <a:bodyPr/>
                    <a:lstStyle/>
                    <a:p>
                      <a:pPr algn="ctr" fontAlgn="ctr"/>
                      <a:r>
                        <a:rPr lang="ru-RU" sz="1400" u="none" strike="noStrike" dirty="0">
                          <a:effectLst/>
                          <a:latin typeface="Arial" panose="020B0604020202020204" pitchFamily="34" charset="0"/>
                          <a:cs typeface="Arial" panose="020B0604020202020204" pitchFamily="34" charset="0"/>
                        </a:rPr>
                        <a:t>6</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ru-RU" sz="1500" u="none" strike="noStrike" dirty="0">
                          <a:effectLst/>
                          <a:latin typeface="Arial" panose="020B0604020202020204" pitchFamily="34" charset="0"/>
                          <a:cs typeface="Arial" panose="020B0604020202020204" pitchFamily="34" charset="0"/>
                        </a:rPr>
                        <a:t>Низкая</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10803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u="none" strike="noStrike" dirty="0">
                          <a:effectLst/>
                          <a:latin typeface="Arial" panose="020B0604020202020204" pitchFamily="34" charset="0"/>
                          <a:cs typeface="Arial" panose="020B0604020202020204" pitchFamily="34" charset="0"/>
                        </a:rPr>
                        <a:t>от 30 до 100</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u="none" strike="noStrike" dirty="0">
                          <a:effectLst/>
                          <a:latin typeface="Arial" panose="020B0604020202020204" pitchFamily="34" charset="0"/>
                          <a:cs typeface="Arial" panose="020B0604020202020204" pitchFamily="34" charset="0"/>
                        </a:rPr>
                        <a:t>от 0,1 до 1</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b="0" i="0" u="none" strike="noStrike" dirty="0" smtClean="0">
                          <a:solidFill>
                            <a:srgbClr val="C00000"/>
                          </a:solidFill>
                          <a:effectLst/>
                          <a:latin typeface="Arial" panose="020B0604020202020204" pitchFamily="34" charset="0"/>
                          <a:cs typeface="Arial" panose="020B0604020202020204" pitchFamily="34" charset="0"/>
                        </a:rPr>
                        <a:t>300</a:t>
                      </a:r>
                      <a:endParaRPr lang="ru-RU" sz="1500" b="0" i="0" u="none" strike="noStrike" dirty="0">
                        <a:solidFill>
                          <a:srgbClr val="C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55915">
                <a:tc>
                  <a:txBody>
                    <a:bodyPr/>
                    <a:lstStyle/>
                    <a:p>
                      <a:pPr algn="ctr" fontAlgn="ctr"/>
                      <a:r>
                        <a:rPr lang="ru-RU" sz="1400" u="none" strike="noStrike" dirty="0">
                          <a:effectLst/>
                          <a:latin typeface="Arial" panose="020B0604020202020204" pitchFamily="34" charset="0"/>
                          <a:cs typeface="Arial" panose="020B0604020202020204" pitchFamily="34" charset="0"/>
                        </a:rPr>
                        <a:t>7</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ru-RU" sz="1500" u="none" strike="noStrike" dirty="0" err="1">
                          <a:effectLst/>
                          <a:latin typeface="Arial" panose="020B0604020202020204" pitchFamily="34" charset="0"/>
                          <a:cs typeface="Arial" panose="020B0604020202020204" pitchFamily="34" charset="0"/>
                        </a:rPr>
                        <a:t>Гипер</a:t>
                      </a:r>
                      <a:r>
                        <a:rPr lang="ru-RU" sz="1500" u="none" strike="noStrike" dirty="0">
                          <a:effectLst/>
                          <a:latin typeface="Arial" panose="020B0604020202020204" pitchFamily="34" charset="0"/>
                          <a:cs typeface="Arial" panose="020B0604020202020204" pitchFamily="34" charset="0"/>
                        </a:rPr>
                        <a:t> низкая</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10803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u="none" strike="noStrike" dirty="0">
                          <a:effectLst/>
                          <a:latin typeface="Arial" panose="020B0604020202020204" pitchFamily="34" charset="0"/>
                          <a:cs typeface="Arial" panose="020B0604020202020204" pitchFamily="34" charset="0"/>
                        </a:rPr>
                        <a:t>более 100</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u="none" strike="noStrike" dirty="0">
                          <a:effectLst/>
                          <a:latin typeface="Arial" panose="020B0604020202020204" pitchFamily="34" charset="0"/>
                          <a:cs typeface="Arial" panose="020B0604020202020204" pitchFamily="34" charset="0"/>
                        </a:rPr>
                        <a:t>менее 0,1</a:t>
                      </a:r>
                      <a:endParaRPr lang="ru-RU" sz="15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500" b="0" i="0" u="none" strike="noStrike" dirty="0" smtClean="0">
                          <a:solidFill>
                            <a:srgbClr val="C00000"/>
                          </a:solidFill>
                          <a:effectLst/>
                          <a:latin typeface="Arial" panose="020B0604020202020204" pitchFamily="34" charset="0"/>
                          <a:cs typeface="Arial" panose="020B0604020202020204" pitchFamily="34" charset="0"/>
                        </a:rPr>
                        <a:t>Более 300</a:t>
                      </a:r>
                      <a:endParaRPr lang="ru-RU" sz="1500" b="0" i="0" u="none" strike="noStrike" dirty="0">
                        <a:solidFill>
                          <a:srgbClr val="C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
        <p:nvSpPr>
          <p:cNvPr id="3" name="Номер слайда 2"/>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34</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grpSp>
        <p:nvGrpSpPr>
          <p:cNvPr id="15" name="Группа 14"/>
          <p:cNvGrpSpPr/>
          <p:nvPr/>
        </p:nvGrpSpPr>
        <p:grpSpPr>
          <a:xfrm>
            <a:off x="-15868" y="-1"/>
            <a:ext cx="2839947" cy="907298"/>
            <a:chOff x="50312" y="-7821"/>
            <a:chExt cx="2839947" cy="907298"/>
          </a:xfrm>
        </p:grpSpPr>
        <p:pic>
          <p:nvPicPr>
            <p:cNvPr id="16" name="Рисунок 15"/>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17" name="TextBox 16"/>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113294716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2"/>
          <p:cNvSpPr>
            <a:spLocks noChangeArrowheads="1"/>
          </p:cNvSpPr>
          <p:nvPr/>
        </p:nvSpPr>
        <p:spPr bwMode="auto">
          <a:xfrm rot="5400000">
            <a:off x="5670224" y="-5674519"/>
            <a:ext cx="84296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21508" name="Прямоугольник 9"/>
          <p:cNvSpPr>
            <a:spLocks noChangeArrowheads="1"/>
          </p:cNvSpPr>
          <p:nvPr/>
        </p:nvSpPr>
        <p:spPr bwMode="auto">
          <a:xfrm>
            <a:off x="2397124" y="7976"/>
            <a:ext cx="79946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sz="2500" b="1" dirty="0">
                <a:solidFill>
                  <a:schemeClr val="bg1"/>
                </a:solidFill>
                <a:latin typeface="Calibri Light" panose="020F0302020204030204" pitchFamily="34" charset="0"/>
              </a:rPr>
              <a:t>СРЕДНИЙ ИНТЕРВАЛ МЕЖДУ ЦЕНАМИ ОБЪЕКТОВ (%)</a:t>
            </a:r>
          </a:p>
          <a:p>
            <a:pPr algn="ctr"/>
            <a:r>
              <a:rPr lang="ru-RU" altLang="ru-RU" sz="2500" b="1" dirty="0">
                <a:solidFill>
                  <a:schemeClr val="bg1"/>
                </a:solidFill>
                <a:latin typeface="Calibri Light" panose="020F0302020204030204" pitchFamily="34" charset="0"/>
              </a:rPr>
              <a:t>РАЗМЕР ВАЛОВОЙ КОРРЕКЦИИ</a:t>
            </a:r>
          </a:p>
        </p:txBody>
      </p:sp>
      <p:grpSp>
        <p:nvGrpSpPr>
          <p:cNvPr id="21509" name="Группа 7"/>
          <p:cNvGrpSpPr>
            <a:grpSpLocks/>
          </p:cNvGrpSpPr>
          <p:nvPr/>
        </p:nvGrpSpPr>
        <p:grpSpPr bwMode="auto">
          <a:xfrm>
            <a:off x="10668000" y="161925"/>
            <a:ext cx="1466850" cy="552450"/>
            <a:chOff x="186314" y="17215"/>
            <a:chExt cx="1467835" cy="553998"/>
          </a:xfrm>
        </p:grpSpPr>
        <p:pic>
          <p:nvPicPr>
            <p:cNvPr id="21608" name="Picture 4" descr="\\Enterprise\mr\РАЗНОЕ\логотипы\НП\РГР\лого_РГР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314" y="75200"/>
              <a:ext cx="443864" cy="44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9" name="TextBox 9"/>
            <p:cNvSpPr txBox="1">
              <a:spLocks noChangeArrowheads="1"/>
            </p:cNvSpPr>
            <p:nvPr/>
          </p:nvSpPr>
          <p:spPr bwMode="auto">
            <a:xfrm>
              <a:off x="565981" y="17215"/>
              <a:ext cx="10881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000" b="1">
                  <a:solidFill>
                    <a:srgbClr val="FFFFFF"/>
                  </a:solidFill>
                  <a:latin typeface="Century Gothic" panose="020B0502020202020204" pitchFamily="34" charset="0"/>
                  <a:cs typeface="Arial" panose="020B0604020202020204" pitchFamily="34" charset="0"/>
                </a:rPr>
                <a:t>РОССИЙСКАЯ</a:t>
              </a:r>
            </a:p>
            <a:p>
              <a:r>
                <a:rPr lang="ru-RU" altLang="ru-RU" sz="1000" b="1">
                  <a:solidFill>
                    <a:srgbClr val="FFFFFF"/>
                  </a:solidFill>
                  <a:latin typeface="Century Gothic" panose="020B0502020202020204" pitchFamily="34" charset="0"/>
                  <a:cs typeface="Arial" panose="020B0604020202020204" pitchFamily="34" charset="0"/>
                </a:rPr>
                <a:t>ГИЛЬДИЯ </a:t>
              </a:r>
            </a:p>
            <a:p>
              <a:r>
                <a:rPr lang="ru-RU" altLang="ru-RU" sz="1000" b="1">
                  <a:solidFill>
                    <a:srgbClr val="FFFFFF"/>
                  </a:solidFill>
                  <a:latin typeface="Century Gothic" panose="020B0502020202020204" pitchFamily="34" charset="0"/>
                  <a:cs typeface="Arial" panose="020B0604020202020204" pitchFamily="34" charset="0"/>
                </a:rPr>
                <a:t>РИЭЛТОРОВ</a:t>
              </a:r>
            </a:p>
          </p:txBody>
        </p:sp>
      </p:grpSp>
      <p:sp>
        <p:nvSpPr>
          <p:cNvPr id="21510" name="Таблица 2"/>
          <p:cNvSpPr>
            <a:spLocks noGrp="1" noChangeAspect="1"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ru-RU" altLang="ru-RU">
              <a:solidFill>
                <a:srgbClr val="000000"/>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761826579"/>
              </p:ext>
            </p:extLst>
          </p:nvPr>
        </p:nvGraphicFramePr>
        <p:xfrm>
          <a:off x="248194" y="940142"/>
          <a:ext cx="11678198" cy="4713915"/>
        </p:xfrm>
        <a:graphic>
          <a:graphicData uri="http://schemas.openxmlformats.org/drawingml/2006/table">
            <a:tbl>
              <a:tblPr/>
              <a:tblGrid>
                <a:gridCol w="607496">
                  <a:extLst>
                    <a:ext uri="{9D8B030D-6E8A-4147-A177-3AD203B41FA5}">
                      <a16:colId xmlns:a16="http://schemas.microsoft.com/office/drawing/2014/main" val="20000"/>
                    </a:ext>
                  </a:extLst>
                </a:gridCol>
                <a:gridCol w="2312052">
                  <a:extLst>
                    <a:ext uri="{9D8B030D-6E8A-4147-A177-3AD203B41FA5}">
                      <a16:colId xmlns:a16="http://schemas.microsoft.com/office/drawing/2014/main" val="20001"/>
                    </a:ext>
                  </a:extLst>
                </a:gridCol>
                <a:gridCol w="1459775">
                  <a:extLst>
                    <a:ext uri="{9D8B030D-6E8A-4147-A177-3AD203B41FA5}">
                      <a16:colId xmlns:a16="http://schemas.microsoft.com/office/drawing/2014/main" val="920723532"/>
                    </a:ext>
                  </a:extLst>
                </a:gridCol>
                <a:gridCol w="1459775">
                  <a:extLst>
                    <a:ext uri="{9D8B030D-6E8A-4147-A177-3AD203B41FA5}">
                      <a16:colId xmlns:a16="http://schemas.microsoft.com/office/drawing/2014/main" val="20002"/>
                    </a:ext>
                  </a:extLst>
                </a:gridCol>
                <a:gridCol w="1459775">
                  <a:extLst>
                    <a:ext uri="{9D8B030D-6E8A-4147-A177-3AD203B41FA5}">
                      <a16:colId xmlns:a16="http://schemas.microsoft.com/office/drawing/2014/main" val="20003"/>
                    </a:ext>
                  </a:extLst>
                </a:gridCol>
                <a:gridCol w="1459775">
                  <a:extLst>
                    <a:ext uri="{9D8B030D-6E8A-4147-A177-3AD203B41FA5}">
                      <a16:colId xmlns:a16="http://schemas.microsoft.com/office/drawing/2014/main" val="20004"/>
                    </a:ext>
                  </a:extLst>
                </a:gridCol>
                <a:gridCol w="1459775">
                  <a:extLst>
                    <a:ext uri="{9D8B030D-6E8A-4147-A177-3AD203B41FA5}">
                      <a16:colId xmlns:a16="http://schemas.microsoft.com/office/drawing/2014/main" val="20005"/>
                    </a:ext>
                  </a:extLst>
                </a:gridCol>
                <a:gridCol w="1459775">
                  <a:extLst>
                    <a:ext uri="{9D8B030D-6E8A-4147-A177-3AD203B41FA5}">
                      <a16:colId xmlns:a16="http://schemas.microsoft.com/office/drawing/2014/main" val="3069700258"/>
                    </a:ext>
                  </a:extLst>
                </a:gridCol>
              </a:tblGrid>
              <a:tr h="1149915">
                <a:tc>
                  <a:txBody>
                    <a:bodyPr/>
                    <a:lstStyle/>
                    <a:p>
                      <a:pPr algn="ctr" fontAlgn="t"/>
                      <a:r>
                        <a:rPr lang="ru-RU" sz="1400" b="1" i="0" u="none" strike="noStrike" dirty="0">
                          <a:solidFill>
                            <a:schemeClr val="accent1">
                              <a:lumMod val="50000"/>
                            </a:schemeClr>
                          </a:solidFill>
                          <a:effectLst/>
                          <a:latin typeface="Arial" panose="020B0604020202020204" pitchFamily="34" charset="0"/>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1" i="0" u="none" strike="noStrike" dirty="0">
                          <a:solidFill>
                            <a:schemeClr val="bg1"/>
                          </a:solidFill>
                          <a:effectLst/>
                          <a:latin typeface="Arial" panose="020B0604020202020204" pitchFamily="34" charset="0"/>
                        </a:rPr>
                        <a:t>Сегменты </a:t>
                      </a:r>
                      <a:r>
                        <a:rPr lang="ru-RU" sz="1400" b="1" i="0" u="none" strike="noStrike" dirty="0" smtClean="0">
                          <a:solidFill>
                            <a:schemeClr val="bg1"/>
                          </a:solidFill>
                          <a:effectLst/>
                          <a:latin typeface="Arial" panose="020B0604020202020204" pitchFamily="34" charset="0"/>
                        </a:rPr>
                        <a:t>рынка</a:t>
                      </a:r>
                      <a:endParaRPr lang="ru-RU" sz="1400" b="1" i="0" u="none" strike="noStrike" dirty="0">
                        <a:solidFill>
                          <a:schemeClr val="bg1"/>
                        </a:solidFill>
                        <a:effectLst/>
                        <a:latin typeface="Arial" panose="020B060402020202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1400" b="1" i="0" u="none" strike="noStrike" kern="1200" dirty="0" smtClean="0">
                          <a:solidFill>
                            <a:schemeClr val="accent1">
                              <a:lumMod val="50000"/>
                            </a:schemeClr>
                          </a:solidFill>
                          <a:effectLst/>
                          <a:latin typeface="Arial" panose="020B0604020202020204" pitchFamily="34" charset="0"/>
                          <a:ea typeface="+mn-ea"/>
                          <a:cs typeface="+mn-cs"/>
                        </a:rPr>
                        <a:t>Средний разброс цен на один объект, %</a:t>
                      </a:r>
                    </a:p>
                    <a:p>
                      <a:pPr algn="ctr" fontAlgn="t"/>
                      <a:endParaRPr lang="ru-RU" sz="1400" b="1" i="0" u="none" strike="noStrike" kern="1200" dirty="0">
                        <a:solidFill>
                          <a:schemeClr val="accent1">
                            <a:lumMod val="50000"/>
                          </a:schemeClr>
                        </a:solidFill>
                        <a:effectLst/>
                        <a:latin typeface="Arial" panose="020B0604020202020204" pitchFamily="34" charset="0"/>
                        <a:ea typeface="+mn-ea"/>
                        <a:cs typeface="+mn-cs"/>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1" i="0" u="none" strike="noStrike" kern="1200" dirty="0">
                          <a:solidFill>
                            <a:schemeClr val="accent1">
                              <a:lumMod val="50000"/>
                            </a:schemeClr>
                          </a:solidFill>
                          <a:effectLst/>
                          <a:latin typeface="Arial" panose="020B0604020202020204" pitchFamily="34" charset="0"/>
                          <a:ea typeface="+mn-ea"/>
                          <a:cs typeface="+mn-cs"/>
                        </a:rPr>
                        <a:t>Наиболее частый размер Валовой коррекции </a:t>
                      </a:r>
                      <a:r>
                        <a:rPr lang="ru-RU" sz="1400" b="1" i="0" u="none" strike="noStrike" kern="1200" dirty="0" smtClean="0">
                          <a:solidFill>
                            <a:schemeClr val="accent1">
                              <a:lumMod val="50000"/>
                            </a:schemeClr>
                          </a:solidFill>
                          <a:effectLst/>
                          <a:latin typeface="Arial" panose="020B0604020202020204" pitchFamily="34" charset="0"/>
                          <a:ea typeface="+mn-ea"/>
                          <a:cs typeface="+mn-cs"/>
                        </a:rPr>
                        <a:t>ВК, </a:t>
                      </a:r>
                      <a:br>
                        <a:rPr lang="ru-RU" sz="1400" b="1" i="0" u="none" strike="noStrike" kern="1200" dirty="0" smtClean="0">
                          <a:solidFill>
                            <a:schemeClr val="accent1">
                              <a:lumMod val="50000"/>
                            </a:schemeClr>
                          </a:solidFill>
                          <a:effectLst/>
                          <a:latin typeface="Arial" panose="020B0604020202020204" pitchFamily="34" charset="0"/>
                          <a:ea typeface="+mn-ea"/>
                          <a:cs typeface="+mn-cs"/>
                        </a:rPr>
                      </a:br>
                      <a:r>
                        <a:rPr lang="ru-RU" sz="1400" b="1" i="0" u="none" strike="noStrike" kern="1200" dirty="0" smtClean="0">
                          <a:solidFill>
                            <a:schemeClr val="accent1">
                              <a:lumMod val="50000"/>
                            </a:schemeClr>
                          </a:solidFill>
                          <a:effectLst/>
                          <a:latin typeface="Arial" panose="020B0604020202020204" pitchFamily="34" charset="0"/>
                          <a:ea typeface="+mn-ea"/>
                          <a:cs typeface="+mn-cs"/>
                        </a:rPr>
                        <a:t>%</a:t>
                      </a:r>
                      <a:endParaRPr lang="ru-RU" sz="1400" b="1" i="0" u="none" strike="noStrike" kern="1200" dirty="0">
                        <a:solidFill>
                          <a:schemeClr val="accent1">
                            <a:lumMod val="50000"/>
                          </a:schemeClr>
                        </a:solidFill>
                        <a:effectLst/>
                        <a:latin typeface="Arial" panose="020B0604020202020204" pitchFamily="34" charset="0"/>
                        <a:ea typeface="+mn-ea"/>
                        <a:cs typeface="+mn-cs"/>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1" i="0" u="none" strike="noStrike" dirty="0">
                          <a:solidFill>
                            <a:schemeClr val="accent1">
                              <a:lumMod val="50000"/>
                            </a:schemeClr>
                          </a:solidFill>
                          <a:effectLst/>
                          <a:latin typeface="Arial" panose="020B0604020202020204" pitchFamily="34" charset="0"/>
                        </a:rPr>
                        <a:t>Максимальный размер </a:t>
                      </a:r>
                      <a:r>
                        <a:rPr lang="ru-RU" sz="1400" b="1" i="0" u="none" strike="noStrike" dirty="0" smtClean="0">
                          <a:solidFill>
                            <a:schemeClr val="accent1">
                              <a:lumMod val="50000"/>
                            </a:schemeClr>
                          </a:solidFill>
                          <a:effectLst/>
                          <a:latin typeface="Arial" panose="020B0604020202020204" pitchFamily="34" charset="0"/>
                        </a:rPr>
                        <a:t>ВК, </a:t>
                      </a:r>
                      <a:br>
                        <a:rPr lang="ru-RU" sz="1400" b="1" i="0" u="none" strike="noStrike" dirty="0" smtClean="0">
                          <a:solidFill>
                            <a:schemeClr val="accent1">
                              <a:lumMod val="50000"/>
                            </a:schemeClr>
                          </a:solidFill>
                          <a:effectLst/>
                          <a:latin typeface="Arial" panose="020B0604020202020204" pitchFamily="34" charset="0"/>
                        </a:rPr>
                      </a:br>
                      <a:r>
                        <a:rPr lang="ru-RU" sz="1400" b="1" i="0" u="none" strike="noStrike" dirty="0" smtClean="0">
                          <a:solidFill>
                            <a:schemeClr val="accent1">
                              <a:lumMod val="50000"/>
                            </a:schemeClr>
                          </a:solidFill>
                          <a:effectLst/>
                          <a:latin typeface="Arial" panose="020B0604020202020204" pitchFamily="34" charset="0"/>
                        </a:rPr>
                        <a:t>%</a:t>
                      </a:r>
                      <a:endParaRPr lang="ru-RU" sz="1400" b="1" i="0" u="none" strike="noStrike" dirty="0">
                        <a:solidFill>
                          <a:schemeClr val="accent1">
                            <a:lumMod val="50000"/>
                          </a:schemeClr>
                        </a:solidFill>
                        <a:effectLst/>
                        <a:latin typeface="Arial" panose="020B060402020202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1" i="0" u="none" strike="noStrike" dirty="0">
                          <a:solidFill>
                            <a:schemeClr val="accent1">
                              <a:lumMod val="50000"/>
                            </a:schemeClr>
                          </a:solidFill>
                          <a:effectLst/>
                          <a:latin typeface="Arial" panose="020B0604020202020204" pitchFamily="34" charset="0"/>
                        </a:rPr>
                        <a:t>Средний размер максимальной корректировки </a:t>
                      </a:r>
                      <a:r>
                        <a:rPr lang="ru-RU" sz="1400" b="1" i="0" u="none" strike="noStrike" dirty="0" err="1">
                          <a:solidFill>
                            <a:schemeClr val="accent1">
                              <a:lumMod val="50000"/>
                            </a:schemeClr>
                          </a:solidFill>
                          <a:effectLst/>
                          <a:latin typeface="Arial" panose="020B0604020202020204" pitchFamily="34" charset="0"/>
                        </a:rPr>
                        <a:t>Кмакс</a:t>
                      </a:r>
                      <a:r>
                        <a:rPr lang="ru-RU" sz="1400" b="1" i="0" u="none" strike="noStrike" dirty="0">
                          <a:solidFill>
                            <a:schemeClr val="accent1">
                              <a:lumMod val="50000"/>
                            </a:schemeClr>
                          </a:solidFill>
                          <a:effectLst/>
                          <a:latin typeface="Arial" panose="020B0604020202020204" pitchFamily="34" charset="0"/>
                        </a:rPr>
                        <a:t>, </a:t>
                      </a:r>
                      <a:r>
                        <a:rPr lang="ru-RU" sz="1400" b="1" i="0" u="none" strike="noStrike" dirty="0" smtClean="0">
                          <a:solidFill>
                            <a:schemeClr val="accent1">
                              <a:lumMod val="50000"/>
                            </a:schemeClr>
                          </a:solidFill>
                          <a:effectLst/>
                          <a:latin typeface="Arial" panose="020B0604020202020204" pitchFamily="34" charset="0"/>
                        </a:rPr>
                        <a:t/>
                      </a:r>
                      <a:br>
                        <a:rPr lang="ru-RU" sz="1400" b="1" i="0" u="none" strike="noStrike" dirty="0" smtClean="0">
                          <a:solidFill>
                            <a:schemeClr val="accent1">
                              <a:lumMod val="50000"/>
                            </a:schemeClr>
                          </a:solidFill>
                          <a:effectLst/>
                          <a:latin typeface="Arial" panose="020B0604020202020204" pitchFamily="34" charset="0"/>
                        </a:rPr>
                      </a:br>
                      <a:r>
                        <a:rPr lang="ru-RU" sz="1400" b="1" i="0" u="none" strike="noStrike" dirty="0" smtClean="0">
                          <a:solidFill>
                            <a:schemeClr val="accent1">
                              <a:lumMod val="50000"/>
                            </a:schemeClr>
                          </a:solidFill>
                          <a:effectLst/>
                          <a:latin typeface="Arial" panose="020B0604020202020204" pitchFamily="34" charset="0"/>
                        </a:rPr>
                        <a:t>%</a:t>
                      </a:r>
                      <a:endParaRPr lang="ru-RU" sz="1400" b="1" i="0" u="none" strike="noStrike" dirty="0">
                        <a:solidFill>
                          <a:schemeClr val="accent1">
                            <a:lumMod val="50000"/>
                          </a:schemeClr>
                        </a:solidFill>
                        <a:effectLst/>
                        <a:latin typeface="Arial" panose="020B060402020202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1" i="0" u="none" strike="noStrike" dirty="0">
                          <a:solidFill>
                            <a:schemeClr val="accent1">
                              <a:lumMod val="50000"/>
                            </a:schemeClr>
                          </a:solidFill>
                          <a:effectLst/>
                          <a:latin typeface="Arial" panose="020B0604020202020204" pitchFamily="34" charset="0"/>
                        </a:rPr>
                        <a:t>Максимальный размер </a:t>
                      </a:r>
                      <a:r>
                        <a:rPr lang="ru-RU" sz="1400" b="1" i="0" u="none" strike="noStrike" dirty="0" smtClean="0">
                          <a:solidFill>
                            <a:schemeClr val="accent1">
                              <a:lumMod val="50000"/>
                            </a:schemeClr>
                          </a:solidFill>
                          <a:effectLst/>
                          <a:latin typeface="Arial" panose="020B0604020202020204" pitchFamily="34" charset="0"/>
                        </a:rPr>
                        <a:t>корректировки </a:t>
                      </a:r>
                      <a:r>
                        <a:rPr lang="ru-RU" sz="1400" b="1" i="0" u="none" strike="noStrike" dirty="0" err="1">
                          <a:solidFill>
                            <a:schemeClr val="accent1">
                              <a:lumMod val="50000"/>
                            </a:schemeClr>
                          </a:solidFill>
                          <a:effectLst/>
                          <a:latin typeface="Arial" panose="020B0604020202020204" pitchFamily="34" charset="0"/>
                        </a:rPr>
                        <a:t>Кмакс</a:t>
                      </a:r>
                      <a:r>
                        <a:rPr lang="ru-RU" sz="1400" b="1" i="0" u="none" strike="noStrike" dirty="0">
                          <a:solidFill>
                            <a:schemeClr val="accent1">
                              <a:lumMod val="50000"/>
                            </a:schemeClr>
                          </a:solidFill>
                          <a:effectLst/>
                          <a:latin typeface="Arial" panose="020B0604020202020204" pitchFamily="34" charset="0"/>
                        </a:rPr>
                        <a:t>, </a:t>
                      </a:r>
                      <a:r>
                        <a:rPr lang="ru-RU" sz="1400" b="1" i="0" u="none" strike="noStrike" dirty="0" smtClean="0">
                          <a:solidFill>
                            <a:schemeClr val="accent1">
                              <a:lumMod val="50000"/>
                            </a:schemeClr>
                          </a:solidFill>
                          <a:effectLst/>
                          <a:latin typeface="Arial" panose="020B0604020202020204" pitchFamily="34" charset="0"/>
                        </a:rPr>
                        <a:t/>
                      </a:r>
                      <a:br>
                        <a:rPr lang="ru-RU" sz="1400" b="1" i="0" u="none" strike="noStrike" dirty="0" smtClean="0">
                          <a:solidFill>
                            <a:schemeClr val="accent1">
                              <a:lumMod val="50000"/>
                            </a:schemeClr>
                          </a:solidFill>
                          <a:effectLst/>
                          <a:latin typeface="Arial" panose="020B0604020202020204" pitchFamily="34" charset="0"/>
                        </a:rPr>
                      </a:br>
                      <a:r>
                        <a:rPr lang="ru-RU" sz="1400" b="1" i="0" u="none" strike="noStrike" dirty="0" smtClean="0">
                          <a:solidFill>
                            <a:schemeClr val="accent1">
                              <a:lumMod val="50000"/>
                            </a:schemeClr>
                          </a:solidFill>
                          <a:effectLst/>
                          <a:latin typeface="Arial" panose="020B0604020202020204" pitchFamily="34" charset="0"/>
                        </a:rPr>
                        <a:t>%</a:t>
                      </a:r>
                      <a:endParaRPr lang="ru-RU" sz="1400" b="1" i="0" u="none" strike="noStrike" dirty="0">
                        <a:solidFill>
                          <a:schemeClr val="accent1">
                            <a:lumMod val="50000"/>
                          </a:schemeClr>
                        </a:solidFill>
                        <a:effectLst/>
                        <a:latin typeface="Arial" panose="020B060402020202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1400" b="1" i="0" u="none" strike="noStrike" kern="1200" dirty="0" smtClean="0">
                          <a:solidFill>
                            <a:schemeClr val="accent1">
                              <a:lumMod val="50000"/>
                            </a:schemeClr>
                          </a:solidFill>
                          <a:effectLst/>
                          <a:latin typeface="Arial" panose="020B0604020202020204" pitchFamily="34" charset="0"/>
                          <a:ea typeface="+mn-ea"/>
                          <a:cs typeface="+mn-cs"/>
                        </a:rPr>
                        <a:t>Границы интервала нахождения рыночной стоимости,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4000">
                <a:tc>
                  <a:txBody>
                    <a:bodyPr/>
                    <a:lstStyle/>
                    <a:p>
                      <a:pPr algn="ctr" fontAlgn="b"/>
                      <a:r>
                        <a:rPr lang="ru-RU" sz="1400" b="0" i="0" u="none" strike="noStrike" dirty="0">
                          <a:solidFill>
                            <a:schemeClr val="accent1">
                              <a:lumMod val="50000"/>
                            </a:schemeClr>
                          </a:solidFill>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chemeClr val="bg1"/>
                          </a:solidFill>
                          <a:effectLst/>
                          <a:latin typeface="Arial" panose="020B0604020202020204" pitchFamily="34" charset="0"/>
                        </a:rPr>
                        <a:t>Первичный квартиры</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6,5</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10-30 </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4000">
                <a:tc>
                  <a:txBody>
                    <a:bodyPr/>
                    <a:lstStyle/>
                    <a:p>
                      <a:pPr algn="ctr" fontAlgn="b"/>
                      <a:r>
                        <a:rPr lang="ru-RU" sz="1400" b="0" i="0" u="none" strike="noStrike" dirty="0">
                          <a:solidFill>
                            <a:schemeClr val="accent1">
                              <a:lumMod val="50000"/>
                            </a:schemeClr>
                          </a:solidFill>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chemeClr val="bg1"/>
                          </a:solidFill>
                          <a:effectLst/>
                          <a:latin typeface="Arial" panose="020B0604020202020204" pitchFamily="34" charset="0"/>
                        </a:rPr>
                        <a:t>Вторичный квартиры</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8,2</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10 и 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10-30</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4000">
                <a:tc>
                  <a:txBody>
                    <a:bodyPr/>
                    <a:lstStyle/>
                    <a:p>
                      <a:pPr algn="ctr" fontAlgn="b"/>
                      <a:r>
                        <a:rPr lang="ru-RU" sz="1400" b="0" i="0" u="none" strike="noStrike" dirty="0">
                          <a:solidFill>
                            <a:schemeClr val="accent1">
                              <a:lumMod val="50000"/>
                            </a:schemeClr>
                          </a:solidFill>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chemeClr val="bg1"/>
                          </a:solidFill>
                          <a:effectLst/>
                          <a:latin typeface="Arial" panose="020B0604020202020204" pitchFamily="34" charset="0"/>
                        </a:rPr>
                        <a:t>ИЖС</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9,8</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10-30 (15-45)</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4000">
                <a:tc>
                  <a:txBody>
                    <a:bodyPr/>
                    <a:lstStyle/>
                    <a:p>
                      <a:pPr algn="ctr" fontAlgn="b"/>
                      <a:r>
                        <a:rPr lang="ru-RU" sz="1400" b="0" i="0" u="none" strike="noStrike" dirty="0">
                          <a:solidFill>
                            <a:schemeClr val="accent1">
                              <a:lumMod val="50000"/>
                            </a:schemeClr>
                          </a:solidFill>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chemeClr val="bg1"/>
                          </a:solidFill>
                          <a:effectLst/>
                          <a:latin typeface="Arial" panose="020B0604020202020204" pitchFamily="34" charset="0"/>
                        </a:rPr>
                        <a:t>Офисы</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12,9</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30 и 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150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solidFill>
                            <a:schemeClr val="accent1">
                              <a:lumMod val="50000"/>
                            </a:schemeClr>
                          </a:solidFill>
                          <a:effectLst/>
                          <a:latin typeface="Arial" panose="020B060402020202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15-45</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4000">
                <a:tc>
                  <a:txBody>
                    <a:bodyPr/>
                    <a:lstStyle/>
                    <a:p>
                      <a:pPr algn="ctr" fontAlgn="b"/>
                      <a:r>
                        <a:rPr lang="ru-RU" sz="1400" b="0" i="0" u="none" strike="noStrike" dirty="0">
                          <a:solidFill>
                            <a:schemeClr val="accent1">
                              <a:lumMod val="50000"/>
                            </a:schemeClr>
                          </a:solidFill>
                          <a:effectLst/>
                          <a:latin typeface="Arial" panose="020B060402020202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chemeClr val="bg1"/>
                          </a:solidFill>
                          <a:effectLst/>
                          <a:latin typeface="Arial" panose="020B0604020202020204" pitchFamily="34" charset="0"/>
                        </a:rPr>
                        <a:t>Торговля</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13,3</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150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15-45</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24000">
                <a:tc>
                  <a:txBody>
                    <a:bodyPr/>
                    <a:lstStyle/>
                    <a:p>
                      <a:pPr algn="ctr" fontAlgn="b"/>
                      <a:r>
                        <a:rPr lang="ru-RU" sz="1400" b="0" i="0" u="none" strike="noStrike" dirty="0">
                          <a:solidFill>
                            <a:schemeClr val="accent1">
                              <a:lumMod val="50000"/>
                            </a:schemeClr>
                          </a:solidFill>
                          <a:effectLst/>
                          <a:latin typeface="Arial" panose="020B060402020202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chemeClr val="bg1"/>
                          </a:solidFill>
                          <a:effectLst/>
                          <a:latin typeface="Arial" panose="020B0604020202020204" pitchFamily="34" charset="0"/>
                        </a:rPr>
                        <a:t>Производство (склады)</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15,1</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15-45 (20-60)</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24000">
                <a:tc>
                  <a:txBody>
                    <a:bodyPr/>
                    <a:lstStyle/>
                    <a:p>
                      <a:pPr algn="ctr" fontAlgn="b"/>
                      <a:r>
                        <a:rPr lang="ru-RU" sz="1400" b="0" i="0" u="none" strike="noStrike" dirty="0">
                          <a:solidFill>
                            <a:schemeClr val="accent1">
                              <a:lumMod val="50000"/>
                            </a:schemeClr>
                          </a:solidFill>
                          <a:effectLst/>
                          <a:latin typeface="Arial" panose="020B060402020202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chemeClr val="bg1"/>
                          </a:solidFill>
                          <a:effectLst/>
                          <a:latin typeface="Arial" panose="020B0604020202020204" pitchFamily="34" charset="0"/>
                        </a:rPr>
                        <a:t>Земля ИЖС</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12,7</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400" dirty="0" smtClean="0">
                          <a:solidFill>
                            <a:schemeClr val="accent1">
                              <a:lumMod val="50000"/>
                            </a:schemeClr>
                          </a:solidFill>
                          <a:effectLst/>
                          <a:latin typeface="Arial" panose="020B0604020202020204" pitchFamily="34" charset="0"/>
                          <a:cs typeface="Arial" panose="020B0604020202020204" pitchFamily="34" charset="0"/>
                        </a:rPr>
                        <a:t>10-30 (15-45)</a:t>
                      </a:r>
                      <a:endParaRPr lang="ru-RU" sz="1400" dirty="0" smtClean="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24000">
                <a:tc>
                  <a:txBody>
                    <a:bodyPr/>
                    <a:lstStyle/>
                    <a:p>
                      <a:pPr algn="ctr" fontAlgn="b"/>
                      <a:r>
                        <a:rPr lang="ru-RU" sz="1400" b="0" i="0" u="none" strike="noStrike" dirty="0">
                          <a:solidFill>
                            <a:schemeClr val="accent1">
                              <a:lumMod val="50000"/>
                            </a:schemeClr>
                          </a:solidFill>
                          <a:effectLst/>
                          <a:latin typeface="Arial" panose="020B060402020202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chemeClr val="bg1"/>
                          </a:solidFill>
                          <a:effectLst/>
                          <a:latin typeface="Arial" panose="020B0604020202020204" pitchFamily="34" charset="0"/>
                        </a:rPr>
                        <a:t>Земля МЖД</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17,5</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150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400" dirty="0" smtClean="0">
                          <a:solidFill>
                            <a:schemeClr val="accent1">
                              <a:lumMod val="50000"/>
                            </a:schemeClr>
                          </a:solidFill>
                          <a:effectLst/>
                          <a:latin typeface="Arial" panose="020B0604020202020204" pitchFamily="34" charset="0"/>
                          <a:cs typeface="Arial" panose="020B0604020202020204" pitchFamily="34" charset="0"/>
                        </a:rPr>
                        <a:t>15-45 (20-60)</a:t>
                      </a:r>
                      <a:endParaRPr lang="ru-RU" sz="1400" dirty="0" smtClean="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24000">
                <a:tc>
                  <a:txBody>
                    <a:bodyPr/>
                    <a:lstStyle/>
                    <a:p>
                      <a:pPr algn="ctr" fontAlgn="b"/>
                      <a:r>
                        <a:rPr lang="ru-RU" sz="1400" b="0" i="0" u="none" strike="noStrike" dirty="0">
                          <a:solidFill>
                            <a:schemeClr val="accent1">
                              <a:lumMod val="50000"/>
                            </a:schemeClr>
                          </a:solidFill>
                          <a:effectLst/>
                          <a:latin typeface="Arial" panose="020B0604020202020204" pitchFamily="34"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chemeClr val="bg1"/>
                          </a:solidFill>
                          <a:effectLst/>
                          <a:latin typeface="Arial" panose="020B0604020202020204" pitchFamily="34" charset="0"/>
                        </a:rPr>
                        <a:t>Земля </a:t>
                      </a:r>
                      <a:r>
                        <a:rPr lang="ru-RU" sz="1400" b="0" i="0" u="none" strike="noStrike" dirty="0" smtClean="0">
                          <a:solidFill>
                            <a:schemeClr val="bg1"/>
                          </a:solidFill>
                          <a:effectLst/>
                          <a:latin typeface="Arial" panose="020B0604020202020204" pitchFamily="34" charset="0"/>
                        </a:rPr>
                        <a:t>коммерческая</a:t>
                      </a:r>
                      <a:endParaRPr lang="ru-RU" sz="1400" b="0" i="0" u="none" strike="noStrike" dirty="0">
                        <a:solidFill>
                          <a:schemeClr val="bg1"/>
                        </a:solidFill>
                        <a:effectLst/>
                        <a:latin typeface="Arial" panose="020B0604020202020204" pitchFamily="34" charset="0"/>
                      </a:endParaRP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17,9</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300" b="0" i="0" u="none" strike="noStrike" kern="1200" cap="none" spc="0" normalizeH="0" baseline="0" noProof="0" dirty="0" smtClean="0">
                          <a:ln>
                            <a:noFill/>
                          </a:ln>
                          <a:solidFill>
                            <a:schemeClr val="accent1">
                              <a:lumMod val="50000"/>
                            </a:schemeClr>
                          </a:solidFill>
                          <a:effectLst/>
                          <a:uLnTx/>
                          <a:uFillTx/>
                          <a:latin typeface="Arial" panose="020B0604020202020204" pitchFamily="34" charset="0"/>
                          <a:cs typeface="Arial" panose="020B0604020202020204" pitchFamily="34" charset="0"/>
                        </a:rPr>
                        <a:t>15-45 (20-60)</a:t>
                      </a:r>
                      <a:endParaRPr kumimoji="0" lang="ru-RU" sz="13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24000">
                <a:tc>
                  <a:txBody>
                    <a:bodyPr/>
                    <a:lstStyle/>
                    <a:p>
                      <a:pPr algn="ctr" fontAlgn="b"/>
                      <a:r>
                        <a:rPr lang="ru-RU" sz="1400" b="0" i="0" u="none" strike="noStrike" dirty="0">
                          <a:solidFill>
                            <a:schemeClr val="accent1">
                              <a:lumMod val="50000"/>
                            </a:schemeClr>
                          </a:solidFill>
                          <a:effectLst/>
                          <a:latin typeface="Arial" panose="020B060402020202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chemeClr val="bg1"/>
                          </a:solidFill>
                          <a:effectLst/>
                          <a:latin typeface="Arial" panose="020B0604020202020204" pitchFamily="34" charset="0"/>
                        </a:rPr>
                        <a:t>Земля </a:t>
                      </a:r>
                      <a:r>
                        <a:rPr lang="ru-RU" sz="1400" b="0" i="0" u="none" strike="noStrike" dirty="0" smtClean="0">
                          <a:solidFill>
                            <a:schemeClr val="bg1"/>
                          </a:solidFill>
                          <a:effectLst/>
                          <a:latin typeface="Arial" panose="020B0604020202020204" pitchFamily="34" charset="0"/>
                        </a:rPr>
                        <a:t>производственная</a:t>
                      </a:r>
                      <a:endParaRPr lang="ru-RU" sz="1400" b="0" i="0" u="none" strike="noStrike" dirty="0">
                        <a:solidFill>
                          <a:schemeClr val="bg1"/>
                        </a:solidFill>
                        <a:effectLst/>
                        <a:latin typeface="Arial" panose="020B0604020202020204" pitchFamily="34" charset="0"/>
                      </a:endParaRP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18,4</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300" b="0" i="0" u="none" strike="noStrike" kern="1200" cap="none" spc="0" normalizeH="0" baseline="0" noProof="0" dirty="0" smtClean="0">
                          <a:ln>
                            <a:noFill/>
                          </a:ln>
                          <a:solidFill>
                            <a:schemeClr val="accent1">
                              <a:lumMod val="50000"/>
                            </a:schemeClr>
                          </a:solidFill>
                          <a:effectLst/>
                          <a:uLnTx/>
                          <a:uFillTx/>
                          <a:latin typeface="Arial" panose="020B0604020202020204" pitchFamily="34" charset="0"/>
                          <a:cs typeface="Arial" panose="020B0604020202020204" pitchFamily="34" charset="0"/>
                        </a:rPr>
                        <a:t>15-45 (20-60)</a:t>
                      </a:r>
                      <a:endParaRPr kumimoji="0" lang="ru-RU" sz="13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24000">
                <a:tc>
                  <a:txBody>
                    <a:bodyPr/>
                    <a:lstStyle/>
                    <a:p>
                      <a:pPr algn="ctr" fontAlgn="b"/>
                      <a:r>
                        <a:rPr lang="ru-RU" sz="1400" b="0" i="0" u="none" strike="noStrike" dirty="0">
                          <a:solidFill>
                            <a:schemeClr val="accent1">
                              <a:lumMod val="50000"/>
                            </a:schemeClr>
                          </a:solidFill>
                          <a:effectLst/>
                          <a:latin typeface="Arial" panose="020B060402020202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0" i="0" u="none" strike="noStrike" dirty="0">
                          <a:solidFill>
                            <a:schemeClr val="bg1"/>
                          </a:solidFill>
                          <a:effectLst/>
                          <a:latin typeface="Arial" panose="020B0604020202020204" pitchFamily="34" charset="0"/>
                        </a:rPr>
                        <a:t>Земля с/х</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ru-RU" sz="1400" b="0" i="0" u="none" strike="noStrike" dirty="0" smtClean="0">
                          <a:solidFill>
                            <a:schemeClr val="accent1">
                              <a:lumMod val="50000"/>
                            </a:schemeClr>
                          </a:solidFill>
                          <a:effectLst/>
                          <a:latin typeface="Arial" panose="020B0604020202020204" pitchFamily="34" charset="0"/>
                        </a:rPr>
                        <a:t>19,5</a:t>
                      </a:r>
                      <a:endParaRPr lang="ru-RU" sz="1400" b="0" i="0" u="none" strike="noStrike" dirty="0">
                        <a:solidFill>
                          <a:schemeClr val="accent1">
                            <a:lumMod val="50000"/>
                          </a:schemeClr>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solidFill>
                            <a:schemeClr val="accent1">
                              <a:lumMod val="50000"/>
                            </a:schemeClr>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solidFill>
                            <a:schemeClr val="accent1">
                              <a:lumMod val="50000"/>
                            </a:schemeClr>
                          </a:solidFill>
                          <a:effectLst/>
                          <a:latin typeface="Arial" panose="020B060402020202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chemeClr val="accent1">
                              <a:lumMod val="50000"/>
                            </a:schemeClr>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400" dirty="0" smtClean="0">
                          <a:solidFill>
                            <a:schemeClr val="accent1">
                              <a:lumMod val="50000"/>
                            </a:schemeClr>
                          </a:solidFill>
                          <a:effectLst/>
                          <a:latin typeface="Arial" panose="020B0604020202020204" pitchFamily="34" charset="0"/>
                          <a:cs typeface="Arial" panose="020B0604020202020204" pitchFamily="34" charset="0"/>
                        </a:rPr>
                        <a:t>15-45 (20-60)</a:t>
                      </a:r>
                      <a:endParaRPr lang="ru-RU" sz="1400" dirty="0" smtClean="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2" name="Прямоугольник 1"/>
          <p:cNvSpPr/>
          <p:nvPr/>
        </p:nvSpPr>
        <p:spPr>
          <a:xfrm>
            <a:off x="1001712" y="5657671"/>
            <a:ext cx="10580688" cy="1200329"/>
          </a:xfrm>
          <a:prstGeom prst="rect">
            <a:avLst/>
          </a:prstGeom>
        </p:spPr>
        <p:txBody>
          <a:bodyPr wrap="square">
            <a:spAutoFit/>
          </a:bodyPr>
          <a:lstStyle/>
          <a:p>
            <a:pPr>
              <a:defRPr/>
            </a:pPr>
            <a:r>
              <a:rPr lang="ru-RU" altLang="ru-RU" b="1" i="1" dirty="0">
                <a:solidFill>
                  <a:srgbClr val="C00000"/>
                </a:solidFill>
                <a:latin typeface="Arial" panose="020B0604020202020204" pitchFamily="34" charset="0"/>
                <a:cs typeface="Arial" panose="020B0604020202020204" pitchFamily="34" charset="0"/>
              </a:rPr>
              <a:t>Необходимо исследование объективного размера Валовой </a:t>
            </a:r>
            <a:r>
              <a:rPr lang="ru-RU" altLang="ru-RU" b="1" i="1" dirty="0" smtClean="0">
                <a:solidFill>
                  <a:srgbClr val="C00000"/>
                </a:solidFill>
                <a:latin typeface="Arial" panose="020B0604020202020204" pitchFamily="34" charset="0"/>
                <a:cs typeface="Arial" panose="020B0604020202020204" pitchFamily="34" charset="0"/>
              </a:rPr>
              <a:t>коррекции, количества вводимых корректировок, разбросы скорректированных цен при </a:t>
            </a:r>
            <a:r>
              <a:rPr lang="ru-RU" altLang="ru-RU" b="1" i="1" dirty="0">
                <a:solidFill>
                  <a:srgbClr val="C00000"/>
                </a:solidFill>
                <a:latin typeface="Arial" panose="020B0604020202020204" pitchFamily="34" charset="0"/>
                <a:cs typeface="Arial" panose="020B0604020202020204" pitchFamily="34" charset="0"/>
              </a:rPr>
              <a:t>сравнении объектов:</a:t>
            </a:r>
          </a:p>
          <a:p>
            <a:pPr marL="342900" indent="-342900">
              <a:buFontTx/>
              <a:buAutoNum type="arabicPeriod"/>
              <a:defRPr/>
            </a:pPr>
            <a:r>
              <a:rPr lang="ru-RU" b="1" i="1" dirty="0">
                <a:solidFill>
                  <a:srgbClr val="C00000"/>
                </a:solidFill>
                <a:latin typeface="Arial" panose="020B0604020202020204" pitchFamily="34" charset="0"/>
                <a:cs typeface="Arial" panose="020B0604020202020204" pitchFamily="34" charset="0"/>
              </a:rPr>
              <a:t>в различных сегментах рынка;</a:t>
            </a:r>
          </a:p>
          <a:p>
            <a:pPr marL="342900" indent="-342900">
              <a:buFontTx/>
              <a:buAutoNum type="arabicPeriod"/>
              <a:defRPr/>
            </a:pPr>
            <a:r>
              <a:rPr lang="ru-RU" b="1" i="1" dirty="0">
                <a:solidFill>
                  <a:srgbClr val="C00000"/>
                </a:solidFill>
                <a:latin typeface="Arial" panose="020B0604020202020204" pitchFamily="34" charset="0"/>
                <a:cs typeface="Arial" panose="020B0604020202020204" pitchFamily="34" charset="0"/>
              </a:rPr>
              <a:t>в активных и не активных сегментах рынка.</a:t>
            </a:r>
            <a:endParaRPr lang="ru-RU" dirty="0">
              <a:solidFill>
                <a:srgbClr val="C00000"/>
              </a:solidFill>
            </a:endParaRPr>
          </a:p>
        </p:txBody>
      </p:sp>
      <p:sp>
        <p:nvSpPr>
          <p:cNvPr id="3" name="Номер слайда 2"/>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35</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grpSp>
        <p:nvGrpSpPr>
          <p:cNvPr id="15" name="Группа 14"/>
          <p:cNvGrpSpPr/>
          <p:nvPr/>
        </p:nvGrpSpPr>
        <p:grpSpPr>
          <a:xfrm>
            <a:off x="-15868" y="-1"/>
            <a:ext cx="2839947" cy="907298"/>
            <a:chOff x="50312" y="-7821"/>
            <a:chExt cx="2839947" cy="907298"/>
          </a:xfrm>
        </p:grpSpPr>
        <p:pic>
          <p:nvPicPr>
            <p:cNvPr id="16" name="Рисунок 15"/>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17" name="TextBox 16"/>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107619489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Прямоугольник 2"/>
          <p:cNvSpPr>
            <a:spLocks noChangeArrowheads="1"/>
          </p:cNvSpPr>
          <p:nvPr/>
        </p:nvSpPr>
        <p:spPr bwMode="auto">
          <a:xfrm rot="5400000">
            <a:off x="5670224" y="-5674519"/>
            <a:ext cx="84296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22531" name="Номер слайда 3"/>
          <p:cNvSpPr>
            <a:spLocks noGrp="1"/>
          </p:cNvSpPr>
          <p:nvPr>
            <p:ph type="sldNum" sz="quarter" idx="12"/>
          </p:nvPr>
        </p:nvSpPr>
        <p:spPr bwMode="auto">
          <a:xfrm>
            <a:off x="9250363"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7E1F7E4-784E-4A30-9F9C-C663637D5E8F}" type="slidenum">
              <a:rPr lang="ru-RU" altLang="ru-RU">
                <a:solidFill>
                  <a:srgbClr val="898989"/>
                </a:solidFill>
                <a:cs typeface="Arial" panose="020B0604020202020204" pitchFamily="34" charset="0"/>
              </a:rPr>
              <a:pPr/>
              <a:t>36</a:t>
            </a:fld>
            <a:endParaRPr lang="ru-RU" altLang="ru-RU">
              <a:solidFill>
                <a:srgbClr val="898989"/>
              </a:solidFill>
              <a:cs typeface="Arial" panose="020B0604020202020204" pitchFamily="34" charset="0"/>
            </a:endParaRPr>
          </a:p>
        </p:txBody>
      </p:sp>
      <p:sp>
        <p:nvSpPr>
          <p:cNvPr id="22532" name="Прямоугольник 9"/>
          <p:cNvSpPr>
            <a:spLocks noChangeArrowheads="1"/>
          </p:cNvSpPr>
          <p:nvPr/>
        </p:nvSpPr>
        <p:spPr bwMode="auto">
          <a:xfrm>
            <a:off x="2339628" y="-33773"/>
            <a:ext cx="79946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sz="2500" b="1" dirty="0">
                <a:solidFill>
                  <a:schemeClr val="bg1"/>
                </a:solidFill>
                <a:latin typeface="Calibri Light" panose="020F0302020204030204" pitchFamily="34" charset="0"/>
              </a:rPr>
              <a:t>СРЕДНИЙ ИНТЕРВАЛ МЕЖДУ ЦЕНАМИ ОБЪЕКТОВ (%)</a:t>
            </a:r>
          </a:p>
          <a:p>
            <a:pPr algn="ctr"/>
            <a:r>
              <a:rPr lang="ru-RU" altLang="ru-RU" sz="2500" b="1" dirty="0">
                <a:solidFill>
                  <a:schemeClr val="bg1"/>
                </a:solidFill>
                <a:latin typeface="Calibri Light" panose="020F0302020204030204" pitchFamily="34" charset="0"/>
              </a:rPr>
              <a:t>РАЗМЕР ВАЛОВОЙ КОРРЕКЦИИ</a:t>
            </a:r>
          </a:p>
        </p:txBody>
      </p:sp>
      <p:grpSp>
        <p:nvGrpSpPr>
          <p:cNvPr id="22533" name="Группа 7"/>
          <p:cNvGrpSpPr>
            <a:grpSpLocks/>
          </p:cNvGrpSpPr>
          <p:nvPr/>
        </p:nvGrpSpPr>
        <p:grpSpPr bwMode="auto">
          <a:xfrm>
            <a:off x="10668000" y="161925"/>
            <a:ext cx="1466850" cy="552450"/>
            <a:chOff x="186314" y="17215"/>
            <a:chExt cx="1467835" cy="553998"/>
          </a:xfrm>
        </p:grpSpPr>
        <p:pic>
          <p:nvPicPr>
            <p:cNvPr id="22603" name="Picture 4" descr="\\Enterprise\mr\РАЗНОЕ\логотипы\НП\РГР\лого_РГР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314" y="75200"/>
              <a:ext cx="443864" cy="44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04" name="TextBox 9"/>
            <p:cNvSpPr txBox="1">
              <a:spLocks noChangeArrowheads="1"/>
            </p:cNvSpPr>
            <p:nvPr/>
          </p:nvSpPr>
          <p:spPr bwMode="auto">
            <a:xfrm>
              <a:off x="565981" y="17215"/>
              <a:ext cx="10881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000" b="1">
                  <a:solidFill>
                    <a:srgbClr val="FFFFFF"/>
                  </a:solidFill>
                  <a:latin typeface="Century Gothic" panose="020B0502020202020204" pitchFamily="34" charset="0"/>
                  <a:cs typeface="Arial" panose="020B0604020202020204" pitchFamily="34" charset="0"/>
                </a:rPr>
                <a:t>РОССИЙСКАЯ</a:t>
              </a:r>
            </a:p>
            <a:p>
              <a:r>
                <a:rPr lang="ru-RU" altLang="ru-RU" sz="1000" b="1">
                  <a:solidFill>
                    <a:srgbClr val="FFFFFF"/>
                  </a:solidFill>
                  <a:latin typeface="Century Gothic" panose="020B0502020202020204" pitchFamily="34" charset="0"/>
                  <a:cs typeface="Arial" panose="020B0604020202020204" pitchFamily="34" charset="0"/>
                </a:rPr>
                <a:t>ГИЛЬДИЯ </a:t>
              </a:r>
            </a:p>
            <a:p>
              <a:r>
                <a:rPr lang="ru-RU" altLang="ru-RU" sz="1000" b="1">
                  <a:solidFill>
                    <a:srgbClr val="FFFFFF"/>
                  </a:solidFill>
                  <a:latin typeface="Century Gothic" panose="020B0502020202020204" pitchFamily="34" charset="0"/>
                  <a:cs typeface="Arial" panose="020B0604020202020204" pitchFamily="34" charset="0"/>
                </a:rPr>
                <a:t>РИЭЛТОРОВ</a:t>
              </a:r>
            </a:p>
          </p:txBody>
        </p:sp>
      </p:grpSp>
      <p:sp>
        <p:nvSpPr>
          <p:cNvPr id="22534" name="Таблица 2"/>
          <p:cNvSpPr>
            <a:spLocks noGrp="1" noChangeAspect="1"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ru-RU" altLang="ru-RU">
              <a:solidFill>
                <a:srgbClr val="000000"/>
              </a:solidFill>
            </a:endParaRPr>
          </a:p>
        </p:txBody>
      </p:sp>
      <p:sp>
        <p:nvSpPr>
          <p:cNvPr id="22536" name="Прямоугольник 4"/>
          <p:cNvSpPr>
            <a:spLocks noChangeArrowheads="1"/>
          </p:cNvSpPr>
          <p:nvPr/>
        </p:nvSpPr>
        <p:spPr bwMode="auto">
          <a:xfrm>
            <a:off x="966788" y="1590675"/>
            <a:ext cx="5484812"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15000"/>
              </a:lnSpc>
              <a:buSzPts val="1000"/>
            </a:pPr>
            <a:r>
              <a:rPr lang="ru-RU" altLang="ru-RU" sz="1600" b="1">
                <a:solidFill>
                  <a:srgbClr val="C00000"/>
                </a:solidFill>
                <a:latin typeface="Arial" panose="020B0604020202020204" pitchFamily="34" charset="0"/>
                <a:cs typeface="Times New Roman" panose="02020603050405020304" pitchFamily="18" charset="0"/>
              </a:rPr>
              <a:t>Степень активности сегмента рынка недвижимости</a:t>
            </a:r>
            <a:endParaRPr lang="ru-RU" altLang="ru-RU" sz="1600" b="1">
              <a:solidFill>
                <a:srgbClr val="C00000"/>
              </a:solidFill>
              <a:ea typeface="Calibri" panose="020F0502020204030204" pitchFamily="34" charset="0"/>
              <a:cs typeface="Times New Roman" panose="02020603050405020304" pitchFamily="18" charset="0"/>
            </a:endParaRPr>
          </a:p>
        </p:txBody>
      </p:sp>
      <p:grpSp>
        <p:nvGrpSpPr>
          <p:cNvPr id="22537" name="Группа 11"/>
          <p:cNvGrpSpPr>
            <a:grpSpLocks/>
          </p:cNvGrpSpPr>
          <p:nvPr/>
        </p:nvGrpSpPr>
        <p:grpSpPr bwMode="auto">
          <a:xfrm>
            <a:off x="8308975" y="1611313"/>
            <a:ext cx="2581275" cy="642937"/>
            <a:chOff x="4447734" y="2930008"/>
            <a:chExt cx="1704950" cy="494620"/>
          </a:xfrm>
        </p:grpSpPr>
        <p:sp>
          <p:nvSpPr>
            <p:cNvPr id="22599" name="Прямоугольник 9"/>
            <p:cNvSpPr>
              <a:spLocks noChangeArrowheads="1"/>
            </p:cNvSpPr>
            <p:nvPr/>
          </p:nvSpPr>
          <p:spPr bwMode="auto">
            <a:xfrm>
              <a:off x="4663667" y="2976019"/>
              <a:ext cx="1031501" cy="37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2700">
                  <a:solidFill>
                    <a:srgbClr val="000000"/>
                  </a:solidFill>
                  <a:cs typeface="Arial" panose="020B0604020202020204" pitchFamily="34" charset="0"/>
                </a:rPr>
                <a:t>Кп = Ко/</a:t>
              </a:r>
              <a:r>
                <a:rPr lang="en-US" altLang="ru-RU" sz="2700">
                  <a:solidFill>
                    <a:srgbClr val="000000"/>
                  </a:solidFill>
                  <a:cs typeface="Arial" panose="020B0604020202020204" pitchFamily="34" charset="0"/>
                </a:rPr>
                <a:t>n</a:t>
              </a:r>
              <a:endParaRPr lang="ru-RU" altLang="ru-RU" sz="2700">
                <a:solidFill>
                  <a:srgbClr val="000000"/>
                </a:solidFill>
                <a:cs typeface="Arial" panose="020B0604020202020204" pitchFamily="34" charset="0"/>
              </a:endParaRPr>
            </a:p>
          </p:txBody>
        </p:sp>
        <p:sp>
          <p:nvSpPr>
            <p:cNvPr id="25" name="Прямоугольник 24"/>
            <p:cNvSpPr/>
            <p:nvPr/>
          </p:nvSpPr>
          <p:spPr>
            <a:xfrm>
              <a:off x="4447734" y="2930008"/>
              <a:ext cx="1704950" cy="49462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22538" name="Прямоугольник 5"/>
          <p:cNvSpPr>
            <a:spLocks noChangeArrowheads="1"/>
          </p:cNvSpPr>
          <p:nvPr/>
        </p:nvSpPr>
        <p:spPr bwMode="auto">
          <a:xfrm>
            <a:off x="7508875" y="2293938"/>
            <a:ext cx="479742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Bef>
                <a:spcPts val="400"/>
              </a:spcBef>
            </a:pPr>
            <a:r>
              <a:rPr lang="ru-RU" altLang="ru-RU" sz="1200" b="1">
                <a:solidFill>
                  <a:srgbClr val="000000"/>
                </a:solidFill>
                <a:latin typeface="Arial" panose="020B0604020202020204" pitchFamily="34" charset="0"/>
                <a:cs typeface="Arial" panose="020B0604020202020204" pitchFamily="34" charset="0"/>
              </a:rPr>
              <a:t>Кп</a:t>
            </a:r>
            <a:r>
              <a:rPr lang="ru-RU" altLang="ru-RU" sz="1200">
                <a:solidFill>
                  <a:srgbClr val="000000"/>
                </a:solidFill>
                <a:latin typeface="Arial" panose="020B0604020202020204" pitchFamily="34" charset="0"/>
                <a:cs typeface="Arial" panose="020B0604020202020204" pitchFamily="34" charset="0"/>
              </a:rPr>
              <a:t> – коэффициент покрытия – средний относительный интервал между ценами соседних объектов;</a:t>
            </a:r>
          </a:p>
          <a:p>
            <a:pPr>
              <a:spcBef>
                <a:spcPts val="400"/>
              </a:spcBef>
            </a:pPr>
            <a:r>
              <a:rPr lang="ru-RU" altLang="ru-RU" sz="1200" b="1">
                <a:solidFill>
                  <a:srgbClr val="000000"/>
                </a:solidFill>
                <a:latin typeface="Arial" panose="020B0604020202020204" pitchFamily="34" charset="0"/>
                <a:cs typeface="Arial" panose="020B0604020202020204" pitchFamily="34" charset="0"/>
              </a:rPr>
              <a:t>Ко</a:t>
            </a:r>
            <a:r>
              <a:rPr lang="ru-RU" altLang="ru-RU" sz="1200">
                <a:solidFill>
                  <a:srgbClr val="000000"/>
                </a:solidFill>
                <a:latin typeface="Arial" panose="020B0604020202020204" pitchFamily="34" charset="0"/>
                <a:cs typeface="Arial" panose="020B0604020202020204" pitchFamily="34" charset="0"/>
              </a:rPr>
              <a:t> – коэффициент осцилляции;</a:t>
            </a:r>
          </a:p>
          <a:p>
            <a:pPr>
              <a:spcBef>
                <a:spcPts val="400"/>
              </a:spcBef>
            </a:pPr>
            <a:r>
              <a:rPr lang="en-US" altLang="ru-RU" sz="1200" b="1">
                <a:solidFill>
                  <a:srgbClr val="000000"/>
                </a:solidFill>
                <a:latin typeface="Arial" panose="020B0604020202020204" pitchFamily="34" charset="0"/>
                <a:cs typeface="Arial" panose="020B0604020202020204" pitchFamily="34" charset="0"/>
              </a:rPr>
              <a:t>n</a:t>
            </a:r>
            <a:r>
              <a:rPr lang="ru-RU" altLang="ru-RU" sz="1200">
                <a:solidFill>
                  <a:srgbClr val="000000"/>
                </a:solidFill>
                <a:latin typeface="Arial" panose="020B0604020202020204" pitchFamily="34" charset="0"/>
                <a:cs typeface="Arial" panose="020B0604020202020204" pitchFamily="34" charset="0"/>
              </a:rPr>
              <a:t>– количество.</a:t>
            </a:r>
          </a:p>
          <a:p>
            <a:pPr>
              <a:spcBef>
                <a:spcPts val="400"/>
              </a:spcBef>
            </a:pPr>
            <a:r>
              <a:rPr lang="ru-RU" altLang="ru-RU" sz="1200" b="1">
                <a:solidFill>
                  <a:srgbClr val="000000"/>
                </a:solidFill>
                <a:latin typeface="Arial" panose="020B0604020202020204" pitchFamily="34" charset="0"/>
                <a:cs typeface="Arial" panose="020B0604020202020204" pitchFamily="34" charset="0"/>
              </a:rPr>
              <a:t>К</a:t>
            </a:r>
            <a:r>
              <a:rPr lang="ru-RU" altLang="ru-RU" sz="1100" b="1">
                <a:solidFill>
                  <a:srgbClr val="000000"/>
                </a:solidFill>
                <a:latin typeface="Arial" panose="020B0604020202020204" pitchFamily="34" charset="0"/>
                <a:cs typeface="Arial" panose="020B0604020202020204" pitchFamily="34" charset="0"/>
              </a:rPr>
              <a:t>макс</a:t>
            </a:r>
            <a:r>
              <a:rPr lang="ru-RU" altLang="ru-RU" sz="1200">
                <a:solidFill>
                  <a:srgbClr val="000000"/>
                </a:solidFill>
                <a:latin typeface="Arial" panose="020B0604020202020204" pitchFamily="34" charset="0"/>
                <a:cs typeface="Arial" panose="020B0604020202020204" pitchFamily="34" charset="0"/>
              </a:rPr>
              <a:t> – максимальная величина корректировки;</a:t>
            </a:r>
          </a:p>
          <a:p>
            <a:pPr>
              <a:spcBef>
                <a:spcPts val="400"/>
              </a:spcBef>
            </a:pPr>
            <a:r>
              <a:rPr lang="ru-RU" altLang="ru-RU" sz="1200" b="1">
                <a:solidFill>
                  <a:srgbClr val="000000"/>
                </a:solidFill>
                <a:latin typeface="Arial" panose="020B0604020202020204" pitchFamily="34" charset="0"/>
                <a:cs typeface="Arial" panose="020B0604020202020204" pitchFamily="34" charset="0"/>
              </a:rPr>
              <a:t>ВК</a:t>
            </a:r>
            <a:r>
              <a:rPr lang="ru-RU" altLang="ru-RU" sz="1100" b="1">
                <a:solidFill>
                  <a:srgbClr val="000000"/>
                </a:solidFill>
                <a:latin typeface="Arial" panose="020B0604020202020204" pitchFamily="34" charset="0"/>
                <a:cs typeface="Arial" panose="020B0604020202020204" pitchFamily="34" charset="0"/>
              </a:rPr>
              <a:t>макс</a:t>
            </a:r>
            <a:r>
              <a:rPr lang="ru-RU" altLang="ru-RU" sz="1200">
                <a:solidFill>
                  <a:srgbClr val="000000"/>
                </a:solidFill>
                <a:latin typeface="Arial" panose="020B0604020202020204" pitchFamily="34" charset="0"/>
                <a:cs typeface="Arial" panose="020B0604020202020204" pitchFamily="34" charset="0"/>
              </a:rPr>
              <a:t> – максимальный размер валовой коррекции.</a:t>
            </a:r>
          </a:p>
        </p:txBody>
      </p:sp>
      <p:sp>
        <p:nvSpPr>
          <p:cNvPr id="22539" name="Прямоугольник 7"/>
          <p:cNvSpPr>
            <a:spLocks noChangeArrowheads="1"/>
          </p:cNvSpPr>
          <p:nvPr/>
        </p:nvSpPr>
        <p:spPr bwMode="auto">
          <a:xfrm>
            <a:off x="166688" y="903288"/>
            <a:ext cx="1148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spcBef>
                <a:spcPts val="200"/>
              </a:spcBef>
            </a:pPr>
            <a:r>
              <a:rPr lang="ru-RU" altLang="ru-RU">
                <a:latin typeface="Arial" panose="020B0604020202020204" pitchFamily="34" charset="0"/>
                <a:cs typeface="Arial" panose="020B0604020202020204" pitchFamily="34" charset="0"/>
              </a:rPr>
              <a:t>Интервалы между ценами являются экономической оценкой отличия характеристик объектов (ценообразующих факторов) и обусловлены законами объектного и субъектного ценообразования.</a:t>
            </a:r>
          </a:p>
        </p:txBody>
      </p:sp>
      <p:graphicFrame>
        <p:nvGraphicFramePr>
          <p:cNvPr id="27" name="Таблица 26"/>
          <p:cNvGraphicFramePr>
            <a:graphicFrameLocks noGrp="1"/>
          </p:cNvGraphicFramePr>
          <p:nvPr>
            <p:extLst>
              <p:ext uri="{D42A27DB-BD31-4B8C-83A1-F6EECF244321}">
                <p14:modId xmlns:p14="http://schemas.microsoft.com/office/powerpoint/2010/main" val="1351800786"/>
              </p:ext>
            </p:extLst>
          </p:nvPr>
        </p:nvGraphicFramePr>
        <p:xfrm>
          <a:off x="266700" y="1965325"/>
          <a:ext cx="6884987" cy="2947986"/>
        </p:xfrm>
        <a:graphic>
          <a:graphicData uri="http://schemas.openxmlformats.org/drawingml/2006/table">
            <a:tbl>
              <a:tblPr>
                <a:tableStyleId>{5C22544A-7EE6-4342-B048-85BDC9FD1C3A}</a:tableStyleId>
              </a:tblPr>
              <a:tblGrid>
                <a:gridCol w="396039">
                  <a:extLst>
                    <a:ext uri="{9D8B030D-6E8A-4147-A177-3AD203B41FA5}">
                      <a16:colId xmlns:a16="http://schemas.microsoft.com/office/drawing/2014/main" val="20000"/>
                    </a:ext>
                  </a:extLst>
                </a:gridCol>
                <a:gridCol w="2355506">
                  <a:extLst>
                    <a:ext uri="{9D8B030D-6E8A-4147-A177-3AD203B41FA5}">
                      <a16:colId xmlns:a16="http://schemas.microsoft.com/office/drawing/2014/main" val="20001"/>
                    </a:ext>
                  </a:extLst>
                </a:gridCol>
                <a:gridCol w="2189237">
                  <a:extLst>
                    <a:ext uri="{9D8B030D-6E8A-4147-A177-3AD203B41FA5}">
                      <a16:colId xmlns:a16="http://schemas.microsoft.com/office/drawing/2014/main" val="20002"/>
                    </a:ext>
                  </a:extLst>
                </a:gridCol>
                <a:gridCol w="1944205">
                  <a:extLst>
                    <a:ext uri="{9D8B030D-6E8A-4147-A177-3AD203B41FA5}">
                      <a16:colId xmlns:a16="http://schemas.microsoft.com/office/drawing/2014/main" val="20003"/>
                    </a:ext>
                  </a:extLst>
                </a:gridCol>
              </a:tblGrid>
              <a:tr h="734294">
                <a:tc>
                  <a:txBody>
                    <a:bodyPr/>
                    <a:lstStyle/>
                    <a:p>
                      <a:pPr algn="ctr" fontAlgn="t"/>
                      <a:r>
                        <a:rPr lang="ru-RU" sz="1400" u="none" strike="noStrike" dirty="0">
                          <a:solidFill>
                            <a:schemeClr val="bg1"/>
                          </a:solidFill>
                          <a:effectLst/>
                          <a:latin typeface="Arial" panose="020B0604020202020204" pitchFamily="34" charset="0"/>
                          <a:cs typeface="Arial" panose="020B0604020202020204" pitchFamily="34" charset="0"/>
                        </a:rPr>
                        <a:t>№</a:t>
                      </a:r>
                      <a:endParaRPr lang="ru-RU"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400" u="none" strike="noStrike" dirty="0">
                          <a:solidFill>
                            <a:schemeClr val="bg1"/>
                          </a:solidFill>
                          <a:effectLst/>
                          <a:latin typeface="Arial" panose="020B0604020202020204" pitchFamily="34" charset="0"/>
                          <a:cs typeface="Arial" panose="020B0604020202020204" pitchFamily="34" charset="0"/>
                        </a:rPr>
                        <a:t>Степень активности рынка</a:t>
                      </a:r>
                      <a:endParaRPr lang="ru-RU"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400" u="none" strike="noStrike" dirty="0">
                          <a:solidFill>
                            <a:schemeClr val="bg1"/>
                          </a:solidFill>
                          <a:effectLst/>
                          <a:latin typeface="Arial" panose="020B0604020202020204" pitchFamily="34" charset="0"/>
                          <a:cs typeface="Arial" panose="020B0604020202020204" pitchFamily="34" charset="0"/>
                        </a:rPr>
                        <a:t>Средняя амплитуда осцилляции рыночных цен, %</a:t>
                      </a:r>
                      <a:endParaRPr lang="ru-RU"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t"/>
                      <a:r>
                        <a:rPr lang="ru-RU" sz="1400" u="none" strike="noStrike" dirty="0">
                          <a:solidFill>
                            <a:schemeClr val="bg1"/>
                          </a:solidFill>
                          <a:effectLst/>
                          <a:latin typeface="Arial" panose="020B0604020202020204" pitchFamily="34" charset="0"/>
                          <a:cs typeface="Arial" panose="020B0604020202020204" pitchFamily="34" charset="0"/>
                        </a:rPr>
                        <a:t>Количество объектов на 10 тыс. жителей, </a:t>
                      </a:r>
                      <a:r>
                        <a:rPr lang="ru-RU" sz="1400" u="none" strike="noStrike" dirty="0" smtClean="0">
                          <a:solidFill>
                            <a:schemeClr val="bg1"/>
                          </a:solidFill>
                          <a:effectLst/>
                          <a:latin typeface="Arial" panose="020B0604020202020204" pitchFamily="34" charset="0"/>
                          <a:cs typeface="Arial" panose="020B0604020202020204" pitchFamily="34" charset="0"/>
                        </a:rPr>
                        <a:t/>
                      </a:r>
                      <a:br>
                        <a:rPr lang="ru-RU" sz="1400" u="none" strike="noStrike" dirty="0" smtClean="0">
                          <a:solidFill>
                            <a:schemeClr val="bg1"/>
                          </a:solidFill>
                          <a:effectLst/>
                          <a:latin typeface="Arial" panose="020B0604020202020204" pitchFamily="34" charset="0"/>
                          <a:cs typeface="Arial" panose="020B0604020202020204" pitchFamily="34" charset="0"/>
                        </a:rPr>
                      </a:br>
                      <a:r>
                        <a:rPr lang="ru-RU" sz="1400" u="none" strike="noStrike" dirty="0" smtClean="0">
                          <a:solidFill>
                            <a:schemeClr val="bg1"/>
                          </a:solidFill>
                          <a:effectLst/>
                          <a:latin typeface="Arial" panose="020B0604020202020204" pitchFamily="34" charset="0"/>
                          <a:cs typeface="Arial" panose="020B0604020202020204" pitchFamily="34" charset="0"/>
                        </a:rPr>
                        <a:t>шт</a:t>
                      </a:r>
                      <a:r>
                        <a:rPr lang="ru-RU" sz="1400" u="none" strike="noStrike" dirty="0">
                          <a:solidFill>
                            <a:schemeClr val="bg1"/>
                          </a:solidFill>
                          <a:effectLst/>
                          <a:latin typeface="Arial" panose="020B0604020202020204" pitchFamily="34" charset="0"/>
                          <a:cs typeface="Arial" panose="020B0604020202020204" pitchFamily="34" charset="0"/>
                        </a:rPr>
                        <a:t>.</a:t>
                      </a:r>
                      <a:endParaRPr lang="ru-RU"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313840">
                <a:tc>
                  <a:txBody>
                    <a:bodyPr/>
                    <a:lstStyle/>
                    <a:p>
                      <a:pPr algn="ctr" fontAlgn="ctr"/>
                      <a:r>
                        <a:rPr lang="ru-RU" sz="1400" u="none" strike="noStrike" dirty="0">
                          <a:effectLst/>
                          <a:latin typeface="Arial" panose="020B0604020202020204" pitchFamily="34" charset="0"/>
                          <a:cs typeface="Arial" panose="020B0604020202020204" pitchFamily="34" charset="0"/>
                        </a:rPr>
                        <a:t>1</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ru-RU" sz="1400" u="none" strike="noStrike" dirty="0" err="1">
                          <a:effectLst/>
                          <a:latin typeface="Arial" panose="020B0604020202020204" pitchFamily="34" charset="0"/>
                          <a:cs typeface="Arial" panose="020B0604020202020204" pitchFamily="34" charset="0"/>
                        </a:rPr>
                        <a:t>Гипер</a:t>
                      </a:r>
                      <a:r>
                        <a:rPr lang="ru-RU" sz="1400" u="none" strike="noStrike" dirty="0">
                          <a:effectLst/>
                          <a:latin typeface="Arial" panose="020B0604020202020204" pitchFamily="34" charset="0"/>
                          <a:cs typeface="Arial" panose="020B0604020202020204" pitchFamily="34" charset="0"/>
                        </a:rPr>
                        <a:t> высокая</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10801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400" u="none" strike="noStrike">
                          <a:effectLst/>
                          <a:latin typeface="Arial" panose="020B0604020202020204" pitchFamily="34" charset="0"/>
                          <a:cs typeface="Arial" panose="020B0604020202020204" pitchFamily="34" charset="0"/>
                        </a:rPr>
                        <a:t>менее 0,1</a:t>
                      </a:r>
                      <a:endParaRPr lang="ru-RU" sz="14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400" u="none" strike="noStrike">
                          <a:effectLst/>
                          <a:latin typeface="Arial" panose="020B0604020202020204" pitchFamily="34" charset="0"/>
                          <a:cs typeface="Arial" panose="020B0604020202020204" pitchFamily="34" charset="0"/>
                        </a:rPr>
                        <a:t>более 100</a:t>
                      </a:r>
                      <a:endParaRPr lang="ru-RU" sz="14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22246">
                <a:tc>
                  <a:txBody>
                    <a:bodyPr/>
                    <a:lstStyle/>
                    <a:p>
                      <a:pPr algn="ctr" fontAlgn="ctr"/>
                      <a:r>
                        <a:rPr lang="ru-RU" sz="1400" u="none" strike="noStrike" dirty="0">
                          <a:effectLst/>
                          <a:latin typeface="Arial" panose="020B0604020202020204" pitchFamily="34" charset="0"/>
                          <a:cs typeface="Arial" panose="020B0604020202020204" pitchFamily="34" charset="0"/>
                        </a:rPr>
                        <a:t>2</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ru-RU" sz="1400" u="none" strike="noStrike" dirty="0">
                          <a:effectLst/>
                          <a:latin typeface="Arial" panose="020B0604020202020204" pitchFamily="34" charset="0"/>
                          <a:cs typeface="Arial" panose="020B0604020202020204" pitchFamily="34" charset="0"/>
                        </a:rPr>
                        <a:t>Высокая</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10801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400" u="none" strike="noStrike">
                          <a:effectLst/>
                          <a:latin typeface="Arial" panose="020B0604020202020204" pitchFamily="34" charset="0"/>
                          <a:cs typeface="Arial" panose="020B0604020202020204" pitchFamily="34" charset="0"/>
                        </a:rPr>
                        <a:t>от 0,1 до 1</a:t>
                      </a:r>
                      <a:endParaRPr lang="ru-RU" sz="14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400" u="none" strike="noStrike">
                          <a:effectLst/>
                          <a:latin typeface="Arial" panose="020B0604020202020204" pitchFamily="34" charset="0"/>
                          <a:cs typeface="Arial" panose="020B0604020202020204" pitchFamily="34" charset="0"/>
                        </a:rPr>
                        <a:t>от 30 до 100</a:t>
                      </a:r>
                      <a:endParaRPr lang="ru-RU" sz="14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22246">
                <a:tc>
                  <a:txBody>
                    <a:bodyPr/>
                    <a:lstStyle/>
                    <a:p>
                      <a:pPr algn="ctr" fontAlgn="ctr"/>
                      <a:r>
                        <a:rPr lang="ru-RU" sz="1400" u="none" strike="noStrike" dirty="0">
                          <a:effectLst/>
                          <a:latin typeface="Arial" panose="020B0604020202020204" pitchFamily="34" charset="0"/>
                          <a:cs typeface="Arial" panose="020B0604020202020204" pitchFamily="34" charset="0"/>
                        </a:rPr>
                        <a:t>3</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ru-RU" sz="1400" u="none" strike="noStrike" dirty="0">
                          <a:effectLst/>
                          <a:latin typeface="Arial" panose="020B0604020202020204" pitchFamily="34" charset="0"/>
                          <a:cs typeface="Arial" panose="020B0604020202020204" pitchFamily="34" charset="0"/>
                        </a:rPr>
                        <a:t>Повышенная</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10801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400" u="none" strike="noStrike" dirty="0">
                          <a:effectLst/>
                          <a:latin typeface="Arial" panose="020B0604020202020204" pitchFamily="34" charset="0"/>
                          <a:cs typeface="Arial" panose="020B0604020202020204" pitchFamily="34" charset="0"/>
                        </a:rPr>
                        <a:t>от 1 до 3</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400" u="none" strike="noStrike">
                          <a:effectLst/>
                          <a:latin typeface="Arial" panose="020B0604020202020204" pitchFamily="34" charset="0"/>
                          <a:cs typeface="Arial" panose="020B0604020202020204" pitchFamily="34" charset="0"/>
                        </a:rPr>
                        <a:t>от 10 до 30</a:t>
                      </a:r>
                      <a:endParaRPr lang="ru-RU" sz="14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13840">
                <a:tc>
                  <a:txBody>
                    <a:bodyPr/>
                    <a:lstStyle/>
                    <a:p>
                      <a:pPr algn="ctr" fontAlgn="ctr"/>
                      <a:r>
                        <a:rPr lang="ru-RU" sz="1400" u="none" strike="noStrike" dirty="0">
                          <a:effectLst/>
                          <a:latin typeface="Arial" panose="020B0604020202020204" pitchFamily="34" charset="0"/>
                          <a:cs typeface="Arial" panose="020B0604020202020204" pitchFamily="34" charset="0"/>
                        </a:rPr>
                        <a:t>4</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ru-RU" sz="1400" u="none" strike="noStrike" dirty="0">
                          <a:effectLst/>
                          <a:latin typeface="Arial" panose="020B0604020202020204" pitchFamily="34" charset="0"/>
                          <a:cs typeface="Arial" panose="020B0604020202020204" pitchFamily="34" charset="0"/>
                        </a:rPr>
                        <a:t>Средняя</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10801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400" u="none" strike="noStrike" dirty="0">
                          <a:effectLst/>
                          <a:latin typeface="Arial" panose="020B0604020202020204" pitchFamily="34" charset="0"/>
                          <a:cs typeface="Arial" panose="020B0604020202020204" pitchFamily="34" charset="0"/>
                        </a:rPr>
                        <a:t>от 3 до 10</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400" u="none" strike="noStrike">
                          <a:effectLst/>
                          <a:latin typeface="Arial" panose="020B0604020202020204" pitchFamily="34" charset="0"/>
                          <a:cs typeface="Arial" panose="020B0604020202020204" pitchFamily="34" charset="0"/>
                        </a:rPr>
                        <a:t>от 3 до 10</a:t>
                      </a:r>
                      <a:endParaRPr lang="ru-RU" sz="14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13840">
                <a:tc>
                  <a:txBody>
                    <a:bodyPr/>
                    <a:lstStyle/>
                    <a:p>
                      <a:pPr algn="ctr" fontAlgn="ctr"/>
                      <a:r>
                        <a:rPr lang="ru-RU" sz="1400" u="none" strike="noStrike" dirty="0">
                          <a:effectLst/>
                          <a:latin typeface="Arial" panose="020B0604020202020204" pitchFamily="34" charset="0"/>
                          <a:cs typeface="Arial" panose="020B0604020202020204" pitchFamily="34" charset="0"/>
                        </a:rPr>
                        <a:t>5</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ru-RU" sz="1400" u="none" strike="noStrike" dirty="0">
                          <a:effectLst/>
                          <a:latin typeface="Arial" panose="020B0604020202020204" pitchFamily="34" charset="0"/>
                          <a:cs typeface="Arial" panose="020B0604020202020204" pitchFamily="34" charset="0"/>
                        </a:rPr>
                        <a:t>Пониженная</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10801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400" u="none" strike="noStrike" dirty="0">
                          <a:effectLst/>
                          <a:latin typeface="Arial" panose="020B0604020202020204" pitchFamily="34" charset="0"/>
                          <a:cs typeface="Arial" panose="020B0604020202020204" pitchFamily="34" charset="0"/>
                        </a:rPr>
                        <a:t>от 10 до 30</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400" u="none" strike="noStrike">
                          <a:effectLst/>
                          <a:latin typeface="Arial" panose="020B0604020202020204" pitchFamily="34" charset="0"/>
                          <a:cs typeface="Arial" panose="020B0604020202020204" pitchFamily="34" charset="0"/>
                        </a:rPr>
                        <a:t>от 1 до 3</a:t>
                      </a:r>
                      <a:endParaRPr lang="ru-RU" sz="14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13840">
                <a:tc>
                  <a:txBody>
                    <a:bodyPr/>
                    <a:lstStyle/>
                    <a:p>
                      <a:pPr algn="ctr" fontAlgn="ctr"/>
                      <a:r>
                        <a:rPr lang="ru-RU" sz="1400" u="none" strike="noStrike" dirty="0">
                          <a:effectLst/>
                          <a:latin typeface="Arial" panose="020B0604020202020204" pitchFamily="34" charset="0"/>
                          <a:cs typeface="Arial" panose="020B0604020202020204" pitchFamily="34" charset="0"/>
                        </a:rPr>
                        <a:t>6</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ru-RU" sz="1400" u="none" strike="noStrike" dirty="0">
                          <a:effectLst/>
                          <a:latin typeface="Arial" panose="020B0604020202020204" pitchFamily="34" charset="0"/>
                          <a:cs typeface="Arial" panose="020B0604020202020204" pitchFamily="34" charset="0"/>
                        </a:rPr>
                        <a:t>Низкая</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10801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400" u="none" strike="noStrike" dirty="0">
                          <a:effectLst/>
                          <a:latin typeface="Arial" panose="020B0604020202020204" pitchFamily="34" charset="0"/>
                          <a:cs typeface="Arial" panose="020B0604020202020204" pitchFamily="34" charset="0"/>
                        </a:rPr>
                        <a:t>от 30 до 100</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400" u="none" strike="noStrike" dirty="0">
                          <a:effectLst/>
                          <a:latin typeface="Arial" panose="020B0604020202020204" pitchFamily="34" charset="0"/>
                          <a:cs typeface="Arial" panose="020B0604020202020204" pitchFamily="34" charset="0"/>
                        </a:rPr>
                        <a:t>от 0,1 до 1</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13840">
                <a:tc>
                  <a:txBody>
                    <a:bodyPr/>
                    <a:lstStyle/>
                    <a:p>
                      <a:pPr algn="ctr" fontAlgn="ctr"/>
                      <a:r>
                        <a:rPr lang="ru-RU" sz="1400" u="none" strike="noStrike" dirty="0">
                          <a:effectLst/>
                          <a:latin typeface="Arial" panose="020B0604020202020204" pitchFamily="34" charset="0"/>
                          <a:cs typeface="Arial" panose="020B0604020202020204" pitchFamily="34" charset="0"/>
                        </a:rPr>
                        <a:t>7</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ru-RU" sz="1400" u="none" strike="noStrike" dirty="0" err="1">
                          <a:effectLst/>
                          <a:latin typeface="Arial" panose="020B0604020202020204" pitchFamily="34" charset="0"/>
                          <a:cs typeface="Arial" panose="020B0604020202020204" pitchFamily="34" charset="0"/>
                        </a:rPr>
                        <a:t>Гипер</a:t>
                      </a:r>
                      <a:r>
                        <a:rPr lang="ru-RU" sz="1400" u="none" strike="noStrike" dirty="0">
                          <a:effectLst/>
                          <a:latin typeface="Arial" panose="020B0604020202020204" pitchFamily="34" charset="0"/>
                          <a:cs typeface="Arial" panose="020B0604020202020204" pitchFamily="34" charset="0"/>
                        </a:rPr>
                        <a:t> низкая</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108011"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400" u="none" strike="noStrike" dirty="0">
                          <a:effectLst/>
                          <a:latin typeface="Arial" panose="020B0604020202020204" pitchFamily="34" charset="0"/>
                          <a:cs typeface="Arial" panose="020B0604020202020204" pitchFamily="34" charset="0"/>
                        </a:rPr>
                        <a:t>более 100</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ru-RU" sz="1400" u="none" strike="noStrike" dirty="0">
                          <a:effectLst/>
                          <a:latin typeface="Arial" panose="020B0604020202020204" pitchFamily="34" charset="0"/>
                          <a:cs typeface="Arial" panose="020B0604020202020204" pitchFamily="34" charset="0"/>
                        </a:rPr>
                        <a:t>менее 0,1</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
        <p:nvSpPr>
          <p:cNvPr id="22592" name="Прямоугольник 1"/>
          <p:cNvSpPr>
            <a:spLocks noChangeArrowheads="1"/>
          </p:cNvSpPr>
          <p:nvPr/>
        </p:nvSpPr>
        <p:spPr bwMode="auto">
          <a:xfrm>
            <a:off x="49213" y="5113338"/>
            <a:ext cx="119856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ru-RU" altLang="ru-RU" sz="1300" dirty="0">
                <a:solidFill>
                  <a:srgbClr val="000000"/>
                </a:solidFill>
                <a:latin typeface="Arial" panose="020B0604020202020204" pitchFamily="34" charset="0"/>
                <a:cs typeface="Arial" panose="020B0604020202020204" pitchFamily="34" charset="0"/>
              </a:rPr>
              <a:t>Коэффициент покрытия позволяет установить статистические зависимости и свойственный рынку количественный размер для элементов сравнения, т.е. шкалы </a:t>
            </a:r>
            <a:r>
              <a:rPr lang="ru-RU" altLang="ru-RU" sz="1300" dirty="0" err="1">
                <a:solidFill>
                  <a:srgbClr val="000000"/>
                </a:solidFill>
                <a:latin typeface="Arial" panose="020B0604020202020204" pitchFamily="34" charset="0"/>
                <a:cs typeface="Arial" panose="020B0604020202020204" pitchFamily="34" charset="0"/>
              </a:rPr>
              <a:t>ценообразующего</a:t>
            </a:r>
            <a:r>
              <a:rPr lang="ru-RU" altLang="ru-RU" sz="1300" dirty="0">
                <a:solidFill>
                  <a:srgbClr val="000000"/>
                </a:solidFill>
                <a:latin typeface="Arial" panose="020B0604020202020204" pitchFamily="34" charset="0"/>
                <a:cs typeface="Arial" panose="020B0604020202020204" pitchFamily="34" charset="0"/>
              </a:rPr>
              <a:t> фактора, а в оценочной деятельности может характеризовать соответствующую рынку величину необходимых корректировок при сравнении объектов и предельные размеры допустимой валовой коррекции при сравнении объектов, так, например, при среднем шаге ранжированных цен в 0,1% во вторичном рынке жилья при подборе наиболее близких 5-6 аналогов вы будете иметь величину отклонений их цен как правило, не более 0,5-1,5% и, соответственно, аналогичный требуемый размер валовой коррекции. В сегменте рынка производственной недвижимости средний разброс удельных цен составляет 4%, соответственно, отклонение между ценами ближайших 5-6 аналогов будет составлять 20-25%, а в сегменте сельскохозяйственных земель отклонение между 5-6 аналогами может достигать 80% и более, что потребует введения корректировок соответствующего размера и устанавливает предельный размер допустимой валовой коррекции различной для каждого сегмента рынка.</a:t>
            </a:r>
          </a:p>
        </p:txBody>
      </p:sp>
      <p:grpSp>
        <p:nvGrpSpPr>
          <p:cNvPr id="22593" name="Группа 15"/>
          <p:cNvGrpSpPr>
            <a:grpSpLocks/>
          </p:cNvGrpSpPr>
          <p:nvPr/>
        </p:nvGrpSpPr>
        <p:grpSpPr bwMode="auto">
          <a:xfrm>
            <a:off x="8194675" y="3763963"/>
            <a:ext cx="2778125" cy="623887"/>
            <a:chOff x="5195563" y="3416556"/>
            <a:chExt cx="2652944" cy="499252"/>
          </a:xfrm>
        </p:grpSpPr>
        <p:sp>
          <p:nvSpPr>
            <p:cNvPr id="22597" name="Прямоугольник 7"/>
            <p:cNvSpPr>
              <a:spLocks noChangeArrowheads="1"/>
            </p:cNvSpPr>
            <p:nvPr/>
          </p:nvSpPr>
          <p:spPr bwMode="auto">
            <a:xfrm>
              <a:off x="5242388" y="3453588"/>
              <a:ext cx="2377074" cy="41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2800"/>
                <a:t>ВК</a:t>
              </a:r>
              <a:r>
                <a:rPr lang="ru-RU" altLang="ru-RU" sz="2300"/>
                <a:t>макс</a:t>
              </a:r>
              <a:r>
                <a:rPr lang="ru-RU" altLang="ru-RU" sz="2800"/>
                <a:t> = 30хКп</a:t>
              </a:r>
              <a:r>
                <a:rPr lang="ru-RU" altLang="ru-RU" sz="2800" baseline="30000"/>
                <a:t>0,7</a:t>
              </a:r>
              <a:endParaRPr lang="ru-RU" altLang="ru-RU" sz="2700">
                <a:solidFill>
                  <a:srgbClr val="000000"/>
                </a:solidFill>
              </a:endParaRPr>
            </a:p>
          </p:txBody>
        </p:sp>
        <p:sp>
          <p:nvSpPr>
            <p:cNvPr id="22" name="Прямоугольник 21"/>
            <p:cNvSpPr/>
            <p:nvPr/>
          </p:nvSpPr>
          <p:spPr>
            <a:xfrm>
              <a:off x="5195563" y="3416556"/>
              <a:ext cx="2652944" cy="49925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grpSp>
        <p:nvGrpSpPr>
          <p:cNvPr id="22594" name="Группа 15"/>
          <p:cNvGrpSpPr>
            <a:grpSpLocks/>
          </p:cNvGrpSpPr>
          <p:nvPr/>
        </p:nvGrpSpPr>
        <p:grpSpPr bwMode="auto">
          <a:xfrm>
            <a:off x="8189913" y="4503738"/>
            <a:ext cx="2782887" cy="623887"/>
            <a:chOff x="5195563" y="3416556"/>
            <a:chExt cx="2652944" cy="499252"/>
          </a:xfrm>
        </p:grpSpPr>
        <p:sp>
          <p:nvSpPr>
            <p:cNvPr id="22595" name="Прямоугольник 7"/>
            <p:cNvSpPr>
              <a:spLocks noChangeArrowheads="1"/>
            </p:cNvSpPr>
            <p:nvPr/>
          </p:nvSpPr>
          <p:spPr bwMode="auto">
            <a:xfrm>
              <a:off x="5284021" y="3453588"/>
              <a:ext cx="2206408" cy="41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2800"/>
                <a:t>К</a:t>
              </a:r>
              <a:r>
                <a:rPr lang="ru-RU" altLang="ru-RU" sz="2300"/>
                <a:t>макс</a:t>
              </a:r>
              <a:r>
                <a:rPr lang="ru-RU" altLang="ru-RU" sz="2800"/>
                <a:t> = 20хКп</a:t>
              </a:r>
              <a:r>
                <a:rPr lang="ru-RU" altLang="ru-RU" sz="2800" baseline="30000"/>
                <a:t>0,7</a:t>
              </a:r>
              <a:endParaRPr lang="ru-RU" altLang="ru-RU" sz="2700">
                <a:solidFill>
                  <a:srgbClr val="000000"/>
                </a:solidFill>
              </a:endParaRPr>
            </a:p>
          </p:txBody>
        </p:sp>
        <p:sp>
          <p:nvSpPr>
            <p:cNvPr id="30" name="Прямоугольник 29"/>
            <p:cNvSpPr/>
            <p:nvPr/>
          </p:nvSpPr>
          <p:spPr>
            <a:xfrm>
              <a:off x="5195563" y="3416556"/>
              <a:ext cx="2652944" cy="49925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grpSp>
        <p:nvGrpSpPr>
          <p:cNvPr id="31" name="Группа 30"/>
          <p:cNvGrpSpPr/>
          <p:nvPr/>
        </p:nvGrpSpPr>
        <p:grpSpPr>
          <a:xfrm>
            <a:off x="-15868" y="-1"/>
            <a:ext cx="2839947" cy="907298"/>
            <a:chOff x="50312" y="-7821"/>
            <a:chExt cx="2839947" cy="907298"/>
          </a:xfrm>
        </p:grpSpPr>
        <p:pic>
          <p:nvPicPr>
            <p:cNvPr id="32" name="Рисунок 31"/>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33" name="TextBox 32"/>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109826269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2"/>
          <p:cNvSpPr>
            <a:spLocks noChangeArrowheads="1"/>
          </p:cNvSpPr>
          <p:nvPr/>
        </p:nvSpPr>
        <p:spPr bwMode="auto">
          <a:xfrm rot="5400000">
            <a:off x="5560614" y="-5578872"/>
            <a:ext cx="1070772"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grpSp>
        <p:nvGrpSpPr>
          <p:cNvPr id="23555" name="Группа 22"/>
          <p:cNvGrpSpPr>
            <a:grpSpLocks/>
          </p:cNvGrpSpPr>
          <p:nvPr/>
        </p:nvGrpSpPr>
        <p:grpSpPr bwMode="auto">
          <a:xfrm>
            <a:off x="309563" y="152400"/>
            <a:ext cx="1466850" cy="501650"/>
            <a:chOff x="186314" y="17215"/>
            <a:chExt cx="1467835" cy="553998"/>
          </a:xfrm>
        </p:grpSpPr>
        <p:pic>
          <p:nvPicPr>
            <p:cNvPr id="23570" name="Picture 4" descr="\\Enterprise\mr\РАЗНОЕ\логотипы\НП\РГР\лого_РГР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314" y="103247"/>
              <a:ext cx="443864" cy="448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1" name="TextBox 8"/>
            <p:cNvSpPr txBox="1">
              <a:spLocks noChangeArrowheads="1"/>
            </p:cNvSpPr>
            <p:nvPr/>
          </p:nvSpPr>
          <p:spPr bwMode="auto">
            <a:xfrm>
              <a:off x="565981" y="17215"/>
              <a:ext cx="10881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000" b="1" dirty="0">
                  <a:solidFill>
                    <a:srgbClr val="FFFFFF"/>
                  </a:solidFill>
                  <a:latin typeface="Century Gothic" panose="020B0502020202020204" pitchFamily="34" charset="0"/>
                  <a:cs typeface="Arial" panose="020B0604020202020204" pitchFamily="34" charset="0"/>
                </a:rPr>
                <a:t>РОССИЙСКАЯ</a:t>
              </a:r>
            </a:p>
            <a:p>
              <a:r>
                <a:rPr lang="ru-RU" altLang="ru-RU" sz="1000" b="1" dirty="0">
                  <a:solidFill>
                    <a:srgbClr val="FFFFFF"/>
                  </a:solidFill>
                  <a:latin typeface="Century Gothic" panose="020B0502020202020204" pitchFamily="34" charset="0"/>
                  <a:cs typeface="Arial" panose="020B0604020202020204" pitchFamily="34" charset="0"/>
                </a:rPr>
                <a:t>ГИЛЬДИЯ </a:t>
              </a:r>
            </a:p>
            <a:p>
              <a:r>
                <a:rPr lang="ru-RU" altLang="ru-RU" sz="1000" b="1" dirty="0">
                  <a:solidFill>
                    <a:srgbClr val="FFFFFF"/>
                  </a:solidFill>
                  <a:latin typeface="Century Gothic" panose="020B0502020202020204" pitchFamily="34" charset="0"/>
                  <a:cs typeface="Arial" panose="020B0604020202020204" pitchFamily="34" charset="0"/>
                </a:rPr>
                <a:t>РИЭЛТОРОВ</a:t>
              </a:r>
            </a:p>
          </p:txBody>
        </p:sp>
      </p:grpSp>
      <p:sp>
        <p:nvSpPr>
          <p:cNvPr id="23558" name="Прямоугольник 9"/>
          <p:cNvSpPr>
            <a:spLocks noChangeArrowheads="1"/>
          </p:cNvSpPr>
          <p:nvPr/>
        </p:nvSpPr>
        <p:spPr bwMode="auto">
          <a:xfrm>
            <a:off x="2048722" y="-97785"/>
            <a:ext cx="799465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sz="2500" b="1" dirty="0">
                <a:solidFill>
                  <a:schemeClr val="bg1"/>
                </a:solidFill>
                <a:latin typeface="Calibri Light" panose="020F0302020204030204" pitchFamily="34" charset="0"/>
              </a:rPr>
              <a:t>ГРАНИЦЫ РЫНКА </a:t>
            </a:r>
          </a:p>
          <a:p>
            <a:pPr algn="ctr"/>
            <a:r>
              <a:rPr lang="ru-RU" altLang="ru-RU" sz="2500" b="1" dirty="0">
                <a:solidFill>
                  <a:schemeClr val="bg1"/>
                </a:solidFill>
                <a:latin typeface="Calibri Light" panose="020F0302020204030204" pitchFamily="34" charset="0"/>
              </a:rPr>
              <a:t>СРЕДНИЙ ИНТЕРВАЛ МЕЖДУ ЦЕНАМИ ОБЪЕКТОВ</a:t>
            </a:r>
          </a:p>
          <a:p>
            <a:pPr algn="ctr"/>
            <a:r>
              <a:rPr lang="ru-RU" altLang="ru-RU" sz="2500" b="1" dirty="0">
                <a:solidFill>
                  <a:schemeClr val="bg1"/>
                </a:solidFill>
                <a:latin typeface="Calibri Light" panose="020F0302020204030204" pitchFamily="34" charset="0"/>
              </a:rPr>
              <a:t>РАЗМЕР ВАЛОВОЙ КОРРЕКЦИИ</a:t>
            </a:r>
          </a:p>
        </p:txBody>
      </p:sp>
      <p:pic>
        <p:nvPicPr>
          <p:cNvPr id="23559"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727200"/>
            <a:ext cx="4440238"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Прямоугольник 2"/>
          <p:cNvSpPr>
            <a:spLocks noChangeArrowheads="1"/>
          </p:cNvSpPr>
          <p:nvPr/>
        </p:nvSpPr>
        <p:spPr bwMode="auto">
          <a:xfrm>
            <a:off x="5965825" y="1701800"/>
            <a:ext cx="60960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ru-RU" altLang="ru-RU" sz="1600" dirty="0">
                <a:latin typeface="Arial" panose="020B0604020202020204" pitchFamily="34" charset="0"/>
                <a:cs typeface="Arial" panose="020B0604020202020204" pitchFamily="34" charset="0"/>
              </a:rPr>
              <a:t>В ситуации, когда в конкретный момент времени на рынке не представлены объекты с «худшими» или «лучшими» характеристиками, определение границ рынка на основе коэффициента осцилляции приведет к занижению оценки границ рынка.</a:t>
            </a:r>
          </a:p>
          <a:p>
            <a:endParaRPr lang="ru-RU" altLang="ru-RU" sz="1600" dirty="0">
              <a:latin typeface="Arial" panose="020B0604020202020204" pitchFamily="34" charset="0"/>
              <a:cs typeface="Arial" panose="020B0604020202020204" pitchFamily="34" charset="0"/>
            </a:endParaRPr>
          </a:p>
          <a:p>
            <a:r>
              <a:rPr lang="ru-RU" altLang="ru-RU" sz="1600" b="1" dirty="0">
                <a:solidFill>
                  <a:srgbClr val="C00000"/>
                </a:solidFill>
                <a:latin typeface="Arial" panose="020B0604020202020204" pitchFamily="34" charset="0"/>
                <a:cs typeface="Arial" panose="020B0604020202020204" pitchFamily="34" charset="0"/>
              </a:rPr>
              <a:t>Поэтому нужен показатель, который:</a:t>
            </a:r>
          </a:p>
          <a:p>
            <a:r>
              <a:rPr lang="ru-RU" altLang="ru-RU" sz="1600" b="1" dirty="0">
                <a:solidFill>
                  <a:srgbClr val="C00000"/>
                </a:solidFill>
                <a:latin typeface="Arial" panose="020B0604020202020204" pitchFamily="34" charset="0"/>
                <a:cs typeface="Arial" panose="020B0604020202020204" pitchFamily="34" charset="0"/>
              </a:rPr>
              <a:t>а) устойчив к выбросам;</a:t>
            </a:r>
          </a:p>
          <a:p>
            <a:r>
              <a:rPr lang="ru-RU" altLang="ru-RU" sz="1600" b="1" dirty="0">
                <a:solidFill>
                  <a:srgbClr val="C00000"/>
                </a:solidFill>
                <a:latin typeface="Arial" panose="020B0604020202020204" pitchFamily="34" charset="0"/>
                <a:cs typeface="Arial" panose="020B0604020202020204" pitchFamily="34" charset="0"/>
              </a:rPr>
              <a:t>б) делает оценку «границ рынка», а не диапазон варьирования цен по конкретной выборке. </a:t>
            </a:r>
          </a:p>
        </p:txBody>
      </p:sp>
      <p:grpSp>
        <p:nvGrpSpPr>
          <p:cNvPr id="23561" name="Группа 11"/>
          <p:cNvGrpSpPr>
            <a:grpSpLocks/>
          </p:cNvGrpSpPr>
          <p:nvPr/>
        </p:nvGrpSpPr>
        <p:grpSpPr bwMode="auto">
          <a:xfrm>
            <a:off x="6415088" y="4545013"/>
            <a:ext cx="4832350" cy="657225"/>
            <a:chOff x="4447735" y="2932098"/>
            <a:chExt cx="3254133" cy="492530"/>
          </a:xfrm>
        </p:grpSpPr>
        <p:sp>
          <p:nvSpPr>
            <p:cNvPr id="23566" name="Прямоугольник 9"/>
            <p:cNvSpPr>
              <a:spLocks noChangeArrowheads="1"/>
            </p:cNvSpPr>
            <p:nvPr/>
          </p:nvSpPr>
          <p:spPr bwMode="auto">
            <a:xfrm>
              <a:off x="4540785" y="2988412"/>
              <a:ext cx="3161083" cy="35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ru-RU" sz="2500">
                  <a:solidFill>
                    <a:srgbClr val="000000"/>
                  </a:solidFill>
                </a:rPr>
                <a:t>D</a:t>
              </a:r>
              <a:r>
                <a:rPr lang="ru-RU" altLang="ru-RU" sz="2500">
                  <a:solidFill>
                    <a:srgbClr val="000000"/>
                  </a:solidFill>
                </a:rPr>
                <a:t> = </a:t>
              </a:r>
              <a:r>
                <a:rPr lang="en-US" altLang="ru-RU" sz="2500">
                  <a:solidFill>
                    <a:srgbClr val="000000"/>
                  </a:solidFill>
                </a:rPr>
                <a:t>((Q1+1,5IQR)-(Q1-1,5IQR))</a:t>
              </a:r>
              <a:r>
                <a:rPr lang="ru-RU" altLang="ru-RU" sz="2500">
                  <a:solidFill>
                    <a:srgbClr val="000000"/>
                  </a:solidFill>
                </a:rPr>
                <a:t>/</a:t>
              </a:r>
              <a:r>
                <a:rPr lang="en-US" altLang="ru-RU" sz="2500">
                  <a:solidFill>
                    <a:srgbClr val="000000"/>
                  </a:solidFill>
                </a:rPr>
                <a:t>Me</a:t>
              </a:r>
              <a:endParaRPr lang="ru-RU" altLang="ru-RU" sz="2500">
                <a:solidFill>
                  <a:srgbClr val="000000"/>
                </a:solidFill>
              </a:endParaRPr>
            </a:p>
          </p:txBody>
        </p:sp>
        <p:sp>
          <p:nvSpPr>
            <p:cNvPr id="18" name="Прямоугольник 17"/>
            <p:cNvSpPr/>
            <p:nvPr/>
          </p:nvSpPr>
          <p:spPr>
            <a:xfrm>
              <a:off x="4447735" y="2932098"/>
              <a:ext cx="3254133" cy="49253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4" name="Прямоугольник 3"/>
          <p:cNvSpPr/>
          <p:nvPr/>
        </p:nvSpPr>
        <p:spPr>
          <a:xfrm>
            <a:off x="179388" y="1081088"/>
            <a:ext cx="6096000" cy="646112"/>
          </a:xfrm>
          <a:prstGeom prst="rect">
            <a:avLst/>
          </a:prstGeom>
        </p:spPr>
        <p:txBody>
          <a:bodyPr>
            <a:spAutoFit/>
          </a:bodyPr>
          <a:lstStyle/>
          <a:p>
            <a:pPr algn="ctr">
              <a:defRPr/>
            </a:pPr>
            <a:r>
              <a:rPr lang="ru-RU" b="1" dirty="0">
                <a:solidFill>
                  <a:schemeClr val="tx2">
                    <a:lumMod val="50000"/>
                  </a:schemeClr>
                </a:solidFill>
              </a:rPr>
              <a:t>ОЦЕНКА «ГРАНИЦ РЫНКА» </a:t>
            </a:r>
            <a:br>
              <a:rPr lang="ru-RU" b="1" dirty="0">
                <a:solidFill>
                  <a:schemeClr val="tx2">
                    <a:lumMod val="50000"/>
                  </a:schemeClr>
                </a:solidFill>
              </a:rPr>
            </a:br>
            <a:r>
              <a:rPr lang="ru-RU" b="1" dirty="0">
                <a:solidFill>
                  <a:schemeClr val="tx2">
                    <a:lumMod val="50000"/>
                  </a:schemeClr>
                </a:solidFill>
              </a:rPr>
              <a:t>НА ОСНОВЕ СВОЙСТВ НОРМАЛЬНОГО РАСПРЕДЕЛЕНИЯ</a:t>
            </a:r>
          </a:p>
        </p:txBody>
      </p:sp>
      <p:grpSp>
        <p:nvGrpSpPr>
          <p:cNvPr id="23563" name="Группа 15"/>
          <p:cNvGrpSpPr>
            <a:grpSpLocks/>
          </p:cNvGrpSpPr>
          <p:nvPr/>
        </p:nvGrpSpPr>
        <p:grpSpPr bwMode="auto">
          <a:xfrm>
            <a:off x="7512050" y="5478463"/>
            <a:ext cx="2778125" cy="623887"/>
            <a:chOff x="5195563" y="3416556"/>
            <a:chExt cx="2652944" cy="499252"/>
          </a:xfrm>
        </p:grpSpPr>
        <p:sp>
          <p:nvSpPr>
            <p:cNvPr id="23564" name="Прямоугольник 7"/>
            <p:cNvSpPr>
              <a:spLocks noChangeArrowheads="1"/>
            </p:cNvSpPr>
            <p:nvPr/>
          </p:nvSpPr>
          <p:spPr bwMode="auto">
            <a:xfrm>
              <a:off x="5242388" y="3453588"/>
              <a:ext cx="2319488" cy="41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2800"/>
                <a:t>ВК</a:t>
              </a:r>
              <a:r>
                <a:rPr lang="ru-RU" altLang="ru-RU" sz="2300"/>
                <a:t>макс</a:t>
              </a:r>
              <a:r>
                <a:rPr lang="ru-RU" altLang="ru-RU" sz="2800"/>
                <a:t> = </a:t>
              </a:r>
              <a:r>
                <a:rPr lang="en-US" altLang="ru-RU" sz="2800"/>
                <a:t>7</a:t>
              </a:r>
              <a:r>
                <a:rPr lang="ru-RU" altLang="ru-RU" sz="2800">
                  <a:solidFill>
                    <a:srgbClr val="000000"/>
                  </a:solidFill>
                </a:rPr>
                <a:t>*</a:t>
              </a:r>
              <a:r>
                <a:rPr lang="en-US" altLang="ru-RU" sz="2800">
                  <a:solidFill>
                    <a:srgbClr val="000000"/>
                  </a:solidFill>
                </a:rPr>
                <a:t>D</a:t>
              </a:r>
              <a:r>
                <a:rPr lang="ru-RU" altLang="ru-RU" sz="2800">
                  <a:solidFill>
                    <a:srgbClr val="000000"/>
                  </a:solidFill>
                </a:rPr>
                <a:t>/</a:t>
              </a:r>
              <a:r>
                <a:rPr lang="en-US" altLang="ru-RU" sz="2800">
                  <a:solidFill>
                    <a:srgbClr val="000000"/>
                  </a:solidFill>
                </a:rPr>
                <a:t>n</a:t>
              </a:r>
              <a:endParaRPr lang="ru-RU" altLang="ru-RU" sz="2700">
                <a:solidFill>
                  <a:srgbClr val="000000"/>
                </a:solidFill>
              </a:endParaRPr>
            </a:p>
          </p:txBody>
        </p:sp>
        <p:sp>
          <p:nvSpPr>
            <p:cNvPr id="22" name="Прямоугольник 21"/>
            <p:cNvSpPr/>
            <p:nvPr/>
          </p:nvSpPr>
          <p:spPr>
            <a:xfrm>
              <a:off x="5195563" y="3416556"/>
              <a:ext cx="2652944" cy="49925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2" name="Номер слайда 1"/>
          <p:cNvSpPr>
            <a:spLocks noGrp="1"/>
          </p:cNvSpPr>
          <p:nvPr>
            <p:ph type="sldNum" sz="quarter" idx="12"/>
          </p:nvPr>
        </p:nvSpPr>
        <p:spPr/>
        <p:txBody>
          <a:bodyPr/>
          <a:lstStyle/>
          <a:p>
            <a:pPr>
              <a:defRPr/>
            </a:pPr>
            <a:fld id="{23930F1C-B597-4FB2-8252-9A3E65B2CE1A}" type="slidenum">
              <a:rPr lang="ru-RU" smtClean="0"/>
              <a:pPr>
                <a:defRPr/>
              </a:pPr>
              <a:t>37</a:t>
            </a:fld>
            <a:endParaRPr lang="ru-RU"/>
          </a:p>
        </p:txBody>
      </p:sp>
      <p:grpSp>
        <p:nvGrpSpPr>
          <p:cNvPr id="21" name="Группа 20"/>
          <p:cNvGrpSpPr/>
          <p:nvPr/>
        </p:nvGrpSpPr>
        <p:grpSpPr>
          <a:xfrm>
            <a:off x="9488208" y="71813"/>
            <a:ext cx="2839947" cy="907298"/>
            <a:chOff x="50312" y="-7821"/>
            <a:chExt cx="2839947" cy="907298"/>
          </a:xfrm>
        </p:grpSpPr>
        <p:pic>
          <p:nvPicPr>
            <p:cNvPr id="23" name="Рисунок 22"/>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4" name="TextBox 23"/>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8599303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2"/>
          <p:cNvSpPr>
            <a:spLocks noChangeArrowheads="1"/>
          </p:cNvSpPr>
          <p:nvPr/>
        </p:nvSpPr>
        <p:spPr bwMode="auto">
          <a:xfrm rot="5400000">
            <a:off x="5670224" y="-5674519"/>
            <a:ext cx="84296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24579" name="Номер слайда 3"/>
          <p:cNvSpPr>
            <a:spLocks noGrp="1"/>
          </p:cNvSpPr>
          <p:nvPr>
            <p:ph type="sldNum" sz="quarter" idx="12"/>
          </p:nvPr>
        </p:nvSpPr>
        <p:spPr bwMode="auto">
          <a:xfrm>
            <a:off x="9250363"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CC6E474-41FA-4FD5-8CD8-E01E1346FAC1}" type="slidenum">
              <a:rPr lang="ru-RU" altLang="ru-RU">
                <a:solidFill>
                  <a:srgbClr val="898989"/>
                </a:solidFill>
              </a:rPr>
              <a:pPr/>
              <a:t>38</a:t>
            </a:fld>
            <a:endParaRPr lang="ru-RU" altLang="ru-RU">
              <a:solidFill>
                <a:srgbClr val="898989"/>
              </a:solidFill>
            </a:endParaRPr>
          </a:p>
        </p:txBody>
      </p:sp>
      <p:sp>
        <p:nvSpPr>
          <p:cNvPr id="24580" name="Прямоугольник 9"/>
          <p:cNvSpPr>
            <a:spLocks noChangeArrowheads="1"/>
          </p:cNvSpPr>
          <p:nvPr/>
        </p:nvSpPr>
        <p:spPr bwMode="auto">
          <a:xfrm>
            <a:off x="2344726" y="-1"/>
            <a:ext cx="7994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ru-RU" altLang="ru-RU" sz="2500" b="1" dirty="0">
                <a:solidFill>
                  <a:schemeClr val="bg1"/>
                </a:solidFill>
                <a:latin typeface="Calibri Light" panose="020F0302020204030204" pitchFamily="34" charset="0"/>
              </a:rPr>
              <a:t>КОЛИЧЕСТВЕННАЯ ОЦЕНКА СТЕПЕНИ АКТИВНОСТИ </a:t>
            </a:r>
          </a:p>
          <a:p>
            <a:pPr algn="ctr"/>
            <a:r>
              <a:rPr lang="ru-RU" altLang="ru-RU" sz="2500" b="1" dirty="0">
                <a:solidFill>
                  <a:schemeClr val="bg1"/>
                </a:solidFill>
                <a:latin typeface="Calibri Light" panose="020F0302020204030204" pitchFamily="34" charset="0"/>
              </a:rPr>
              <a:t>СЕГМЕНТА РЫНКА НЕДВИЖИМОСТИ</a:t>
            </a:r>
          </a:p>
          <a:p>
            <a:pPr algn="ctr"/>
            <a:endParaRPr lang="ru-RU" altLang="ru-RU" sz="2200" b="1" dirty="0">
              <a:solidFill>
                <a:srgbClr val="FFFFFF"/>
              </a:solidFill>
              <a:latin typeface="Calibri Light" panose="020F0302020204030204" pitchFamily="34" charset="0"/>
            </a:endParaRPr>
          </a:p>
        </p:txBody>
      </p:sp>
      <p:grpSp>
        <p:nvGrpSpPr>
          <p:cNvPr id="24581" name="Группа 7"/>
          <p:cNvGrpSpPr>
            <a:grpSpLocks/>
          </p:cNvGrpSpPr>
          <p:nvPr/>
        </p:nvGrpSpPr>
        <p:grpSpPr bwMode="auto">
          <a:xfrm>
            <a:off x="10621963" y="106303"/>
            <a:ext cx="1466850" cy="552450"/>
            <a:chOff x="186314" y="17215"/>
            <a:chExt cx="1467835" cy="553998"/>
          </a:xfrm>
        </p:grpSpPr>
        <p:pic>
          <p:nvPicPr>
            <p:cNvPr id="24587" name="Picture 4" descr="\\Enterprise\mr\РАЗНОЕ\логотипы\НП\РГР\лого_РГР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314" y="75200"/>
              <a:ext cx="443864" cy="44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TextBox 9"/>
            <p:cNvSpPr txBox="1">
              <a:spLocks noChangeArrowheads="1"/>
            </p:cNvSpPr>
            <p:nvPr/>
          </p:nvSpPr>
          <p:spPr bwMode="auto">
            <a:xfrm>
              <a:off x="565981" y="17215"/>
              <a:ext cx="10881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ru-RU" altLang="ru-RU" sz="1000" b="1">
                  <a:solidFill>
                    <a:srgbClr val="FFFFFF"/>
                  </a:solidFill>
                  <a:latin typeface="Century Gothic" panose="020B0502020202020204" pitchFamily="34" charset="0"/>
                  <a:cs typeface="Arial" panose="020B0604020202020204" pitchFamily="34" charset="0"/>
                </a:rPr>
                <a:t>РОССИЙСКАЯ</a:t>
              </a:r>
            </a:p>
            <a:p>
              <a:r>
                <a:rPr lang="ru-RU" altLang="ru-RU" sz="1000" b="1">
                  <a:solidFill>
                    <a:srgbClr val="FFFFFF"/>
                  </a:solidFill>
                  <a:latin typeface="Century Gothic" panose="020B0502020202020204" pitchFamily="34" charset="0"/>
                  <a:cs typeface="Arial" panose="020B0604020202020204" pitchFamily="34" charset="0"/>
                </a:rPr>
                <a:t>ГИЛЬДИЯ </a:t>
              </a:r>
            </a:p>
            <a:p>
              <a:r>
                <a:rPr lang="ru-RU" altLang="ru-RU" sz="1000" b="1">
                  <a:solidFill>
                    <a:srgbClr val="FFFFFF"/>
                  </a:solidFill>
                  <a:latin typeface="Century Gothic" panose="020B0502020202020204" pitchFamily="34" charset="0"/>
                  <a:cs typeface="Arial" panose="020B0604020202020204" pitchFamily="34" charset="0"/>
                </a:rPr>
                <a:t>РИЭЛТОРОВ</a:t>
              </a:r>
            </a:p>
          </p:txBody>
        </p:sp>
      </p:grpSp>
      <p:sp>
        <p:nvSpPr>
          <p:cNvPr id="24582" name="Таблица 2"/>
          <p:cNvSpPr>
            <a:spLocks noGrp="1" noChangeAspect="1"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ru-RU" altLang="ru-RU">
              <a:solidFill>
                <a:srgbClr val="000000"/>
              </a:solidFill>
            </a:endParaRPr>
          </a:p>
        </p:txBody>
      </p:sp>
      <p:sp>
        <p:nvSpPr>
          <p:cNvPr id="24584" name="Прямоугольник 2"/>
          <p:cNvSpPr>
            <a:spLocks noChangeArrowheads="1"/>
          </p:cNvSpPr>
          <p:nvPr/>
        </p:nvSpPr>
        <p:spPr bwMode="auto">
          <a:xfrm>
            <a:off x="0" y="839083"/>
            <a:ext cx="12023725"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ctr"/>
            <a:r>
              <a:rPr lang="ru-RU" altLang="ru-RU" sz="2200" b="1" i="1" dirty="0">
                <a:solidFill>
                  <a:srgbClr val="C00000"/>
                </a:solidFill>
                <a:latin typeface="Arial" panose="020B0604020202020204" pitchFamily="34" charset="0"/>
                <a:cs typeface="Arial" panose="020B0604020202020204" pitchFamily="34" charset="0"/>
              </a:rPr>
              <a:t>Выводы:</a:t>
            </a:r>
          </a:p>
          <a:p>
            <a:pPr algn="ctr" fontAlgn="ctr"/>
            <a:endParaRPr lang="en-US" altLang="ru-RU" sz="800" b="1" i="1" dirty="0">
              <a:solidFill>
                <a:srgbClr val="C00000"/>
              </a:solidFill>
              <a:latin typeface="Arial" panose="020B0604020202020204" pitchFamily="34" charset="0"/>
              <a:cs typeface="Arial" panose="020B0604020202020204" pitchFamily="34" charset="0"/>
            </a:endParaRPr>
          </a:p>
          <a:p>
            <a:pPr algn="just" fontAlgn="ctr">
              <a:buFont typeface="Arial" panose="020B0604020202020204" pitchFamily="34" charset="0"/>
              <a:buNone/>
            </a:pPr>
            <a:r>
              <a:rPr lang="ru-RU" altLang="ru-RU" sz="1700" dirty="0">
                <a:latin typeface="Arial" panose="020B0604020202020204" pitchFamily="34" charset="0"/>
                <a:cs typeface="Arial" panose="020B0604020202020204" pitchFamily="34" charset="0"/>
              </a:rPr>
              <a:t>Эксперты проанализировали все доступные рыночные данные, включая распределение рыночных цен, и пришли к следующим выводам:</a:t>
            </a:r>
          </a:p>
          <a:p>
            <a:pPr algn="just" fontAlgn="ctr">
              <a:buFont typeface="Arial" panose="020B0604020202020204" pitchFamily="34" charset="0"/>
              <a:buNone/>
            </a:pPr>
            <a:r>
              <a:rPr lang="ru-RU" altLang="ru-RU" sz="1700" dirty="0">
                <a:latin typeface="Arial" panose="020B0604020202020204" pitchFamily="34" charset="0"/>
                <a:cs typeface="Arial" panose="020B0604020202020204" pitchFamily="34" charset="0"/>
              </a:rPr>
              <a:t>1. Анализ средней амплитуды осцилляции цен на рынке недвижимости позволяет оценить его активность и степень развития.</a:t>
            </a:r>
          </a:p>
          <a:p>
            <a:pPr algn="just" fontAlgn="ctr">
              <a:buFont typeface="Arial" panose="020B0604020202020204" pitchFamily="34" charset="0"/>
              <a:buNone/>
            </a:pPr>
            <a:r>
              <a:rPr lang="ru-RU" altLang="ru-RU" sz="1700" dirty="0">
                <a:latin typeface="Arial" panose="020B0604020202020204" pitchFamily="34" charset="0"/>
                <a:cs typeface="Arial" panose="020B0604020202020204" pitchFamily="34" charset="0"/>
              </a:rPr>
              <a:t>2. Анализ интервалов между ценами объектов дает возможность выявлять выбросы в рыночных данных (в т.ч. обусловленные влиянием факторов субъектного ценообразования) наиболее адресно и более точно по сравнению, например, с методом 6 сигм.</a:t>
            </a:r>
          </a:p>
          <a:p>
            <a:pPr algn="just" fontAlgn="ctr">
              <a:buFont typeface="Arial" panose="020B0604020202020204" pitchFamily="34" charset="0"/>
              <a:buNone/>
            </a:pPr>
            <a:r>
              <a:rPr lang="ru-RU" altLang="ru-RU" sz="1700" dirty="0">
                <a:latin typeface="Arial" panose="020B0604020202020204" pitchFamily="34" charset="0"/>
                <a:cs typeface="Arial" panose="020B0604020202020204" pitchFamily="34" charset="0"/>
              </a:rPr>
              <a:t>3. Анализ интервального распределения цен позволяет устанавливать характерные границы между ценами объектов с различными характеристиками и определять экономический размер мотивации типичных субъектов, при ценообразовании объектов, соответствующего сегмента рынка.</a:t>
            </a:r>
          </a:p>
          <a:p>
            <a:pPr algn="just" fontAlgn="ctr">
              <a:buFont typeface="Arial" panose="020B0604020202020204" pitchFamily="34" charset="0"/>
              <a:buNone/>
            </a:pPr>
            <a:r>
              <a:rPr lang="ru-RU" altLang="ru-RU" sz="1700" dirty="0">
                <a:latin typeface="Arial" panose="020B0604020202020204" pitchFamily="34" charset="0"/>
                <a:cs typeface="Arial" panose="020B0604020202020204" pitchFamily="34" charset="0"/>
              </a:rPr>
              <a:t>4. Анализ плотности распределения рыночных цен позволяет установить наиболее вероятную величину всей совокупности корректировок, необходимых при сравнении объектов, а также определить предельные границы для размера требуемой (валовой) коррекции.</a:t>
            </a:r>
          </a:p>
          <a:p>
            <a:pPr algn="just" fontAlgn="ctr">
              <a:buFont typeface="Arial" panose="020B0604020202020204" pitchFamily="34" charset="0"/>
              <a:buNone/>
            </a:pPr>
            <a:r>
              <a:rPr lang="ru-RU" altLang="ru-RU" sz="1700" dirty="0">
                <a:latin typeface="Arial" panose="020B0604020202020204" pitchFamily="34" charset="0"/>
                <a:cs typeface="Arial" panose="020B0604020202020204" pitchFamily="34" charset="0"/>
              </a:rPr>
              <a:t>5. Размер максимально допустимой корректировки для объектов аналогов, а также максимальная величина валовой коррекции имеют прямую зависимость со средним интервалом рыночных цен и плотностью покрытия общего интервала цен рыночными данными. В связи с чем установление ограничений и требований по размеру максимально допустимой величины корректировок для объектов аналогов, а также максимальной суммы валовой коррекции требует (по аналогии со ст. 65 АПК РФ) статистического анализа плотности покрытия рынка имеющимися данными о ценах сделках и/или предложений, а также сравнение коэффициента осцилляции, количества объектов и интервалов между ценами ранжированных объектов для сегментов в различных фазах состояния рынка.</a:t>
            </a:r>
          </a:p>
        </p:txBody>
      </p:sp>
      <p:grpSp>
        <p:nvGrpSpPr>
          <p:cNvPr id="14" name="Группа 13"/>
          <p:cNvGrpSpPr/>
          <p:nvPr/>
        </p:nvGrpSpPr>
        <p:grpSpPr>
          <a:xfrm>
            <a:off x="-15868" y="-1"/>
            <a:ext cx="2839947" cy="907298"/>
            <a:chOff x="50312" y="-7821"/>
            <a:chExt cx="2839947" cy="907298"/>
          </a:xfrm>
        </p:grpSpPr>
        <p:pic>
          <p:nvPicPr>
            <p:cNvPr id="15" name="Рисунок 14"/>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16" name="TextBox 15"/>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311157692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2"/>
          <p:cNvSpPr>
            <a:spLocks noChangeArrowheads="1"/>
          </p:cNvSpPr>
          <p:nvPr/>
        </p:nvSpPr>
        <p:spPr bwMode="auto">
          <a:xfrm rot="5400000">
            <a:off x="5613076" y="-5617368"/>
            <a:ext cx="957266"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6" name="Прямоугольник 5"/>
          <p:cNvSpPr/>
          <p:nvPr/>
        </p:nvSpPr>
        <p:spPr>
          <a:xfrm>
            <a:off x="1643063" y="8988"/>
            <a:ext cx="11037887" cy="1014413"/>
          </a:xfrm>
          <a:prstGeom prst="rect">
            <a:avLst/>
          </a:prstGeom>
        </p:spPr>
        <p:txBody>
          <a:bodyPr>
            <a:spAutoFit/>
          </a:bodyPr>
          <a:lstStyle/>
          <a:p>
            <a:pPr algn="ctr">
              <a:defRPr/>
            </a:pPr>
            <a:r>
              <a:rPr lang="ru-RU" sz="2000" b="1" kern="0" dirty="0">
                <a:solidFill>
                  <a:prstClr val="white"/>
                </a:solidFill>
                <a:latin typeface="+mj-lt"/>
              </a:rPr>
              <a:t>РЕКОМЕНДАЦИИ ПО ИСПОЛЬЗОВАНИЮ ИЛИ ОПРЕДЕЛЕНИЮ ПОКАЗАТЕЛЕЙ РЫНКА НЕДВИЖИМОСТИ И ЦЕНООБРАЗУЮЩИХ ФАКТОРОВ НА ОСНОВЕ ДАННЫХ СТОРОННИХ ИСТОЧНИКОВ</a:t>
            </a:r>
            <a:endParaRPr lang="ru-RU" sz="2000" dirty="0">
              <a:latin typeface="+mj-lt"/>
            </a:endParaRPr>
          </a:p>
        </p:txBody>
      </p:sp>
      <p:sp>
        <p:nvSpPr>
          <p:cNvPr id="10" name="Прямоугольник 9"/>
          <p:cNvSpPr/>
          <p:nvPr/>
        </p:nvSpPr>
        <p:spPr>
          <a:xfrm>
            <a:off x="9276831" y="3775656"/>
            <a:ext cx="2674185" cy="323165"/>
          </a:xfrm>
          <a:prstGeom prst="rect">
            <a:avLst/>
          </a:prstGeom>
        </p:spPr>
        <p:txBody>
          <a:bodyPr wrap="square">
            <a:spAutoFit/>
          </a:bodyPr>
          <a:lstStyle/>
          <a:p>
            <a:pPr algn="ctr"/>
            <a:r>
              <a:rPr lang="ru-RU" sz="1500" b="1" dirty="0" smtClean="0">
                <a:solidFill>
                  <a:srgbClr val="C00000"/>
                </a:solidFill>
                <a:latin typeface="Arial" panose="020B0604020202020204" pitchFamily="34" charset="0"/>
                <a:cs typeface="Arial" panose="020B0604020202020204" pitchFamily="34" charset="0"/>
              </a:rPr>
              <a:t>Развитый рынок</a:t>
            </a:r>
            <a:endParaRPr lang="ru-RU" sz="1500" b="1" dirty="0">
              <a:solidFill>
                <a:srgbClr val="C00000"/>
              </a:solidFill>
              <a:latin typeface="Arial" panose="020B0604020202020204" pitchFamily="34" charset="0"/>
              <a:cs typeface="Arial" panose="020B0604020202020204" pitchFamily="34" charset="0"/>
            </a:endParaRPr>
          </a:p>
        </p:txBody>
      </p:sp>
      <p:sp>
        <p:nvSpPr>
          <p:cNvPr id="11" name="Прямоугольник 10"/>
          <p:cNvSpPr/>
          <p:nvPr/>
        </p:nvSpPr>
        <p:spPr>
          <a:xfrm>
            <a:off x="9116364" y="6527143"/>
            <a:ext cx="3004708" cy="323165"/>
          </a:xfrm>
          <a:prstGeom prst="rect">
            <a:avLst/>
          </a:prstGeom>
        </p:spPr>
        <p:txBody>
          <a:bodyPr wrap="square">
            <a:spAutoFit/>
          </a:bodyPr>
          <a:lstStyle/>
          <a:p>
            <a:pPr algn="ctr"/>
            <a:r>
              <a:rPr lang="ru-RU" sz="1500" b="1" dirty="0">
                <a:solidFill>
                  <a:srgbClr val="C00000"/>
                </a:solidFill>
                <a:latin typeface="Arial" panose="020B0604020202020204" pitchFamily="34" charset="0"/>
                <a:cs typeface="Arial" panose="020B0604020202020204" pitchFamily="34" charset="0"/>
              </a:rPr>
              <a:t>Не развитый рынок</a:t>
            </a:r>
          </a:p>
        </p:txBody>
      </p:sp>
      <p:grpSp>
        <p:nvGrpSpPr>
          <p:cNvPr id="12" name="Группа 11"/>
          <p:cNvGrpSpPr/>
          <p:nvPr/>
        </p:nvGrpSpPr>
        <p:grpSpPr>
          <a:xfrm>
            <a:off x="9225184" y="4047496"/>
            <a:ext cx="2555776" cy="2496580"/>
            <a:chOff x="8574806" y="4113208"/>
            <a:chExt cx="2516040" cy="2580563"/>
          </a:xfrm>
        </p:grpSpPr>
        <p:pic>
          <p:nvPicPr>
            <p:cNvPr id="13" name="Рисунок 12"/>
            <p:cNvPicPr/>
            <p:nvPr/>
          </p:nvPicPr>
          <p:blipFill>
            <a:blip r:embed="rId3">
              <a:extLst>
                <a:ext uri="{28A0092B-C50C-407E-A947-70E740481C1C}">
                  <a14:useLocalDpi xmlns:a14="http://schemas.microsoft.com/office/drawing/2010/main" val="0"/>
                </a:ext>
              </a:extLst>
            </a:blip>
            <a:srcRect/>
            <a:stretch>
              <a:fillRect/>
            </a:stretch>
          </p:blipFill>
          <p:spPr bwMode="auto">
            <a:xfrm>
              <a:off x="8740728" y="4187913"/>
              <a:ext cx="2210110" cy="2455372"/>
            </a:xfrm>
            <a:prstGeom prst="rect">
              <a:avLst/>
            </a:prstGeom>
            <a:noFill/>
            <a:ln w="12700">
              <a:solidFill>
                <a:schemeClr val="bg1">
                  <a:lumMod val="65000"/>
                </a:schemeClr>
              </a:solidFill>
            </a:ln>
            <a:effectLst>
              <a:softEdge rad="63500"/>
            </a:effectLst>
          </p:spPr>
        </p:pic>
        <p:sp>
          <p:nvSpPr>
            <p:cNvPr id="14" name="Прямоугольник 13"/>
            <p:cNvSpPr/>
            <p:nvPr/>
          </p:nvSpPr>
          <p:spPr>
            <a:xfrm>
              <a:off x="8574806" y="4113208"/>
              <a:ext cx="2516040" cy="2580563"/>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5" name="Рисунок 14"/>
          <p:cNvPicPr>
            <a:picLocks noChangeAspect="1"/>
          </p:cNvPicPr>
          <p:nvPr/>
        </p:nvPicPr>
        <p:blipFill>
          <a:blip r:embed="rId4"/>
          <a:stretch>
            <a:fillRect/>
          </a:stretch>
        </p:blipFill>
        <p:spPr>
          <a:xfrm>
            <a:off x="9250929" y="1485776"/>
            <a:ext cx="2529528" cy="2327232"/>
          </a:xfrm>
          <a:prstGeom prst="rect">
            <a:avLst/>
          </a:prstGeom>
          <a:ln>
            <a:solidFill>
              <a:schemeClr val="bg1">
                <a:lumMod val="65000"/>
              </a:schemeClr>
            </a:solidFill>
          </a:ln>
        </p:spPr>
      </p:pic>
      <p:sp>
        <p:nvSpPr>
          <p:cNvPr id="16" name="Прямоугольник 15"/>
          <p:cNvSpPr/>
          <p:nvPr/>
        </p:nvSpPr>
        <p:spPr>
          <a:xfrm>
            <a:off x="7580436" y="868588"/>
            <a:ext cx="5574890" cy="646331"/>
          </a:xfrm>
          <a:prstGeom prst="rect">
            <a:avLst/>
          </a:prstGeom>
        </p:spPr>
        <p:txBody>
          <a:bodyPr wrap="square">
            <a:spAutoFit/>
          </a:bodyPr>
          <a:lstStyle/>
          <a:p>
            <a:pPr algn="ctr"/>
            <a:r>
              <a:rPr lang="ru-RU" b="1" kern="0" dirty="0" smtClean="0">
                <a:solidFill>
                  <a:srgbClr val="C00000"/>
                </a:solidFill>
                <a:latin typeface="Arial" panose="020B0604020202020204" pitchFamily="34" charset="0"/>
                <a:cs typeface="Arial" panose="020B0604020202020204" pitchFamily="34" charset="0"/>
              </a:rPr>
              <a:t>«Айсберги» </a:t>
            </a:r>
          </a:p>
          <a:p>
            <a:pPr algn="ctr"/>
            <a:r>
              <a:rPr lang="ru-RU" b="1" kern="0" dirty="0" smtClean="0">
                <a:solidFill>
                  <a:srgbClr val="C00000"/>
                </a:solidFill>
                <a:latin typeface="Arial" panose="020B0604020202020204" pitchFamily="34" charset="0"/>
                <a:cs typeface="Arial" panose="020B0604020202020204" pitchFamily="34" charset="0"/>
              </a:rPr>
              <a:t>аналитических данных</a:t>
            </a:r>
            <a:endParaRPr lang="ru-RU" dirty="0">
              <a:solidFill>
                <a:srgbClr val="C00000"/>
              </a:solidFill>
            </a:endParaRPr>
          </a:p>
        </p:txBody>
      </p:sp>
      <p:sp>
        <p:nvSpPr>
          <p:cNvPr id="2" name="Прямоугольник 1"/>
          <p:cNvSpPr/>
          <p:nvPr/>
        </p:nvSpPr>
        <p:spPr>
          <a:xfrm>
            <a:off x="132181" y="1055765"/>
            <a:ext cx="8863781" cy="5760551"/>
          </a:xfrm>
          <a:prstGeom prst="rect">
            <a:avLst/>
          </a:prstGeom>
        </p:spPr>
        <p:txBody>
          <a:bodyPr wrap="square">
            <a:spAutoFit/>
          </a:bodyPr>
          <a:lstStyle/>
          <a:p>
            <a:pPr>
              <a:lnSpc>
                <a:spcPts val="1900"/>
              </a:lnSpc>
              <a:spcBef>
                <a:spcPts val="1200"/>
              </a:spcBef>
              <a:spcAft>
                <a:spcPts val="1200"/>
              </a:spcAft>
            </a:pPr>
            <a:r>
              <a:rPr lang="en-US" altLang="ru-RU" sz="2000" b="1" dirty="0">
                <a:solidFill>
                  <a:srgbClr val="C00000"/>
                </a:solidFill>
                <a:latin typeface="Arial" panose="020B0604020202020204" pitchFamily="34" charset="0"/>
                <a:ea typeface="Times New Roman" panose="02020603050405020304" pitchFamily="18" charset="0"/>
                <a:cs typeface="Arial" panose="020B0604020202020204" pitchFamily="34" charset="0"/>
              </a:rPr>
              <a:t>IV</a:t>
            </a:r>
            <a:r>
              <a:rPr lang="ru-RU" altLang="ru-RU" sz="2000" b="1" dirty="0">
                <a:solidFill>
                  <a:srgbClr val="C00000"/>
                </a:solidFill>
                <a:latin typeface="Arial" panose="020B0604020202020204" pitchFamily="34" charset="0"/>
                <a:ea typeface="Times New Roman" panose="02020603050405020304" pitchFamily="18" charset="0"/>
                <a:cs typeface="Arial" panose="020B0604020202020204" pitchFamily="34" charset="0"/>
              </a:rPr>
              <a:t>. Представление и применение данных о ценообразующих факторах и </a:t>
            </a:r>
            <a:r>
              <a:rPr lang="ru-RU" altLang="ru-RU" sz="2000" b="1"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элементах сравнения </a:t>
            </a:r>
            <a:r>
              <a:rPr lang="ru-RU" altLang="ru-RU" sz="2000" b="1" dirty="0">
                <a:solidFill>
                  <a:srgbClr val="C00000"/>
                </a:solidFill>
                <a:latin typeface="Arial" panose="020B0604020202020204" pitchFamily="34" charset="0"/>
                <a:ea typeface="Times New Roman" panose="02020603050405020304" pitchFamily="18" charset="0"/>
                <a:cs typeface="Arial" panose="020B0604020202020204" pitchFamily="34" charset="0"/>
              </a:rPr>
              <a:t>объектов недвижимости</a:t>
            </a:r>
          </a:p>
          <a:p>
            <a:pPr>
              <a:lnSpc>
                <a:spcPts val="1900"/>
              </a:lnSpc>
              <a:spcBef>
                <a:spcPts val="800"/>
              </a:spcBef>
            </a:pPr>
            <a:r>
              <a:rPr lang="ru-RU" altLang="ru-RU" b="1" dirty="0">
                <a:solidFill>
                  <a:srgbClr val="254061"/>
                </a:solidFill>
                <a:latin typeface="Arial" panose="020B0604020202020204" pitchFamily="34" charset="0"/>
                <a:cs typeface="Arial" panose="020B0604020202020204" pitchFamily="34" charset="0"/>
              </a:rPr>
              <a:t>1. Регионы и локации применимости результатов исследования;</a:t>
            </a:r>
          </a:p>
          <a:p>
            <a:pPr>
              <a:lnSpc>
                <a:spcPts val="1900"/>
              </a:lnSpc>
              <a:spcBef>
                <a:spcPts val="800"/>
              </a:spcBef>
            </a:pPr>
            <a:r>
              <a:rPr lang="ru-RU" altLang="ru-RU" b="1" dirty="0">
                <a:solidFill>
                  <a:srgbClr val="254061"/>
                </a:solidFill>
                <a:latin typeface="Arial" panose="020B0604020202020204" pitchFamily="34" charset="0"/>
                <a:cs typeface="Arial" panose="020B0604020202020204" pitchFamily="34" charset="0"/>
              </a:rPr>
              <a:t>2. Периоды применения результатов исследования (срок действия величины корректировки);</a:t>
            </a:r>
          </a:p>
          <a:p>
            <a:pPr>
              <a:lnSpc>
                <a:spcPts val="1900"/>
              </a:lnSpc>
              <a:spcBef>
                <a:spcPts val="800"/>
              </a:spcBef>
            </a:pPr>
            <a:r>
              <a:rPr lang="ru-RU" altLang="ru-RU" b="1" dirty="0">
                <a:solidFill>
                  <a:srgbClr val="254061"/>
                </a:solidFill>
                <a:latin typeface="Arial" panose="020B0604020202020204" pitchFamily="34" charset="0"/>
                <a:cs typeface="Arial" panose="020B0604020202020204" pitchFamily="34" charset="0"/>
              </a:rPr>
              <a:t>3. Использование факторов из одного или нескольких исследований;</a:t>
            </a:r>
          </a:p>
          <a:p>
            <a:pPr>
              <a:lnSpc>
                <a:spcPts val="1900"/>
              </a:lnSpc>
              <a:spcBef>
                <a:spcPts val="800"/>
              </a:spcBef>
            </a:pPr>
            <a:r>
              <a:rPr lang="ru-RU" altLang="ru-RU" b="1" dirty="0">
                <a:solidFill>
                  <a:srgbClr val="254061"/>
                </a:solidFill>
                <a:latin typeface="Arial" panose="020B0604020202020204" pitchFamily="34" charset="0"/>
                <a:cs typeface="Arial" panose="020B0604020202020204" pitchFamily="34" charset="0"/>
              </a:rPr>
              <a:t>4. Применимость факторов и корректировок для различных типов рыночных операций;</a:t>
            </a:r>
          </a:p>
          <a:p>
            <a:pPr>
              <a:lnSpc>
                <a:spcPts val="1900"/>
              </a:lnSpc>
              <a:spcBef>
                <a:spcPts val="800"/>
              </a:spcBef>
            </a:pPr>
            <a:r>
              <a:rPr lang="ru-RU" altLang="ru-RU" b="1" dirty="0">
                <a:solidFill>
                  <a:srgbClr val="254061"/>
                </a:solidFill>
                <a:latin typeface="Arial" panose="020B0604020202020204" pitchFamily="34" charset="0"/>
                <a:cs typeface="Arial" panose="020B0604020202020204" pitchFamily="34" charset="0"/>
              </a:rPr>
              <a:t>5. Последовательность введения корректировок;</a:t>
            </a:r>
          </a:p>
          <a:p>
            <a:pPr>
              <a:lnSpc>
                <a:spcPts val="1900"/>
              </a:lnSpc>
              <a:spcBef>
                <a:spcPts val="800"/>
              </a:spcBef>
            </a:pPr>
            <a:r>
              <a:rPr lang="ru-RU" altLang="ru-RU" b="1" dirty="0">
                <a:solidFill>
                  <a:srgbClr val="254061"/>
                </a:solidFill>
                <a:latin typeface="Arial" panose="020B0604020202020204" pitchFamily="34" charset="0"/>
                <a:cs typeface="Arial" panose="020B0604020202020204" pitchFamily="34" charset="0"/>
              </a:rPr>
              <a:t>6. Применение среднего и граничных значений корректировок и значений из интервалов шкалы;</a:t>
            </a:r>
          </a:p>
          <a:p>
            <a:pPr>
              <a:lnSpc>
                <a:spcPts val="1900"/>
              </a:lnSpc>
              <a:spcBef>
                <a:spcPts val="800"/>
              </a:spcBef>
            </a:pPr>
            <a:r>
              <a:rPr lang="ru-RU" altLang="ru-RU" b="1" dirty="0">
                <a:solidFill>
                  <a:srgbClr val="254061"/>
                </a:solidFill>
                <a:latin typeface="Arial" panose="020B0604020202020204" pitchFamily="34" charset="0"/>
                <a:cs typeface="Arial" panose="020B0604020202020204" pitchFamily="34" charset="0"/>
              </a:rPr>
              <a:t>7. Размер максимально допустимой корректировки для объектов аналогов, а так же максимальная величина валовой коррекции;</a:t>
            </a:r>
          </a:p>
          <a:p>
            <a:pPr>
              <a:lnSpc>
                <a:spcPts val="1900"/>
              </a:lnSpc>
              <a:spcBef>
                <a:spcPts val="800"/>
              </a:spcBef>
            </a:pPr>
            <a:r>
              <a:rPr lang="ru-RU" altLang="ru-RU" b="1" dirty="0">
                <a:solidFill>
                  <a:srgbClr val="254061"/>
                </a:solidFill>
                <a:latin typeface="Arial" panose="020B0604020202020204" pitchFamily="34" charset="0"/>
                <a:cs typeface="Arial" panose="020B0604020202020204" pitchFamily="34" charset="0"/>
              </a:rPr>
              <a:t>8. Правило отбора аналогов;</a:t>
            </a:r>
          </a:p>
          <a:p>
            <a:pPr>
              <a:lnSpc>
                <a:spcPts val="1900"/>
              </a:lnSpc>
              <a:spcBef>
                <a:spcPts val="800"/>
              </a:spcBef>
            </a:pPr>
            <a:r>
              <a:rPr lang="ru-RU" altLang="ru-RU" b="1" dirty="0">
                <a:solidFill>
                  <a:srgbClr val="254061"/>
                </a:solidFill>
                <a:latin typeface="Arial" panose="020B0604020202020204" pitchFamily="34" charset="0"/>
                <a:cs typeface="Arial" panose="020B0604020202020204" pitchFamily="34" charset="0"/>
              </a:rPr>
              <a:t>9. Формат корректировки - мультипликативный /аддитивный;</a:t>
            </a:r>
          </a:p>
          <a:p>
            <a:pPr>
              <a:lnSpc>
                <a:spcPts val="1900"/>
              </a:lnSpc>
              <a:spcBef>
                <a:spcPts val="800"/>
              </a:spcBef>
            </a:pPr>
            <a:r>
              <a:rPr lang="ru-RU" altLang="ru-RU" b="1" dirty="0">
                <a:solidFill>
                  <a:srgbClr val="254061"/>
                </a:solidFill>
                <a:latin typeface="Arial" panose="020B0604020202020204" pitchFamily="34" charset="0"/>
                <a:cs typeface="Arial" panose="020B0604020202020204" pitchFamily="34" charset="0"/>
              </a:rPr>
              <a:t>10. Пределы расчета и прогнозирования для факторов и корректировок;</a:t>
            </a:r>
          </a:p>
          <a:p>
            <a:pPr>
              <a:lnSpc>
                <a:spcPts val="1900"/>
              </a:lnSpc>
              <a:spcBef>
                <a:spcPts val="800"/>
              </a:spcBef>
            </a:pPr>
            <a:r>
              <a:rPr lang="ru-RU" altLang="ru-RU" b="1" dirty="0">
                <a:solidFill>
                  <a:srgbClr val="254061"/>
                </a:solidFill>
                <a:latin typeface="Arial" panose="020B0604020202020204" pitchFamily="34" charset="0"/>
                <a:cs typeface="Arial" panose="020B0604020202020204" pitchFamily="34" charset="0"/>
              </a:rPr>
              <a:t>11. Корректировка на местоположение на основе ценового (оценочного) зонирования.</a:t>
            </a:r>
          </a:p>
        </p:txBody>
      </p:sp>
      <p:sp>
        <p:nvSpPr>
          <p:cNvPr id="3" name="Номер слайда 2"/>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39</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grpSp>
        <p:nvGrpSpPr>
          <p:cNvPr id="17" name="Группа 16"/>
          <p:cNvGrpSpPr/>
          <p:nvPr/>
        </p:nvGrpSpPr>
        <p:grpSpPr>
          <a:xfrm>
            <a:off x="-15868" y="0"/>
            <a:ext cx="2705216" cy="774300"/>
            <a:chOff x="50312" y="-7820"/>
            <a:chExt cx="2705216" cy="774300"/>
          </a:xfrm>
        </p:grpSpPr>
        <p:pic>
          <p:nvPicPr>
            <p:cNvPr id="18" name="Рисунок 17"/>
            <p:cNvPicPr>
              <a:picLocks noChangeAspect="1"/>
            </p:cNvPicPr>
            <p:nvPr/>
          </p:nvPicPr>
          <p:blipFill rotWithShape="1">
            <a:blip r:embed="rId5">
              <a:lum bright="70000" contrast="-70000"/>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0"/>
              <a:ext cx="748595" cy="648930"/>
            </a:xfrm>
            <a:prstGeom prst="rect">
              <a:avLst/>
            </a:prstGeom>
          </p:spPr>
        </p:pic>
        <p:sp>
          <p:nvSpPr>
            <p:cNvPr id="19" name="TextBox 18"/>
            <p:cNvSpPr txBox="1"/>
            <p:nvPr/>
          </p:nvSpPr>
          <p:spPr bwMode="auto">
            <a:xfrm>
              <a:off x="662958" y="58594"/>
              <a:ext cx="2092570" cy="707886"/>
            </a:xfrm>
            <a:prstGeom prst="rect">
              <a:avLst/>
            </a:prstGeom>
            <a:noFill/>
          </p:spPr>
          <p:txBody>
            <a:bodyPr wrap="square">
              <a:spAutoFit/>
            </a:bodyPr>
            <a:lstStyle/>
            <a:p>
              <a:pPr>
                <a:defRPr/>
              </a:pPr>
              <a:r>
                <a:rPr lang="ru-RU" sz="1400" b="1" dirty="0" smtClean="0">
                  <a:solidFill>
                    <a:schemeClr val="bg1"/>
                  </a:solidFill>
                  <a:latin typeface="Century Gothic" pitchFamily="34" charset="0"/>
                </a:rPr>
                <a:t>АНАЛИТИЧЕСКИЙ</a:t>
              </a:r>
            </a:p>
            <a:p>
              <a:pPr>
                <a:defRPr/>
              </a:pPr>
              <a:r>
                <a:rPr lang="ru-RU" sz="14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329118413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2"/>
          <p:cNvSpPr>
            <a:spLocks noChangeArrowheads="1"/>
          </p:cNvSpPr>
          <p:nvPr/>
        </p:nvSpPr>
        <p:spPr bwMode="auto">
          <a:xfrm rot="5400000">
            <a:off x="5696922" y="-5701214"/>
            <a:ext cx="78957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6" name="Номер слайда 1"/>
          <p:cNvSpPr>
            <a:spLocks noGrp="1"/>
          </p:cNvSpPr>
          <p:nvPr>
            <p:ph type="sldNum" sz="quarter" idx="12"/>
          </p:nvPr>
        </p:nvSpPr>
        <p:spPr>
          <a:xfrm>
            <a:off x="9273326" y="6448303"/>
            <a:ext cx="2844800" cy="365125"/>
          </a:xfrm>
        </p:spPr>
        <p:txBody>
          <a:bodyPr/>
          <a:lstStyle/>
          <a:p>
            <a:pPr>
              <a:defRPr/>
            </a:pPr>
            <a:r>
              <a:rPr lang="ru-RU" altLang="ru-RU" dirty="0" smtClean="0"/>
              <a:t>2</a:t>
            </a:r>
            <a:endParaRPr lang="ru-RU" altLang="ru-RU" dirty="0"/>
          </a:p>
        </p:txBody>
      </p:sp>
      <p:sp>
        <p:nvSpPr>
          <p:cNvPr id="11" name="Прямоугольник 10"/>
          <p:cNvSpPr/>
          <p:nvPr/>
        </p:nvSpPr>
        <p:spPr>
          <a:xfrm>
            <a:off x="748696" y="-36101"/>
            <a:ext cx="11049097" cy="861774"/>
          </a:xfrm>
          <a:prstGeom prst="rect">
            <a:avLst/>
          </a:prstGeom>
        </p:spPr>
        <p:txBody>
          <a:bodyPr wrap="square">
            <a:spAutoFit/>
          </a:bodyPr>
          <a:lstStyle/>
          <a:p>
            <a:pPr algn="ctr">
              <a:spcAft>
                <a:spcPts val="0"/>
              </a:spcAft>
              <a:defRPr/>
            </a:pPr>
            <a:r>
              <a:rPr lang="ru-RU" sz="2500" b="1" kern="0" dirty="0" smtClean="0">
                <a:solidFill>
                  <a:schemeClr val="bg1"/>
                </a:solidFill>
                <a:latin typeface="Calibri"/>
              </a:rPr>
              <a:t>СПОД РОО 04-090-2020 РЫНОЧНАЯ ИНФОРМАЦИЯ</a:t>
            </a:r>
          </a:p>
          <a:p>
            <a:pPr algn="ctr">
              <a:spcAft>
                <a:spcPts val="0"/>
              </a:spcAft>
              <a:defRPr/>
            </a:pPr>
            <a:r>
              <a:rPr lang="ru-RU" sz="2500" b="1" kern="0" dirty="0" smtClean="0">
                <a:solidFill>
                  <a:schemeClr val="bg1"/>
                </a:solidFill>
                <a:latin typeface="Calibri"/>
              </a:rPr>
              <a:t>УВЕРЕННОСТЬ И НЕОПРЕДЕЛЕННОСТЬ ДАННЫХ</a:t>
            </a:r>
            <a:endParaRPr lang="ru-RU" sz="2500" b="1" kern="0" dirty="0">
              <a:solidFill>
                <a:schemeClr val="bg1"/>
              </a:solidFill>
              <a:latin typeface="Calibri"/>
            </a:endParaRPr>
          </a:p>
        </p:txBody>
      </p:sp>
      <p:sp>
        <p:nvSpPr>
          <p:cNvPr id="14" name="Прямоугольник 13"/>
          <p:cNvSpPr/>
          <p:nvPr/>
        </p:nvSpPr>
        <p:spPr>
          <a:xfrm>
            <a:off x="105932" y="884665"/>
            <a:ext cx="11967950" cy="5884106"/>
          </a:xfrm>
          <a:prstGeom prst="rect">
            <a:avLst/>
          </a:prstGeom>
          <a:solidFill>
            <a:schemeClr val="accent4">
              <a:lumMod val="20000"/>
              <a:lumOff val="80000"/>
            </a:schemeClr>
          </a:solidFill>
        </p:spPr>
        <p:txBody>
          <a:bodyPr wrap="square" lIns="72000" bIns="36000">
            <a:spAutoFit/>
          </a:bodyPr>
          <a:lstStyle/>
          <a:p>
            <a:r>
              <a:rPr lang="ru-RU" sz="2000" b="1" dirty="0">
                <a:solidFill>
                  <a:schemeClr val="tx2">
                    <a:lumMod val="50000"/>
                  </a:schemeClr>
                </a:solidFill>
                <a:latin typeface="Arial" panose="020B0604020202020204" pitchFamily="34" charset="0"/>
                <a:cs typeface="Arial" panose="020B0604020202020204" pitchFamily="34" charset="0"/>
              </a:rPr>
              <a:t>4. Источники и основные факторы неопределенности процесса оценки</a:t>
            </a:r>
          </a:p>
          <a:p>
            <a:r>
              <a:rPr lang="ru-RU" sz="1300" dirty="0">
                <a:solidFill>
                  <a:schemeClr val="accent1">
                    <a:lumMod val="50000"/>
                  </a:schemeClr>
                </a:solidFill>
                <a:latin typeface="Arial" panose="020B0604020202020204" pitchFamily="34" charset="0"/>
                <a:cs typeface="Arial" panose="020B0604020202020204" pitchFamily="34" charset="0"/>
              </a:rPr>
              <a:t>4.1. </a:t>
            </a:r>
            <a:r>
              <a:rPr lang="ru-RU" sz="1200" dirty="0">
                <a:solidFill>
                  <a:schemeClr val="accent1">
                    <a:lumMod val="50000"/>
                  </a:schemeClr>
                </a:solidFill>
                <a:latin typeface="Arial" panose="020B0604020202020204" pitchFamily="34" charset="0"/>
                <a:cs typeface="Arial" panose="020B0604020202020204" pitchFamily="34" charset="0"/>
              </a:rPr>
              <a:t>Выделяют следующие основные источники и факторы неопределенности:</a:t>
            </a:r>
          </a:p>
          <a:p>
            <a:r>
              <a:rPr lang="ru-RU" sz="2000" b="1" dirty="0">
                <a:solidFill>
                  <a:schemeClr val="tx2">
                    <a:lumMod val="50000"/>
                  </a:schemeClr>
                </a:solidFill>
                <a:latin typeface="Arial" panose="020B0604020202020204" pitchFamily="34" charset="0"/>
                <a:cs typeface="Arial" panose="020B0604020202020204" pitchFamily="34" charset="0"/>
              </a:rPr>
              <a:t>- рыночная неопределенность;</a:t>
            </a:r>
          </a:p>
          <a:p>
            <a:r>
              <a:rPr lang="ru-RU" sz="1200" dirty="0">
                <a:solidFill>
                  <a:schemeClr val="accent1">
                    <a:lumMod val="50000"/>
                  </a:schemeClr>
                </a:solidFill>
                <a:latin typeface="Arial" panose="020B0604020202020204" pitchFamily="34" charset="0"/>
                <a:cs typeface="Arial" panose="020B0604020202020204" pitchFamily="34" charset="0"/>
              </a:rPr>
              <a:t>- неопределенность моделей и методов;</a:t>
            </a:r>
          </a:p>
          <a:p>
            <a:r>
              <a:rPr lang="ru-RU" sz="2000" b="1" dirty="0">
                <a:solidFill>
                  <a:schemeClr val="tx2">
                    <a:lumMod val="50000"/>
                  </a:schemeClr>
                </a:solidFill>
                <a:latin typeface="Arial" panose="020B0604020202020204" pitchFamily="34" charset="0"/>
                <a:cs typeface="Arial" panose="020B0604020202020204" pitchFamily="34" charset="0"/>
              </a:rPr>
              <a:t>- неопределенность исходных данных.</a:t>
            </a:r>
          </a:p>
          <a:p>
            <a:pPr algn="just"/>
            <a:r>
              <a:rPr lang="ru-RU" sz="2000" b="1" dirty="0">
                <a:solidFill>
                  <a:srgbClr val="C00000"/>
                </a:solidFill>
                <a:latin typeface="Arial" panose="020B0604020202020204" pitchFamily="34" charset="0"/>
                <a:cs typeface="Arial" panose="020B0604020202020204" pitchFamily="34" charset="0"/>
              </a:rPr>
              <a:t>4.2. Рыночная неопределенность </a:t>
            </a:r>
            <a:r>
              <a:rPr lang="ru-RU" sz="1200" dirty="0">
                <a:solidFill>
                  <a:schemeClr val="tx2">
                    <a:lumMod val="50000"/>
                  </a:schemeClr>
                </a:solidFill>
                <a:latin typeface="Arial" panose="020B0604020202020204" pitchFamily="34" charset="0"/>
                <a:cs typeface="Arial" panose="020B0604020202020204" pitchFamily="34" charset="0"/>
              </a:rPr>
              <a:t>связана, прежде всего, с макроэкономическими и микроэкономическими процессами на рынке. В основе этого источника неопределенности лежит вероятностная природа рынка. Даже сделки с идентичными и полностью заменяемыми активами, происходящие в одно и то же время и при одних и тех же условиях,</a:t>
            </a:r>
          </a:p>
          <a:p>
            <a:pPr algn="just"/>
            <a:r>
              <a:rPr lang="ru-RU" sz="1200" dirty="0">
                <a:solidFill>
                  <a:schemeClr val="tx2">
                    <a:lumMod val="50000"/>
                  </a:schemeClr>
                </a:solidFill>
                <a:latin typeface="Arial" panose="020B0604020202020204" pitchFamily="34" charset="0"/>
                <a:cs typeface="Arial" panose="020B0604020202020204" pitchFamily="34" charset="0"/>
              </a:rPr>
              <a:t>могут осуществляться по различающимся ценам. Вариабельность цен в данном случае может быть не связана с особенностями объектов сделки и даже с особенностями рынка.</a:t>
            </a:r>
          </a:p>
          <a:p>
            <a:pPr algn="just"/>
            <a:r>
              <a:rPr lang="ru-RU" sz="1200" dirty="0">
                <a:solidFill>
                  <a:schemeClr val="tx2">
                    <a:lumMod val="50000"/>
                  </a:schemeClr>
                </a:solidFill>
                <a:latin typeface="Arial" panose="020B0604020202020204" pitchFamily="34" charset="0"/>
                <a:cs typeface="Arial" panose="020B0604020202020204" pitchFamily="34" charset="0"/>
              </a:rPr>
              <a:t>Она может быть обусловлена разными целями участников рынка, различием уровней их информированности, мотивацией сторон и другими субъективными факторами. Каждый участник рынка (продавцы и покупатели), устанавливая свою цену покупки/продажи, имеет личные предпочтения, собственную мотивацию, свое отношение к риску. Кроме того, каждый участник рынка обладает различной информацией о соответствующем сегменте рынка и по-разному оценивает свойства объекта. В силу этого один и тот же объект может продаваться на свободном конкурентном рынке по различным ценам. Поэтому определенная в процессе оценки наиболее вероятная цена сделки (которая по российским стандартам трактуется как рыночная стоимость) в общем случае может совпадать с фактической ценой сделки. Таким образом, случайный характер цен сделок неизбежно приводит к неопределенности результата оценки рыночной стоимости оцениваемого объекта.</a:t>
            </a:r>
          </a:p>
          <a:p>
            <a:r>
              <a:rPr lang="ru-RU" sz="2000" b="1" dirty="0">
                <a:solidFill>
                  <a:srgbClr val="C00000"/>
                </a:solidFill>
                <a:latin typeface="Arial" panose="020B0604020202020204" pitchFamily="34" charset="0"/>
                <a:cs typeface="Arial" panose="020B0604020202020204" pitchFamily="34" charset="0"/>
              </a:rPr>
              <a:t>4.4. Неопределенность исходных данных </a:t>
            </a:r>
            <a:r>
              <a:rPr lang="ru-RU" sz="1200" dirty="0">
                <a:solidFill>
                  <a:schemeClr val="tx2">
                    <a:lumMod val="50000"/>
                  </a:schemeClr>
                </a:solidFill>
                <a:latin typeface="Arial" panose="020B0604020202020204" pitchFamily="34" charset="0"/>
                <a:cs typeface="Arial" panose="020B0604020202020204" pitchFamily="34" charset="0"/>
              </a:rPr>
              <a:t>связана с тем, что все расчеты рыночной стоимости основываются на рыночных данных, которые обычно представляют собой статистические характеристики рынка (средние, медианы, гистограммы и т. п.). Количество данных, используемых для определения этих характеристик, в силу статистических</a:t>
            </a:r>
          </a:p>
          <a:p>
            <a:r>
              <a:rPr lang="ru-RU" sz="1200" dirty="0">
                <a:solidFill>
                  <a:schemeClr val="tx2">
                    <a:lumMod val="50000"/>
                  </a:schemeClr>
                </a:solidFill>
                <a:latin typeface="Arial" panose="020B0604020202020204" pitchFamily="34" charset="0"/>
                <a:cs typeface="Arial" panose="020B0604020202020204" pitchFamily="34" charset="0"/>
              </a:rPr>
              <a:t>закономерностей делает невозможным точное нахождение параметров распределения случайной величины. Все объекты, выставляемые на рынок, обладают своими особенностями, которые нельзя полностью отразить в их описании, и поэтому могут иметь значимые, но не описанные в источниках информации об объектах отличия по тем или иным признакам. В силу </a:t>
            </a:r>
            <a:r>
              <a:rPr lang="ru-RU" sz="1200" dirty="0" err="1">
                <a:solidFill>
                  <a:schemeClr val="tx2">
                    <a:lumMod val="50000"/>
                  </a:schemeClr>
                </a:solidFill>
                <a:latin typeface="Arial" panose="020B0604020202020204" pitchFamily="34" charset="0"/>
                <a:cs typeface="Arial" panose="020B0604020202020204" pitchFamily="34" charset="0"/>
              </a:rPr>
              <a:t>неучитываемых</a:t>
            </a:r>
            <a:r>
              <a:rPr lang="ru-RU" sz="1200" dirty="0">
                <a:solidFill>
                  <a:schemeClr val="tx2">
                    <a:lumMod val="50000"/>
                  </a:schemeClr>
                </a:solidFill>
                <a:latin typeface="Arial" panose="020B0604020202020204" pitchFamily="34" charset="0"/>
                <a:cs typeface="Arial" panose="020B0604020202020204" pitchFamily="34" charset="0"/>
              </a:rPr>
              <a:t> параметров даже идентичные объекты (по своим основным характеристикам, местоположению и т. п.) могут различаться по ценам предложений и ценам сделок. Ситуация осложняется на рынках с низкой торговой активностью, когда близких по всем основным характеристикам объектов мало (а иногда вообще нет), и оценщик вынужден строить свои суждения на основе данных об объектах, существенно</a:t>
            </a:r>
          </a:p>
          <a:p>
            <a:r>
              <a:rPr lang="ru-RU" sz="1200" dirty="0">
                <a:solidFill>
                  <a:schemeClr val="tx2">
                    <a:lumMod val="50000"/>
                  </a:schemeClr>
                </a:solidFill>
                <a:latin typeface="Arial" panose="020B0604020202020204" pitchFamily="34" charset="0"/>
                <a:cs typeface="Arial" panose="020B0604020202020204" pitchFamily="34" charset="0"/>
              </a:rPr>
              <a:t>отличающихся от объекта оценки. Свой вклад в неопределенность вносит также использование субъективных характеристик, основанных только на интуитивных представлениях оценщика. Основной путь снижения неопределенности, порождаемой исходными данными, — формирование единой базы по данным рынка, издание общих справочников, включающих требуемые параметры, и др.</a:t>
            </a:r>
          </a:p>
        </p:txBody>
      </p:sp>
      <p:sp>
        <p:nvSpPr>
          <p:cNvPr id="12" name="Номер слайда 1"/>
          <p:cNvSpPr txBox="1">
            <a:spLocks/>
          </p:cNvSpPr>
          <p:nvPr/>
        </p:nvSpPr>
        <p:spPr>
          <a:xfrm>
            <a:off x="8737600" y="6356371"/>
            <a:ext cx="28448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ru-RU" dirty="0" smtClean="0"/>
              <a:t>4</a:t>
            </a:r>
            <a:endParaRPr lang="ru-RU" dirty="0"/>
          </a:p>
        </p:txBody>
      </p:sp>
      <p:grpSp>
        <p:nvGrpSpPr>
          <p:cNvPr id="17" name="Группа 16"/>
          <p:cNvGrpSpPr/>
          <p:nvPr/>
        </p:nvGrpSpPr>
        <p:grpSpPr>
          <a:xfrm>
            <a:off x="-15868" y="-1"/>
            <a:ext cx="2839947" cy="907298"/>
            <a:chOff x="50312" y="-7821"/>
            <a:chExt cx="2839947" cy="907298"/>
          </a:xfrm>
        </p:grpSpPr>
        <p:pic>
          <p:nvPicPr>
            <p:cNvPr id="18" name="Рисунок 17"/>
            <p:cNvPicPr>
              <a:picLocks noChangeAspect="1"/>
            </p:cNvPicPr>
            <p:nvPr/>
          </p:nvPicPr>
          <p:blipFill rotWithShape="1">
            <a:blip r:embed="rId3">
              <a:clrChange>
                <a:clrFrom>
                  <a:srgbClr val="000000"/>
                </a:clrFrom>
                <a:clrTo>
                  <a:srgbClr val="000000">
                    <a:alpha val="0"/>
                  </a:srgbClr>
                </a:clrTo>
              </a:clrChange>
              <a:biLevel thresh="25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19" name="TextBox 18"/>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11692148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2"/>
          <p:cNvSpPr>
            <a:spLocks noChangeArrowheads="1"/>
          </p:cNvSpPr>
          <p:nvPr/>
        </p:nvSpPr>
        <p:spPr bwMode="auto">
          <a:xfrm rot="5400000">
            <a:off x="5864844" y="-5869136"/>
            <a:ext cx="453729"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5" name="Прямоугольник 4"/>
          <p:cNvSpPr/>
          <p:nvPr/>
        </p:nvSpPr>
        <p:spPr>
          <a:xfrm>
            <a:off x="207963" y="-7938"/>
            <a:ext cx="11474450" cy="461665"/>
          </a:xfrm>
          <a:prstGeom prst="rect">
            <a:avLst/>
          </a:prstGeom>
        </p:spPr>
        <p:txBody>
          <a:bodyPr>
            <a:spAutoFit/>
          </a:bodyPr>
          <a:lstStyle/>
          <a:p>
            <a:pPr algn="ctr">
              <a:defRPr/>
            </a:pPr>
            <a:r>
              <a:rPr lang="ru-RU" sz="2400" b="1" kern="0" dirty="0" smtClean="0">
                <a:solidFill>
                  <a:prstClr val="white"/>
                </a:solidFill>
              </a:rPr>
              <a:t>ПРАВИЛА И РЕКОМЕНДАЦИИ</a:t>
            </a:r>
            <a:endParaRPr lang="ru-RU" sz="2400" dirty="0">
              <a:solidFill>
                <a:schemeClr val="bg1"/>
              </a:solidFill>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40</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
        <p:nvSpPr>
          <p:cNvPr id="3" name="Прямоугольник 2"/>
          <p:cNvSpPr/>
          <p:nvPr/>
        </p:nvSpPr>
        <p:spPr>
          <a:xfrm>
            <a:off x="69138" y="354222"/>
            <a:ext cx="12192001" cy="1369606"/>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Транспарентность и равнозначная применимость рыночных данных</a:t>
            </a:r>
            <a:r>
              <a:rPr lang="ru-RU" dirty="0">
                <a:solidFill>
                  <a:schemeClr val="accent1">
                    <a:lumMod val="50000"/>
                  </a:schemeClr>
                </a:solidFill>
                <a:latin typeface="Arial" panose="020B0604020202020204" pitchFamily="34" charset="0"/>
                <a:cs typeface="Arial" panose="020B0604020202020204" pitchFamily="34" charset="0"/>
              </a:rPr>
              <a:t>,</a:t>
            </a:r>
            <a:r>
              <a:rPr lang="ru-RU" sz="1300" dirty="0">
                <a:latin typeface="Arial" panose="020B0604020202020204" pitchFamily="34" charset="0"/>
                <a:cs typeface="Arial" panose="020B0604020202020204" pitchFamily="34" charset="0"/>
              </a:rPr>
              <a:t>в т.ч. результатов анализа исследований рынка для всех субъектов рынка недвижимости: инвесторов, </a:t>
            </a:r>
            <a:r>
              <a:rPr lang="ru-RU" sz="1300" dirty="0" err="1">
                <a:latin typeface="Arial" panose="020B0604020202020204" pitchFamily="34" charset="0"/>
                <a:cs typeface="Arial" panose="020B0604020202020204" pitchFamily="34" charset="0"/>
              </a:rPr>
              <a:t>риэлторов</a:t>
            </a:r>
            <a:r>
              <a:rPr lang="ru-RU" sz="1300" dirty="0">
                <a:latin typeface="Arial" panose="020B0604020202020204" pitchFamily="34" charset="0"/>
                <a:cs typeface="Arial" panose="020B0604020202020204" pitchFamily="34" charset="0"/>
              </a:rPr>
              <a:t>, аналитиков, оценщиков, кадастровых оценщиков, экспертов, в т.ч. из различных профессиональных объединений, ассоциаций, саморегулируемых организаций и пр. Вид деятельности и квалификация профессионального участника рынка, а так же его принадлежность к какой-либо профессиональной организации/объединению не ведет к изменению рыночных данных, в т.ч. характеристик объектов и рынка, ценообразующих факторов и корректировок, а также не является основанием для ограничения использования рыночных данных другими профессиональными участниками рынка недвижимости</a:t>
            </a:r>
          </a:p>
        </p:txBody>
      </p:sp>
      <p:sp>
        <p:nvSpPr>
          <p:cNvPr id="4" name="Прямоугольник 3"/>
          <p:cNvSpPr/>
          <p:nvPr/>
        </p:nvSpPr>
        <p:spPr>
          <a:xfrm>
            <a:off x="25203" y="1625087"/>
            <a:ext cx="12083223" cy="1769715"/>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Свободное использование</a:t>
            </a:r>
            <a:r>
              <a:rPr lang="ru-RU" dirty="0">
                <a:solidFill>
                  <a:schemeClr val="accent1">
                    <a:lumMod val="50000"/>
                  </a:schemeClr>
                </a:solidFill>
              </a:rPr>
              <a:t>. </a:t>
            </a:r>
            <a:r>
              <a:rPr lang="ru-RU" sz="1300" dirty="0">
                <a:latin typeface="Arial" panose="020B0604020202020204" pitchFamily="34" charset="0"/>
                <a:cs typeface="Arial" panose="020B0604020202020204" pitchFamily="34" charset="0"/>
              </a:rPr>
              <a:t>Рыночные данные и форматы их представления в виде сборников / справочников и т.п. не являются нормативно-правовыми документами, регламентирующими процессы профессиональной деятельности, в т.ч. оценки недвижимости, а источники рыночных данных (издатели) не являются органами (институтами), которые имеют полномочия давать указания, обязательные к исполнению профессиональным участникам рынка. В связи с чем профессиональные участники рынка, т.ч. оценщики и эксперты, вправе как использовать, так и не использовать рыночные данные в соответствии со своим профессиональным усмотрением и регулирующем законодательством. При этом недопустимо для всех принимающих и проверяющих инстанций (включая судебные) трактовать данные сборников / справочников как обязательные к применению или к неприменению профессиональными участниками рынка недвижимости, за исключением данных необъективность или некорректность которых, доказана в установленном законодательством порядке.</a:t>
            </a:r>
          </a:p>
        </p:txBody>
      </p:sp>
      <p:sp>
        <p:nvSpPr>
          <p:cNvPr id="6" name="Прямоугольник 5"/>
          <p:cNvSpPr/>
          <p:nvPr/>
        </p:nvSpPr>
        <p:spPr>
          <a:xfrm>
            <a:off x="52242" y="3305888"/>
            <a:ext cx="12078929" cy="769441"/>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Следование рекомендациям</a:t>
            </a:r>
            <a:r>
              <a:rPr lang="ru-RU" dirty="0">
                <a:solidFill>
                  <a:schemeClr val="accent1">
                    <a:lumMod val="50000"/>
                  </a:schemeClr>
                </a:solidFill>
              </a:rPr>
              <a:t>. </a:t>
            </a:r>
            <a:r>
              <a:rPr lang="ru-RU" sz="1300" dirty="0">
                <a:latin typeface="Arial" panose="020B0604020202020204" pitchFamily="34" charset="0"/>
                <a:cs typeface="Arial" panose="020B0604020202020204" pitchFamily="34" charset="0"/>
              </a:rPr>
              <a:t>Рыночные данные рекомендуется использовать с учетом приведенных в источнике разъяснений, рекомендаций, допущений и ограничений. Применение рыночных данных, противоречащее указанным разъяснениям, рекомендациям и выходящее за рамки установленных ограничений или их игнорирование, может привести к не корректным результатам</a:t>
            </a:r>
          </a:p>
        </p:txBody>
      </p:sp>
      <p:sp>
        <p:nvSpPr>
          <p:cNvPr id="7" name="Прямоугольник 6"/>
          <p:cNvSpPr/>
          <p:nvPr/>
        </p:nvSpPr>
        <p:spPr>
          <a:xfrm>
            <a:off x="69138" y="4014696"/>
            <a:ext cx="12137923" cy="1169551"/>
          </a:xfrm>
          <a:prstGeom prst="rect">
            <a:avLst/>
          </a:prstGeom>
        </p:spPr>
        <p:txBody>
          <a:bodyPr wrap="square">
            <a:spAutoFit/>
          </a:bodyPr>
          <a:lstStyle/>
          <a:p>
            <a:r>
              <a:rPr lang="ru-RU" sz="1600" b="1" dirty="0">
                <a:solidFill>
                  <a:schemeClr val="accent1">
                    <a:lumMod val="50000"/>
                  </a:schemeClr>
                </a:solidFill>
                <a:latin typeface="Arial" panose="020B0604020202020204" pitchFamily="34" charset="0"/>
                <a:cs typeface="Arial" panose="020B0604020202020204" pitchFamily="34" charset="0"/>
              </a:rPr>
              <a:t>Профессиональное суждение эксперта рынка</a:t>
            </a:r>
            <a:r>
              <a:rPr lang="ru-RU" dirty="0">
                <a:solidFill>
                  <a:schemeClr val="accent1">
                    <a:lumMod val="50000"/>
                  </a:schemeClr>
                </a:solidFill>
              </a:rPr>
              <a:t>. </a:t>
            </a:r>
            <a:r>
              <a:rPr lang="ru-RU" sz="1300" dirty="0">
                <a:latin typeface="Arial" panose="020B0604020202020204" pitchFamily="34" charset="0"/>
                <a:cs typeface="Arial" panose="020B0604020202020204" pitchFamily="34" charset="0"/>
              </a:rPr>
              <a:t>Многообразие рыночных ситуаций и высокая сложность процессов ценообразования недвижимости определяет «профессиональное суждение» субъекта рынка (эксперта, оценщика, аналитика, и пр.) основанное на его информированности, опыте и квалификации, в качестве наиболее точного инструмента при определении значимости влияния ценообразующих факторов и необходимости введения соответствующих корректировок при сравнении объектов, вектора их направленности и непосредственно размера по аналогии со ст. 14 135 ФЗ и п. 1,2 ФСО V.</a:t>
            </a:r>
          </a:p>
        </p:txBody>
      </p:sp>
      <p:sp>
        <p:nvSpPr>
          <p:cNvPr id="9" name="Прямоугольник 8"/>
          <p:cNvSpPr/>
          <p:nvPr/>
        </p:nvSpPr>
        <p:spPr>
          <a:xfrm>
            <a:off x="25203" y="5090443"/>
            <a:ext cx="12049432" cy="1769715"/>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Приоритетное использование корректировок из одного источника</a:t>
            </a:r>
            <a:r>
              <a:rPr lang="ru-RU" dirty="0">
                <a:solidFill>
                  <a:schemeClr val="accent1">
                    <a:lumMod val="50000"/>
                  </a:schemeClr>
                </a:solidFill>
              </a:rPr>
              <a:t>. </a:t>
            </a:r>
            <a:r>
              <a:rPr lang="ru-RU" sz="1300" dirty="0">
                <a:latin typeface="Arial" panose="020B0604020202020204" pitchFamily="34" charset="0"/>
                <a:cs typeface="Arial" panose="020B0604020202020204" pitchFamily="34" charset="0"/>
              </a:rPr>
              <a:t>Состав ценообразующих факторов и общий размер корректировок, содержащихся в каждом исследовании (сборнике, справочнике и пр.), представляет собой единую модель ценообразования, сформированную в результате комплексного (кросс-</a:t>
            </a:r>
            <a:r>
              <a:rPr lang="ru-RU" sz="1300" dirty="0" err="1">
                <a:latin typeface="Arial" panose="020B0604020202020204" pitchFamily="34" charset="0"/>
                <a:cs typeface="Arial" panose="020B0604020202020204" pitchFamily="34" charset="0"/>
              </a:rPr>
              <a:t>валидированного</a:t>
            </a:r>
            <a:r>
              <a:rPr lang="ru-RU" sz="1300" dirty="0">
                <a:latin typeface="Arial" panose="020B0604020202020204" pitchFamily="34" charset="0"/>
                <a:cs typeface="Arial" panose="020B0604020202020204" pitchFamily="34" charset="0"/>
              </a:rPr>
              <a:t>) исследования экспертами всех закономерностей ценообразования в границах сегмента рынка. Поэтому при сравнении объектов целесообразно использовать единую модель (один сборник) наиболее подходящую в конкретной рыночной ситуации в силу индивидуальных характеристик объекта и особенностей используемой рыночной информации, в связи с чем оценщик на основе своего профессионального усмотрения выбирает наиболее соответствующий источник (сборник, справочник и пр.), содержащий максимально полный состав необходимых ценообразующих факторов, также учитывая их точность, и только при отсутствии или низкой точности отдельного (единичного) фактора (корректировки) возможно использование материалов из других исследований (моделей ценообразования).</a:t>
            </a:r>
          </a:p>
        </p:txBody>
      </p:sp>
    </p:spTree>
    <p:extLst>
      <p:ext uri="{BB962C8B-B14F-4D97-AF65-F5344CB8AC3E}">
        <p14:creationId xmlns:p14="http://schemas.microsoft.com/office/powerpoint/2010/main" val="53658308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2"/>
          <p:cNvSpPr>
            <a:spLocks noChangeArrowheads="1"/>
          </p:cNvSpPr>
          <p:nvPr/>
        </p:nvSpPr>
        <p:spPr bwMode="auto">
          <a:xfrm rot="5400000">
            <a:off x="5864844" y="-5869136"/>
            <a:ext cx="453729"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5" name="Прямоугольник 4"/>
          <p:cNvSpPr/>
          <p:nvPr/>
        </p:nvSpPr>
        <p:spPr>
          <a:xfrm>
            <a:off x="207963" y="-7938"/>
            <a:ext cx="11474450" cy="461665"/>
          </a:xfrm>
          <a:prstGeom prst="rect">
            <a:avLst/>
          </a:prstGeom>
        </p:spPr>
        <p:txBody>
          <a:bodyPr>
            <a:spAutoFit/>
          </a:bodyPr>
          <a:lstStyle/>
          <a:p>
            <a:pPr algn="ctr">
              <a:defRPr/>
            </a:pPr>
            <a:r>
              <a:rPr lang="ru-RU" sz="2400" b="1" kern="0" dirty="0" smtClean="0">
                <a:solidFill>
                  <a:prstClr val="white"/>
                </a:solidFill>
              </a:rPr>
              <a:t>ПРАВИЛА И РЕКОМЕНДАЦИИ</a:t>
            </a:r>
            <a:endParaRPr lang="ru-RU" sz="2400" dirty="0">
              <a:solidFill>
                <a:schemeClr val="bg1"/>
              </a:solidFill>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41</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
        <p:nvSpPr>
          <p:cNvPr id="11" name="Прямоугольник 10"/>
          <p:cNvSpPr/>
          <p:nvPr/>
        </p:nvSpPr>
        <p:spPr>
          <a:xfrm>
            <a:off x="4291" y="1471448"/>
            <a:ext cx="12187709" cy="2169825"/>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Анализ рыночных интервалов между ценами объектов и шириной интервалов ценообразующих факторов</a:t>
            </a:r>
            <a:r>
              <a:rPr lang="ru-RU" dirty="0">
                <a:solidFill>
                  <a:schemeClr val="accent1">
                    <a:lumMod val="50000"/>
                  </a:schemeClr>
                </a:solidFill>
              </a:rPr>
              <a:t>.</a:t>
            </a:r>
            <a:r>
              <a:rPr lang="ru-RU" sz="1300" dirty="0">
                <a:latin typeface="Arial" panose="020B0604020202020204" pitchFamily="34" charset="0"/>
                <a:cs typeface="Arial" panose="020B0604020202020204" pitchFamily="34" charset="0"/>
              </a:rPr>
              <a:t>Эксперты рассмотрели доступные рыночные данные, в различных типах городов России, провели мониторинг характеристик представленных сегментов рынка и анализ распределения рыночных цен, и пришли к следующим выводам:</a:t>
            </a:r>
          </a:p>
          <a:p>
            <a:pPr algn="just"/>
            <a:r>
              <a:rPr lang="ru-RU" sz="1300" dirty="0">
                <a:latin typeface="Arial" panose="020B0604020202020204" pitchFamily="34" charset="0"/>
                <a:cs typeface="Arial" panose="020B0604020202020204" pitchFamily="34" charset="0"/>
              </a:rPr>
              <a:t>1. Анализ средней амплитуды осцилляции цен на рынке недвижимости позволяет оценить его активность и степень развития.</a:t>
            </a:r>
          </a:p>
          <a:p>
            <a:pPr algn="just"/>
            <a:r>
              <a:rPr lang="ru-RU" sz="1300" dirty="0">
                <a:latin typeface="Arial" panose="020B0604020202020204" pitchFamily="34" charset="0"/>
                <a:cs typeface="Arial" panose="020B0604020202020204" pitchFamily="34" charset="0"/>
              </a:rPr>
              <a:t>2. Анализ интервалов между ценами объектов дает возможность выявлять выбросы в рыночных данных (в т.ч. обусловленные влиянием факторов субъектного ценообразования) наиболее адресно и более точно по сравнению, например, с методом 6 сигм.</a:t>
            </a:r>
          </a:p>
          <a:p>
            <a:pPr algn="just"/>
            <a:r>
              <a:rPr lang="ru-RU" sz="1300" dirty="0">
                <a:latin typeface="Arial" panose="020B0604020202020204" pitchFamily="34" charset="0"/>
                <a:cs typeface="Arial" panose="020B0604020202020204" pitchFamily="34" charset="0"/>
              </a:rPr>
              <a:t>3. Анализ интервалов распределения цен позволяет устанавливать характерные границы между ценами объектов с различными характеристиками и определять экономический размер мотивации типичных субъектов, при ценообразовании объектов, в т.ч. с учётом его дискретности.</a:t>
            </a:r>
          </a:p>
          <a:p>
            <a:pPr algn="just"/>
            <a:r>
              <a:rPr lang="ru-RU" sz="1300" dirty="0">
                <a:latin typeface="Arial" panose="020B0604020202020204" pitchFamily="34" charset="0"/>
                <a:cs typeface="Arial" panose="020B0604020202020204" pitchFamily="34" charset="0"/>
              </a:rPr>
              <a:t>4. Анализ плотности распределения рыночных цен позволяет установить наиболее вероятную величину всей совокупности корректировок, необходимых при сравнении объектов, а также определить предельные границы для размера требуемой (валовой) коррекции.</a:t>
            </a:r>
          </a:p>
        </p:txBody>
      </p:sp>
      <p:sp>
        <p:nvSpPr>
          <p:cNvPr id="12" name="Прямоугольник 11"/>
          <p:cNvSpPr/>
          <p:nvPr/>
        </p:nvSpPr>
        <p:spPr>
          <a:xfrm>
            <a:off x="2219" y="3589515"/>
            <a:ext cx="12078929" cy="1769715"/>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Различие в экономических предпосылках формирования цены на объект недвижимости и его рыночной стоимости</a:t>
            </a:r>
            <a:r>
              <a:rPr lang="ru-RU" dirty="0">
                <a:solidFill>
                  <a:schemeClr val="accent1">
                    <a:lumMod val="50000"/>
                  </a:schemeClr>
                </a:solidFill>
              </a:rPr>
              <a:t>. </a:t>
            </a:r>
            <a:r>
              <a:rPr lang="ru-RU" sz="1300" dirty="0">
                <a:latin typeface="Arial" panose="020B0604020202020204" pitchFamily="34" charset="0"/>
                <a:cs typeface="Arial" panose="020B0604020202020204" pitchFamily="34" charset="0"/>
              </a:rPr>
              <a:t>Выводы экспертов с учетом материалов статьи «Сравнительный подход к оценке недвижимости. Современный взгляд» Н.П. Баринов (Вопросы оценки № 1 2019):</a:t>
            </a:r>
          </a:p>
          <a:p>
            <a:pPr algn="just"/>
            <a:r>
              <a:rPr lang="ru-RU" sz="1300" dirty="0">
                <a:latin typeface="Arial" panose="020B0604020202020204" pitchFamily="34" charset="0"/>
                <a:cs typeface="Arial" panose="020B0604020202020204" pitchFamily="34" charset="0"/>
              </a:rPr>
              <a:t>«Рынки недвижимости несовершенны «по определению» — «закон единой цены» на них не действует. В ценах на недвижимость, присутствует заметная «субъектная» составляющая, которая в силу невозможности ее выделения рассматривается как случайная. Это обстоятельство, существенным образом влияет на методологию сравнительного подхода к оценке недвижимости. При этом цена конкретной сделки с объектом, не требующим корректировок на различие в свойствах (например, сделки в недалеком прошлом с оцениваемой недвижимостью), не является лучшей оценкой его рыночной стоимости, поскольку может заметно отличаться от средней цены на такой же актив на рассматриваемом рынке.</a:t>
            </a:r>
          </a:p>
        </p:txBody>
      </p:sp>
      <p:sp>
        <p:nvSpPr>
          <p:cNvPr id="13" name="Прямоугольник 12"/>
          <p:cNvSpPr/>
          <p:nvPr/>
        </p:nvSpPr>
        <p:spPr>
          <a:xfrm>
            <a:off x="-2073" y="5313546"/>
            <a:ext cx="12083221" cy="1538883"/>
          </a:xfrm>
          <a:prstGeom prst="rect">
            <a:avLst/>
          </a:prstGeom>
        </p:spPr>
        <p:txBody>
          <a:bodyPr wrap="square">
            <a:spAutoFit/>
          </a:bodyPr>
          <a:lstStyle/>
          <a:p>
            <a:r>
              <a:rPr lang="ru-RU" sz="1600" b="1" dirty="0">
                <a:solidFill>
                  <a:schemeClr val="accent1">
                    <a:lumMod val="50000"/>
                  </a:schemeClr>
                </a:solidFill>
                <a:latin typeface="Arial" panose="020B0604020202020204" pitchFamily="34" charset="0"/>
                <a:cs typeface="Arial" panose="020B0604020202020204" pitchFamily="34" charset="0"/>
              </a:rPr>
              <a:t>Источники рыночных данных:</a:t>
            </a:r>
          </a:p>
          <a:p>
            <a:pPr algn="just"/>
            <a:r>
              <a:rPr lang="ru-RU" sz="1300" dirty="0">
                <a:latin typeface="Arial" panose="020B0604020202020204" pitchFamily="34" charset="0"/>
                <a:cs typeface="Arial" panose="020B0604020202020204" pitchFamily="34" charset="0"/>
              </a:rPr>
              <a:t>I. Приоритет следует отдавать рыночной информации, полученной из специализированных и авторитетных сайтов, таких как…</a:t>
            </a:r>
          </a:p>
          <a:p>
            <a:pPr algn="just"/>
            <a:r>
              <a:rPr lang="ru-RU" sz="1300" dirty="0">
                <a:latin typeface="Arial" panose="020B0604020202020204" pitchFamily="34" charset="0"/>
                <a:cs typeface="Arial" panose="020B0604020202020204" pitchFamily="34" charset="0"/>
              </a:rPr>
              <a:t>II. Альтернативные источники информации: интернет-доски объявлений разных сфер, не входящие в рейтинги сайты и базы данных не сертифицированных агентств недвижимости, «одноразовые» </a:t>
            </a:r>
            <a:r>
              <a:rPr lang="ru-RU" sz="1300" dirty="0" err="1">
                <a:latin typeface="Arial" panose="020B0604020202020204" pitchFamily="34" charset="0"/>
                <a:cs typeface="Arial" panose="020B0604020202020204" pitchFamily="34" charset="0"/>
              </a:rPr>
              <a:t>лендинги</a:t>
            </a:r>
            <a:r>
              <a:rPr lang="ru-RU" sz="1300" dirty="0">
                <a:latin typeface="Arial" panose="020B0604020202020204" pitchFamily="34" charset="0"/>
                <a:cs typeface="Arial" panose="020B0604020202020204" pitchFamily="34" charset="0"/>
              </a:rPr>
              <a:t>, страницы, каналы и группы в социальных сетях, а также другие источники, содержащие информацию, не прошедшую проверку экспертами рынка, возможны к использованию только в условиях недостаточности рыночных данных и при соблюдении должной осмотрительности, исходя из принципа достаточности (п. 11 ФСО 7)</a:t>
            </a:r>
          </a:p>
          <a:p>
            <a:pPr algn="just"/>
            <a:r>
              <a:rPr lang="ru-RU" sz="1300" dirty="0">
                <a:latin typeface="Arial" panose="020B0604020202020204" pitchFamily="34" charset="0"/>
                <a:cs typeface="Arial" panose="020B0604020202020204" pitchFamily="34" charset="0"/>
              </a:rPr>
              <a:t>III. Рыночные данные размещенные вне раздела сайта соответствующего сегмента рынка и типа операции, не считаются «доступными оценщику».</a:t>
            </a:r>
          </a:p>
        </p:txBody>
      </p:sp>
      <p:sp>
        <p:nvSpPr>
          <p:cNvPr id="10" name="Прямоугольник 9"/>
          <p:cNvSpPr/>
          <p:nvPr/>
        </p:nvSpPr>
        <p:spPr>
          <a:xfrm>
            <a:off x="2219" y="419586"/>
            <a:ext cx="12049432" cy="1138773"/>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Последовательность введения корректировок</a:t>
            </a:r>
            <a:r>
              <a:rPr lang="ru-RU" sz="1300" b="1" dirty="0">
                <a:solidFill>
                  <a:schemeClr val="accent1">
                    <a:lumMod val="50000"/>
                  </a:schemeClr>
                </a:solidFill>
                <a:latin typeface="Arial" panose="020B0604020202020204" pitchFamily="34" charset="0"/>
                <a:cs typeface="Arial" panose="020B0604020202020204" pitchFamily="34" charset="0"/>
              </a:rPr>
              <a:t>.</a:t>
            </a:r>
            <a:r>
              <a:rPr lang="ru-RU" sz="1300" dirty="0">
                <a:latin typeface="Arial" panose="020B0604020202020204" pitchFamily="34" charset="0"/>
                <a:cs typeface="Arial" panose="020B0604020202020204" pitchFamily="34" charset="0"/>
              </a:rPr>
              <a:t>В ходе анализа рынка и проведения настоящего исследования Эксперты установили в Сборнике последовательность корректировок, наиболее соответствующую рыночным процессам ценообразования и практике в работе профессиональных участников рынка, что также отражается в форматах расчётных таблиц оценщиков. При этом незначительная перестановка корректировок возможна и образуемые разбросы расчётных величин, как правило, не выходят за рамки математической погрешности расчётов и тем более за границы нахождения рыночной стоимости, в соответствии с п. 30 ФСО № </a:t>
            </a:r>
            <a:r>
              <a:rPr lang="ru-RU" sz="1300" dirty="0" smtClean="0">
                <a:latin typeface="Arial" panose="020B0604020202020204" pitchFamily="34" charset="0"/>
                <a:cs typeface="Arial" panose="020B0604020202020204" pitchFamily="34" charset="0"/>
              </a:rPr>
              <a:t>7.</a:t>
            </a:r>
            <a:endParaRPr lang="ru-RU"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074367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2"/>
          <p:cNvSpPr>
            <a:spLocks noChangeArrowheads="1"/>
          </p:cNvSpPr>
          <p:nvPr/>
        </p:nvSpPr>
        <p:spPr bwMode="auto">
          <a:xfrm rot="5400000">
            <a:off x="5864844" y="-5869136"/>
            <a:ext cx="453729"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5" name="Прямоугольник 4"/>
          <p:cNvSpPr/>
          <p:nvPr/>
        </p:nvSpPr>
        <p:spPr>
          <a:xfrm>
            <a:off x="207963" y="-7938"/>
            <a:ext cx="11474450" cy="461665"/>
          </a:xfrm>
          <a:prstGeom prst="rect">
            <a:avLst/>
          </a:prstGeom>
        </p:spPr>
        <p:txBody>
          <a:bodyPr>
            <a:spAutoFit/>
          </a:bodyPr>
          <a:lstStyle/>
          <a:p>
            <a:pPr algn="ctr">
              <a:defRPr/>
            </a:pPr>
            <a:r>
              <a:rPr lang="ru-RU" sz="2400" b="1" kern="0" dirty="0" smtClean="0">
                <a:solidFill>
                  <a:prstClr val="white"/>
                </a:solidFill>
              </a:rPr>
              <a:t>ПРАВИЛА И РЕКОМЕНДАЦИИ</a:t>
            </a:r>
            <a:endParaRPr lang="ru-RU" sz="2400" dirty="0">
              <a:solidFill>
                <a:schemeClr val="bg1"/>
              </a:solidFill>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42</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
        <p:nvSpPr>
          <p:cNvPr id="3" name="Прямоугольник 2"/>
          <p:cNvSpPr/>
          <p:nvPr/>
        </p:nvSpPr>
        <p:spPr>
          <a:xfrm>
            <a:off x="53912" y="2575566"/>
            <a:ext cx="11824033" cy="969496"/>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Применимость факторов и корректировок для различных типов рыночных операций</a:t>
            </a:r>
            <a:r>
              <a:rPr lang="ru-RU" dirty="0">
                <a:solidFill>
                  <a:schemeClr val="accent1">
                    <a:lumMod val="50000"/>
                  </a:schemeClr>
                </a:solidFill>
              </a:rPr>
              <a:t>. </a:t>
            </a:r>
            <a:r>
              <a:rPr lang="ru-RU" sz="1300" dirty="0">
                <a:latin typeface="Arial" panose="020B0604020202020204" pitchFamily="34" charset="0"/>
                <a:cs typeface="Arial" panose="020B0604020202020204" pitchFamily="34" charset="0"/>
              </a:rPr>
              <a:t>Большинство факторов оказывают устойчивое влияние на ценообразование, включая различные операции с объектами, такие как аренда и продажа. В связи с этим эксперты в ходе исследования факторов часто представляют единое значение, не уточняя различные виды операций и рыночные ситуации, подразумевая при этом однородное поведение фактора.</a:t>
            </a:r>
          </a:p>
        </p:txBody>
      </p:sp>
      <p:sp>
        <p:nvSpPr>
          <p:cNvPr id="4" name="Прямоугольник 3"/>
          <p:cNvSpPr/>
          <p:nvPr/>
        </p:nvSpPr>
        <p:spPr>
          <a:xfrm>
            <a:off x="90190" y="3497076"/>
            <a:ext cx="11979746" cy="2169825"/>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Регионы и локации применимости результатов исследования</a:t>
            </a:r>
            <a:r>
              <a:rPr lang="ru-RU" dirty="0">
                <a:solidFill>
                  <a:schemeClr val="accent1">
                    <a:lumMod val="50000"/>
                  </a:schemeClr>
                </a:solidFill>
              </a:rPr>
              <a:t>. </a:t>
            </a:r>
            <a:r>
              <a:rPr lang="ru-RU" sz="1300" dirty="0">
                <a:latin typeface="Arial" panose="020B0604020202020204" pitchFamily="34" charset="0"/>
                <a:cs typeface="Arial" panose="020B0604020202020204" pitchFamily="34" charset="0"/>
              </a:rPr>
              <a:t>Настоящий Сборник корректировок подготовлен экспертами, в т.ч. аналитиками, </a:t>
            </a:r>
            <a:r>
              <a:rPr lang="ru-RU" sz="1300" dirty="0" err="1">
                <a:latin typeface="Arial" panose="020B0604020202020204" pitchFamily="34" charset="0"/>
                <a:cs typeface="Arial" panose="020B0604020202020204" pitchFamily="34" charset="0"/>
              </a:rPr>
              <a:t>риэлторами</a:t>
            </a:r>
            <a:r>
              <a:rPr lang="ru-RU" sz="1300" dirty="0">
                <a:latin typeface="Arial" panose="020B0604020202020204" pitchFamily="34" charset="0"/>
                <a:cs typeface="Arial" panose="020B0604020202020204" pitchFamily="34" charset="0"/>
              </a:rPr>
              <a:t> и оценщиками из разных регионов России. Работы по обобщению и оформлению материалов выполнены представителями НП «Евразийский союз экспертов» и Омский совет экспертов рынка недвижимости, при этом данные собирались от экспертов со всей страны из различных городов: Владивосток, Хабаровск, Якутск, Нижний Новгород, Самара, Казань, Ижевск, Йошкар-Ола, Санкт-Петербург, Калининград, Петрозаводск, Грозный, Новосибирск, Омск, Красноярск, Томск, Екатеринбург, Тюмень, Москва, Воронеж, Краснодар, Симферополь и </a:t>
            </a:r>
            <a:r>
              <a:rPr lang="ru-RU" sz="1300" dirty="0" err="1">
                <a:latin typeface="Arial" panose="020B0604020202020204" pitchFamily="34" charset="0"/>
                <a:cs typeface="Arial" panose="020B0604020202020204" pitchFamily="34" charset="0"/>
              </a:rPr>
              <a:t>др</a:t>
            </a:r>
            <a:r>
              <a:rPr lang="ru-RU" sz="1300" dirty="0">
                <a:latin typeface="Arial" panose="020B0604020202020204" pitchFamily="34" charset="0"/>
                <a:cs typeface="Arial" panose="020B0604020202020204" pitchFamily="34" charset="0"/>
              </a:rPr>
              <a:t>, при активном содействии НП «Российской гильдии </a:t>
            </a:r>
            <a:r>
              <a:rPr lang="ru-RU" sz="1300" dirty="0" err="1">
                <a:latin typeface="Arial" panose="020B0604020202020204" pitchFamily="34" charset="0"/>
                <a:cs typeface="Arial" panose="020B0604020202020204" pitchFamily="34" charset="0"/>
              </a:rPr>
              <a:t>риэлторов</a:t>
            </a:r>
            <a:r>
              <a:rPr lang="ru-RU" sz="1300" dirty="0">
                <a:latin typeface="Arial" panose="020B0604020202020204" pitchFamily="34" charset="0"/>
                <a:cs typeface="Arial" panose="020B0604020202020204" pitchFamily="34" charset="0"/>
              </a:rPr>
              <a:t>» и Ассоциации «Русское общество оценщиков». Кроме того, результаты исследований имеют многолетнее практическое применение при сравнении объектов в большинстве регионов России и дают высокую точность расчетов как в городах с населением свыше 1 млн., так и для любых других, в т.ч. малых населенных пунктов и межселенных территорий. Контроль за отклонениями и обратная связь организованы в постоянном режиме, результаты взаимодействия обобщаются с целью формирования лучших практик в оценочной и аналитической </a:t>
            </a:r>
            <a:r>
              <a:rPr lang="ru-RU" sz="1300" dirty="0" smtClean="0">
                <a:latin typeface="Arial" panose="020B0604020202020204" pitchFamily="34" charset="0"/>
                <a:cs typeface="Arial" panose="020B0604020202020204" pitchFamily="34" charset="0"/>
              </a:rPr>
              <a:t>деятельности.</a:t>
            </a:r>
            <a:endParaRPr lang="ru-RU" sz="1300" dirty="0">
              <a:latin typeface="Arial" panose="020B0604020202020204" pitchFamily="34" charset="0"/>
              <a:cs typeface="Arial" panose="020B0604020202020204" pitchFamily="34" charset="0"/>
            </a:endParaRPr>
          </a:p>
        </p:txBody>
      </p:sp>
      <p:sp>
        <p:nvSpPr>
          <p:cNvPr id="6" name="Прямоугольник 5"/>
          <p:cNvSpPr/>
          <p:nvPr/>
        </p:nvSpPr>
        <p:spPr>
          <a:xfrm>
            <a:off x="53912" y="5599710"/>
            <a:ext cx="11979305" cy="1169551"/>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Период наблюдений для выявления устойчивых закономерностей ценообразующих факторов</a:t>
            </a:r>
            <a:r>
              <a:rPr lang="ru-RU" dirty="0">
                <a:solidFill>
                  <a:schemeClr val="accent1">
                    <a:lumMod val="50000"/>
                  </a:schemeClr>
                </a:solidFill>
              </a:rPr>
              <a:t>. </a:t>
            </a:r>
            <a:r>
              <a:rPr lang="ru-RU" sz="1300" dirty="0">
                <a:latin typeface="Arial" panose="020B0604020202020204" pitchFamily="34" charset="0"/>
                <a:cs typeface="Arial" panose="020B0604020202020204" pitchFamily="34" charset="0"/>
              </a:rPr>
              <a:t>При вычислении динамических индексов (корректировок), таких как «условия рынка» и аналогичные параметры, необходимо опираться на среднесрочные и долгосрочные данные, охватывающие период в 5, 10 и более лет. Важно также учитывать изменения в структуре рынка и минимизировать влияние так называемых «структурных сдвигов», ориентируясь на изменение цен объектов, представленных на рынке в различные периоды наблюдения. Кроме того, целесообразно рассматривать конкурентные или аналогичные сегменты рынка, а также учитывать уровень </a:t>
            </a:r>
            <a:r>
              <a:rPr lang="ru-RU" sz="1300" dirty="0" smtClean="0">
                <a:latin typeface="Arial" panose="020B0604020202020204" pitchFamily="34" charset="0"/>
                <a:cs typeface="Arial" panose="020B0604020202020204" pitchFamily="34" charset="0"/>
              </a:rPr>
              <a:t>инфляции.</a:t>
            </a:r>
            <a:endParaRPr lang="ru-RU" sz="1300" dirty="0">
              <a:latin typeface="Arial" panose="020B0604020202020204" pitchFamily="34" charset="0"/>
              <a:cs typeface="Arial" panose="020B0604020202020204" pitchFamily="34" charset="0"/>
            </a:endParaRPr>
          </a:p>
        </p:txBody>
      </p:sp>
      <p:sp>
        <p:nvSpPr>
          <p:cNvPr id="10" name="Прямоугольник 9"/>
          <p:cNvSpPr/>
          <p:nvPr/>
        </p:nvSpPr>
        <p:spPr>
          <a:xfrm>
            <a:off x="90190" y="1281688"/>
            <a:ext cx="11943027" cy="1338828"/>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Периоды применения результатов исследования (срок действия величины корректировки)</a:t>
            </a:r>
            <a:r>
              <a:rPr lang="ru-RU" sz="1600" b="1" dirty="0">
                <a:latin typeface="Arial" panose="020B0604020202020204" pitchFamily="34" charset="0"/>
                <a:cs typeface="Arial" panose="020B0604020202020204" pitchFamily="34" charset="0"/>
              </a:rPr>
              <a:t>. </a:t>
            </a:r>
            <a:r>
              <a:rPr lang="ru-RU" sz="1300" dirty="0">
                <a:latin typeface="Arial" panose="020B0604020202020204" pitchFamily="34" charset="0"/>
                <a:cs typeface="Arial" panose="020B0604020202020204" pitchFamily="34" charset="0"/>
              </a:rPr>
              <a:t>Фаза рынка, рассматриваемая как период, характеризующийся стабильностью в направленности и динамике показателей сегмента рынка недвижимости, может служить ориентиром для сохранения или изменения величин ценообразующих факторов. Например, в условиях перехода рынка в фазу кризиса, спада или стагнации наблюдается значительное увеличение уровня торга, что приводит к смещению корректировки по данному фактору внутри его диапазона от среднего значения к максимальному. При этом большинство относительных характеристик рынка сохраняет свою устойчивость и закономерности в среднесрочном интервале наблюдения, даже несмотря на значительные колебания рынка и переходе к новой фазе его развития.</a:t>
            </a:r>
          </a:p>
        </p:txBody>
      </p:sp>
      <p:sp>
        <p:nvSpPr>
          <p:cNvPr id="11" name="Прямоугольник 10"/>
          <p:cNvSpPr/>
          <p:nvPr/>
        </p:nvSpPr>
        <p:spPr>
          <a:xfrm>
            <a:off x="97877" y="492034"/>
            <a:ext cx="11935340" cy="769441"/>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Определение качественной рыночной информации и отсев выбросов</a:t>
            </a:r>
            <a:r>
              <a:rPr lang="ru-RU" dirty="0">
                <a:solidFill>
                  <a:schemeClr val="accent1">
                    <a:lumMod val="50000"/>
                  </a:schemeClr>
                </a:solidFill>
              </a:rPr>
              <a:t>. </a:t>
            </a:r>
            <a:r>
              <a:rPr lang="ru-RU" sz="1300" dirty="0">
                <a:latin typeface="Arial" panose="020B0604020202020204" pitchFamily="34" charset="0"/>
                <a:cs typeface="Arial" panose="020B0604020202020204" pitchFamily="34" charset="0"/>
              </a:rPr>
              <a:t>В соответствии с законодательством и сложившейся практикой оценочной деятельности для обеспечения высокой степени надежности рыночной информации рекомендуется учитывать следующие критерии, определяющие наиболее качественную рыночную информацию и выбросов в </a:t>
            </a:r>
            <a:r>
              <a:rPr lang="ru-RU" sz="1300" dirty="0" smtClean="0">
                <a:latin typeface="Arial" panose="020B0604020202020204" pitchFamily="34" charset="0"/>
                <a:cs typeface="Arial" panose="020B0604020202020204" pitchFamily="34" charset="0"/>
              </a:rPr>
              <a:t>данных.</a:t>
            </a:r>
            <a:endParaRPr lang="ru-RU"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533011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2"/>
          <p:cNvSpPr>
            <a:spLocks noChangeArrowheads="1"/>
          </p:cNvSpPr>
          <p:nvPr/>
        </p:nvSpPr>
        <p:spPr bwMode="auto">
          <a:xfrm rot="5400000">
            <a:off x="5864844" y="-5869136"/>
            <a:ext cx="453729"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5" name="Прямоугольник 4"/>
          <p:cNvSpPr/>
          <p:nvPr/>
        </p:nvSpPr>
        <p:spPr>
          <a:xfrm>
            <a:off x="207963" y="-7938"/>
            <a:ext cx="11474450" cy="461665"/>
          </a:xfrm>
          <a:prstGeom prst="rect">
            <a:avLst/>
          </a:prstGeom>
        </p:spPr>
        <p:txBody>
          <a:bodyPr>
            <a:spAutoFit/>
          </a:bodyPr>
          <a:lstStyle/>
          <a:p>
            <a:pPr algn="ctr">
              <a:defRPr/>
            </a:pPr>
            <a:r>
              <a:rPr lang="ru-RU" sz="2400" b="1" kern="0" dirty="0" smtClean="0">
                <a:solidFill>
                  <a:prstClr val="white"/>
                </a:solidFill>
              </a:rPr>
              <a:t>ПРАВИЛА И РЕКОМЕНДАЦИИ</a:t>
            </a:r>
            <a:endParaRPr lang="ru-RU" sz="2400" dirty="0">
              <a:solidFill>
                <a:schemeClr val="bg1"/>
              </a:solidFill>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43</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
        <p:nvSpPr>
          <p:cNvPr id="16" name="Прямоугольник 15"/>
          <p:cNvSpPr/>
          <p:nvPr/>
        </p:nvSpPr>
        <p:spPr>
          <a:xfrm>
            <a:off x="-4292" y="4749741"/>
            <a:ext cx="11983597" cy="1015663"/>
          </a:xfrm>
          <a:prstGeom prst="rect">
            <a:avLst/>
          </a:prstGeom>
        </p:spPr>
        <p:txBody>
          <a:bodyPr wrap="square">
            <a:spAutoFit/>
          </a:bodyPr>
          <a:lstStyle/>
          <a:p>
            <a:pPr algn="just"/>
            <a:r>
              <a:rPr lang="ru-RU" sz="1600" b="1" dirty="0" smtClean="0">
                <a:solidFill>
                  <a:schemeClr val="accent1">
                    <a:lumMod val="50000"/>
                  </a:schemeClr>
                </a:solidFill>
                <a:latin typeface="Arial" panose="020B0604020202020204" pitchFamily="34" charset="0"/>
                <a:cs typeface="Arial" panose="020B0604020202020204" pitchFamily="34" charset="0"/>
              </a:rPr>
              <a:t>Раскрытие доказательства</a:t>
            </a:r>
            <a:r>
              <a:rPr lang="ru-RU" dirty="0" smtClean="0">
                <a:solidFill>
                  <a:schemeClr val="accent1">
                    <a:lumMod val="50000"/>
                  </a:schemeClr>
                </a:solidFill>
              </a:rPr>
              <a:t>. </a:t>
            </a:r>
            <a:r>
              <a:rPr lang="ru-RU" sz="1400" dirty="0">
                <a:latin typeface="Arial" panose="020B0604020202020204" pitchFamily="34" charset="0"/>
                <a:cs typeface="Arial" panose="020B0604020202020204" pitchFamily="34" charset="0"/>
              </a:rPr>
              <a:t>Так же эксперты обратили внимание на очевидный факт, что только участвующие в расчетах показатели оказывают влияние на величину рыночной стоимости, в связи с чем, замечания к любым материалам отчета или расчета не входящие в расчетную модель определения рыночной стоимости, не являются самостоятельным доказательством какого-либо замечания и не подлежат рассмотрению.</a:t>
            </a:r>
          </a:p>
        </p:txBody>
      </p:sp>
      <p:sp>
        <p:nvSpPr>
          <p:cNvPr id="17" name="Прямоугольник 16"/>
          <p:cNvSpPr/>
          <p:nvPr/>
        </p:nvSpPr>
        <p:spPr>
          <a:xfrm>
            <a:off x="-4292" y="5705833"/>
            <a:ext cx="12064181" cy="1015663"/>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Формат корректировки</a:t>
            </a:r>
            <a:r>
              <a:rPr lang="ru-RU" dirty="0">
                <a:solidFill>
                  <a:schemeClr val="accent1">
                    <a:lumMod val="50000"/>
                  </a:schemeClr>
                </a:solidFill>
              </a:rPr>
              <a:t>. </a:t>
            </a:r>
            <a:r>
              <a:rPr lang="ru-RU" sz="1400" dirty="0">
                <a:latin typeface="Arial" panose="020B0604020202020204" pitchFamily="34" charset="0"/>
                <a:cs typeface="Arial" panose="020B0604020202020204" pitchFamily="34" charset="0"/>
              </a:rPr>
              <a:t>Аддитивная или мультипликативная модель введения корректировок выбирается пользователем самостоятельно, исходя из условий ценообразования в рассматриваемом сегменте рынка. Однако при множестве вводимых корректировок и их значительных величинах Эксперты рекомендуют применять мультипликативную </a:t>
            </a:r>
            <a:r>
              <a:rPr lang="ru-RU" sz="1400" dirty="0" smtClean="0">
                <a:latin typeface="Arial" panose="020B0604020202020204" pitchFamily="34" charset="0"/>
                <a:cs typeface="Arial" panose="020B0604020202020204" pitchFamily="34" charset="0"/>
              </a:rPr>
              <a:t>модель. При </a:t>
            </a:r>
            <a:r>
              <a:rPr lang="ru-RU" sz="1400" dirty="0">
                <a:latin typeface="Arial" panose="020B0604020202020204" pitchFamily="34" charset="0"/>
                <a:cs typeface="Arial" panose="020B0604020202020204" pitchFamily="34" charset="0"/>
              </a:rPr>
              <a:t>этом «денежный» размер корректировки требует учета степени нелинейности рыночного вклада инвестированной суммы в стоимость объекта недвижимости.</a:t>
            </a:r>
          </a:p>
        </p:txBody>
      </p:sp>
      <p:sp>
        <p:nvSpPr>
          <p:cNvPr id="11" name="Прямоугольник 10"/>
          <p:cNvSpPr/>
          <p:nvPr/>
        </p:nvSpPr>
        <p:spPr>
          <a:xfrm>
            <a:off x="0" y="1894216"/>
            <a:ext cx="11983597" cy="2954655"/>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Целесообразность и эффективность использования внешних данных</a:t>
            </a:r>
            <a:r>
              <a:rPr lang="ru-RU" dirty="0">
                <a:solidFill>
                  <a:schemeClr val="accent1">
                    <a:lumMod val="50000"/>
                  </a:schemeClr>
                </a:solidFill>
              </a:rPr>
              <a:t>.</a:t>
            </a:r>
            <a:r>
              <a:rPr lang="ru-RU" sz="1400" dirty="0">
                <a:latin typeface="Arial" panose="020B0604020202020204" pitchFamily="34" charset="0"/>
                <a:cs typeface="Arial" panose="020B0604020202020204" pitchFamily="34" charset="0"/>
              </a:rPr>
              <a:t>Оценочная деятельность, основанная на информационном анализе, как и большинство видов экономической деятельности, находится на стыке перехода от 5-го технологического уклада «Интернет и информатизация» к 6-му укладу «Искусственный интеллект». Каждый новый уклад опирается на достижения предыдущего, используя их более эффективно. Разделение труда и производственных процессов, внедренное Г. Фордом в 1920-х гг., являлось ключевым драйвером 4-го технологического уклада и привело к созданию отдельных бизнес-продуктов на каждом уровне информационной пирамиды, выполняемых высококвалифицированными командами с применением современных технологий, больших данных и ИИ, эффективно используемых участниками рынка и приводящих к развитию в т.ч. оценочной деятельности. Так, крупные интернет-порталы обрабатывают данные о рынке недвижимости, формируют </a:t>
            </a:r>
            <a:r>
              <a:rPr lang="ru-RU" sz="1400" dirty="0" err="1">
                <a:latin typeface="Arial" panose="020B0604020202020204" pitchFamily="34" charset="0"/>
                <a:cs typeface="Arial" panose="020B0604020202020204" pitchFamily="34" charset="0"/>
              </a:rPr>
              <a:t>Bigdatarealestate</a:t>
            </a:r>
            <a:r>
              <a:rPr lang="ru-RU" sz="1400" dirty="0">
                <a:latin typeface="Arial" panose="020B0604020202020204" pitchFamily="34" charset="0"/>
                <a:cs typeface="Arial" panose="020B0604020202020204" pitchFamily="34" charset="0"/>
              </a:rPr>
              <a:t> и конкурируют в предоставлении агрегированной информации – первичных данных рынка. На втором уровне профессиональные аналитики </a:t>
            </a:r>
            <a:r>
              <a:rPr lang="ru-RU" sz="1400" dirty="0" err="1">
                <a:latin typeface="Arial" panose="020B0604020202020204" pitchFamily="34" charset="0"/>
                <a:cs typeface="Arial" panose="020B0604020202020204" pitchFamily="34" charset="0"/>
              </a:rPr>
              <a:t>мониторят</a:t>
            </a:r>
            <a:r>
              <a:rPr lang="ru-RU" sz="1400" dirty="0">
                <a:latin typeface="Arial" panose="020B0604020202020204" pitchFamily="34" charset="0"/>
                <a:cs typeface="Arial" panose="020B0604020202020204" pitchFamily="34" charset="0"/>
              </a:rPr>
              <a:t> рынок с помощью специализированных программ, предоставляя аналитические данные и характеристики сегментов рынка. На третьем уровне независимые команды экспертов, проводят </a:t>
            </a:r>
            <a:r>
              <a:rPr lang="ru-RU" sz="1400" dirty="0" err="1">
                <a:latin typeface="Arial" panose="020B0604020202020204" pitchFamily="34" charset="0"/>
                <a:cs typeface="Arial" panose="020B0604020202020204" pitchFamily="34" charset="0"/>
              </a:rPr>
              <a:t>узкоспецифичные</a:t>
            </a:r>
            <a:r>
              <a:rPr lang="ru-RU" sz="1400" dirty="0">
                <a:latin typeface="Arial" panose="020B0604020202020204" pitchFamily="34" charset="0"/>
                <a:cs typeface="Arial" panose="020B0604020202020204" pitchFamily="34" charset="0"/>
              </a:rPr>
              <a:t> исследования более сложных характеристик рынка, включая анализ факторов ценообразования. Наконец, на четвертом уровне работают девелоперы и оценщики, которые используют данные с предыдущих этапов для интеграции в свои модели расчетов стоимости объектов недвижимости.</a:t>
            </a:r>
          </a:p>
        </p:txBody>
      </p:sp>
      <p:sp>
        <p:nvSpPr>
          <p:cNvPr id="12" name="Прямоугольник 11"/>
          <p:cNvSpPr/>
          <p:nvPr/>
        </p:nvSpPr>
        <p:spPr>
          <a:xfrm>
            <a:off x="0" y="525729"/>
            <a:ext cx="11979305" cy="1446550"/>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Приоритет ценового зонирования в системе корректировки на «Местоположение».</a:t>
            </a:r>
            <a:r>
              <a:rPr lang="ru-RU" sz="1400" dirty="0">
                <a:latin typeface="Arial" panose="020B0604020202020204" pitchFamily="34" charset="0"/>
                <a:cs typeface="Arial" panose="020B0604020202020204" pitchFamily="34" charset="0"/>
              </a:rPr>
              <a:t>При применении корректировок на местоположение приоритетную роль имеют данные ценового или оценочного зонирования, эффективно дифференцирующие территорию и принимаемые квалифицированными экспертами рынка недвижимости. При выборе системы корректировок по фактору «Местоположение» рекомендуется проводить анализ распределения рыночных данных и сравнение диапазона характеристик сегмента рынка с шириной корректировок в шкале фактора. Также важно учитывать сопоставимость количества ценовых зон или интервалов шкалы корректировок с условиями, сложившимися на локальном рынке.</a:t>
            </a:r>
          </a:p>
        </p:txBody>
      </p:sp>
    </p:spTree>
    <p:extLst>
      <p:ext uri="{BB962C8B-B14F-4D97-AF65-F5344CB8AC3E}">
        <p14:creationId xmlns:p14="http://schemas.microsoft.com/office/powerpoint/2010/main" val="180542368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2"/>
          <p:cNvSpPr>
            <a:spLocks noChangeArrowheads="1"/>
          </p:cNvSpPr>
          <p:nvPr/>
        </p:nvSpPr>
        <p:spPr bwMode="auto">
          <a:xfrm rot="5400000">
            <a:off x="5864844" y="-5869136"/>
            <a:ext cx="453729"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5" name="Прямоугольник 4"/>
          <p:cNvSpPr/>
          <p:nvPr/>
        </p:nvSpPr>
        <p:spPr>
          <a:xfrm>
            <a:off x="207963" y="-7938"/>
            <a:ext cx="11474450" cy="461665"/>
          </a:xfrm>
          <a:prstGeom prst="rect">
            <a:avLst/>
          </a:prstGeom>
        </p:spPr>
        <p:txBody>
          <a:bodyPr>
            <a:spAutoFit/>
          </a:bodyPr>
          <a:lstStyle/>
          <a:p>
            <a:pPr algn="ctr">
              <a:defRPr/>
            </a:pPr>
            <a:r>
              <a:rPr lang="ru-RU" sz="2400" b="1" kern="0" dirty="0" smtClean="0">
                <a:solidFill>
                  <a:prstClr val="white"/>
                </a:solidFill>
              </a:rPr>
              <a:t>ПРАВИЛА И РЕКОМЕНДАЦИИ</a:t>
            </a:r>
            <a:endParaRPr lang="ru-RU" sz="2400" dirty="0">
              <a:solidFill>
                <a:schemeClr val="bg1"/>
              </a:solidFill>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44</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
        <p:nvSpPr>
          <p:cNvPr id="17" name="Прямоугольник 16"/>
          <p:cNvSpPr/>
          <p:nvPr/>
        </p:nvSpPr>
        <p:spPr>
          <a:xfrm>
            <a:off x="76823" y="5427627"/>
            <a:ext cx="12029768" cy="1369606"/>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Рекомендуемый период сбора рыночной информации от даты оценки</a:t>
            </a:r>
            <a:r>
              <a:rPr lang="ru-RU" dirty="0">
                <a:solidFill>
                  <a:schemeClr val="accent1">
                    <a:lumMod val="50000"/>
                  </a:schemeClr>
                </a:solidFill>
              </a:rPr>
              <a:t>. </a:t>
            </a:r>
            <a:r>
              <a:rPr lang="ru-RU" sz="1300" dirty="0">
                <a:latin typeface="Arial" panose="020B0604020202020204" pitchFamily="34" charset="0"/>
                <a:cs typeface="Arial" panose="020B0604020202020204" pitchFamily="34" charset="0"/>
              </a:rPr>
              <a:t>«В условиях если рынок недвижимости неразвит и данных, позволяющих составить представление о ценах сделок и (или) предложений с сопоставимыми объектами недвижимости недостаточно, в соответствии с пп. б) п. 11 ФСО № 7, эксперты рекомендуют расширять ретроспективу подбора рыночных данных, увеличивая период, в течение которого собирается рыночная информация, от даты оценки до максимального периода экспозиции на рынке в соответствующем сегменте. В случае недостатка данных допускается превышение максимального периода экспозиции, при условии сохранения текущей фазы рынка и отсутствия чрезмерной динамики цен. Также необходимо учитывать изменения условий рынка, включая динамику цен за период между датами сделки и </a:t>
            </a:r>
            <a:r>
              <a:rPr lang="ru-RU" sz="1300" dirty="0" smtClean="0">
                <a:latin typeface="Arial" panose="020B0604020202020204" pitchFamily="34" charset="0"/>
                <a:cs typeface="Arial" panose="020B0604020202020204" pitchFamily="34" charset="0"/>
              </a:rPr>
              <a:t>оценки.</a:t>
            </a:r>
            <a:endParaRPr lang="ru-RU" sz="1300" dirty="0">
              <a:latin typeface="Arial" panose="020B0604020202020204" pitchFamily="34" charset="0"/>
              <a:cs typeface="Arial" panose="020B0604020202020204" pitchFamily="34" charset="0"/>
            </a:endParaRPr>
          </a:p>
        </p:txBody>
      </p:sp>
      <p:sp>
        <p:nvSpPr>
          <p:cNvPr id="18" name="Прямоугольник 17"/>
          <p:cNvSpPr/>
          <p:nvPr/>
        </p:nvSpPr>
        <p:spPr>
          <a:xfrm>
            <a:off x="76823" y="4506228"/>
            <a:ext cx="11935737" cy="969496"/>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Ограничения использования модели фактора</a:t>
            </a:r>
            <a:r>
              <a:rPr lang="ru-RU" dirty="0">
                <a:solidFill>
                  <a:schemeClr val="accent1">
                    <a:lumMod val="50000"/>
                  </a:schemeClr>
                </a:solidFill>
              </a:rPr>
              <a:t>. </a:t>
            </a:r>
            <a:r>
              <a:rPr lang="ru-RU" sz="1300" dirty="0">
                <a:latin typeface="Arial" panose="020B0604020202020204" pitchFamily="34" charset="0"/>
                <a:cs typeface="Arial" panose="020B0604020202020204" pitchFamily="34" charset="0"/>
              </a:rPr>
              <a:t>Наиболее точную величину корректировки возможно вычислить, используя уравнение интерполяционной зависимости, особенно для значений близких к границам интервалов шкалы. Например, для таких факторов как площадь, удаленность от автодороги и т.п. Однако, к граничным интервалам рекомендуется применять единое значение корректировки, чтобы избежать "</a:t>
            </a:r>
            <a:r>
              <a:rPr lang="ru-RU" sz="1300" dirty="0" err="1">
                <a:latin typeface="Arial" panose="020B0604020202020204" pitchFamily="34" charset="0"/>
                <a:cs typeface="Arial" panose="020B0604020202020204" pitchFamily="34" charset="0"/>
              </a:rPr>
              <a:t>экстраполяционной</a:t>
            </a:r>
            <a:r>
              <a:rPr lang="ru-RU" sz="1300" dirty="0">
                <a:latin typeface="Arial" panose="020B0604020202020204" pitchFamily="34" charset="0"/>
                <a:cs typeface="Arial" panose="020B0604020202020204" pitchFamily="34" charset="0"/>
              </a:rPr>
              <a:t>" </a:t>
            </a:r>
            <a:r>
              <a:rPr lang="ru-RU" sz="1300" dirty="0" smtClean="0">
                <a:latin typeface="Arial" panose="020B0604020202020204" pitchFamily="34" charset="0"/>
                <a:cs typeface="Arial" panose="020B0604020202020204" pitchFamily="34" charset="0"/>
              </a:rPr>
              <a:t>погрешности.</a:t>
            </a:r>
            <a:endParaRPr lang="ru-RU" sz="1300" dirty="0">
              <a:latin typeface="Arial" panose="020B0604020202020204" pitchFamily="34" charset="0"/>
              <a:cs typeface="Arial" panose="020B0604020202020204" pitchFamily="34" charset="0"/>
            </a:endParaRPr>
          </a:p>
        </p:txBody>
      </p:sp>
      <p:sp>
        <p:nvSpPr>
          <p:cNvPr id="19" name="Прямоугольник 18"/>
          <p:cNvSpPr/>
          <p:nvPr/>
        </p:nvSpPr>
        <p:spPr>
          <a:xfrm>
            <a:off x="76823" y="2239752"/>
            <a:ext cx="12064181" cy="2339102"/>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Точность представления размера корректировки (округление). </a:t>
            </a:r>
            <a:r>
              <a:rPr lang="ru-RU" sz="1300" dirty="0">
                <a:latin typeface="Arial" panose="020B0604020202020204" pitchFamily="34" charset="0"/>
                <a:cs typeface="Arial" panose="020B0604020202020204" pitchFamily="34" charset="0"/>
              </a:rPr>
              <a:t>Эксперты рекомендуют воздерживаться от большого количества знаков (разрядности, точности размера) и придерживаться количества знаков, указанных для корректировок в данном Сборнике, в т.ч. при самостоятельном вычислении корректировок на основе приведённых формул. При этом в силу объективных причин, например, ограничение разрядности корректировок при использовании программных продуктов и т.п., возможно округление размера корректировки в пределах, не увеличивающих математическую погрешность расчётов и не отклоняющих (за счёт погрешности округления) итоговую величину стоимости за границы интервала нахождения стоимости (в соответствии с п.30 ФСО № 7). При округлении следовать правилам ГОСТ Р 8.736-2011 «Государственная система обеспечения единства измерений. Измерения прямые многократные. Методы обработки результатов измерений». Возможным и достаточным является использование для «индексных» корректировок двух знаков после запятой, что соответствует целой величине корректировки в форме процента, или трех знаков после запятой, что соответствует десятой доле величины «процентной» корректировки, или четырех знаков после запятой, что соответствует сотой доле величины «процентной» корректировки, излишняя разрядность не целесообразна и, как правило, избыточна, что не увеличивает точности, но перегружает содержание расчетов.</a:t>
            </a:r>
          </a:p>
        </p:txBody>
      </p:sp>
      <p:sp>
        <p:nvSpPr>
          <p:cNvPr id="20" name="Прямоугольник 19"/>
          <p:cNvSpPr/>
          <p:nvPr/>
        </p:nvSpPr>
        <p:spPr>
          <a:xfrm>
            <a:off x="76823" y="470037"/>
            <a:ext cx="12098594" cy="1769715"/>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Применение среднего и граничных значений корректировок и значений из интервалов шкалы</a:t>
            </a:r>
            <a:r>
              <a:rPr lang="ru-RU" dirty="0">
                <a:solidFill>
                  <a:schemeClr val="accent1">
                    <a:lumMod val="50000"/>
                  </a:schemeClr>
                </a:solidFill>
              </a:rPr>
              <a:t>. </a:t>
            </a:r>
            <a:r>
              <a:rPr lang="ru-RU" sz="1300" dirty="0">
                <a:latin typeface="Arial" panose="020B0604020202020204" pitchFamily="34" charset="0"/>
                <a:cs typeface="Arial" panose="020B0604020202020204" pitchFamily="34" charset="0"/>
              </a:rPr>
              <a:t>Анализ распределения рыночных цен является основой для установления границ интервалов корректировок в шкале </a:t>
            </a:r>
            <a:r>
              <a:rPr lang="ru-RU" sz="1300" dirty="0" err="1">
                <a:latin typeface="Arial" panose="020B0604020202020204" pitchFamily="34" charset="0"/>
                <a:cs typeface="Arial" panose="020B0604020202020204" pitchFamily="34" charset="0"/>
              </a:rPr>
              <a:t>ценообразующего</a:t>
            </a:r>
            <a:r>
              <a:rPr lang="ru-RU" sz="1300" dirty="0">
                <a:latin typeface="Arial" panose="020B0604020202020204" pitchFamily="34" charset="0"/>
                <a:cs typeface="Arial" panose="020B0604020202020204" pitchFamily="34" charset="0"/>
              </a:rPr>
              <a:t> фактора. Исследуемые элементы сравнения (корректировки) и их показатели определяются экспертами как наиболее типичные (наиболее вероятные) значения для данного рынка. Типичное, то есть среднерыночное значение, установленное экспертами для характеристики, отражает величину, присущую типовому объекту в сегменте </a:t>
            </a:r>
            <a:r>
              <a:rPr lang="ru-RU" sz="1300" dirty="0" smtClean="0">
                <a:latin typeface="Arial" panose="020B0604020202020204" pitchFamily="34" charset="0"/>
                <a:cs typeface="Arial" panose="020B0604020202020204" pitchFamily="34" charset="0"/>
              </a:rPr>
              <a:t>рынка. В </a:t>
            </a:r>
            <a:r>
              <a:rPr lang="ru-RU" sz="1300" dirty="0">
                <a:latin typeface="Arial" panose="020B0604020202020204" pitchFamily="34" charset="0"/>
                <a:cs typeface="Arial" panose="020B0604020202020204" pitchFamily="34" charset="0"/>
              </a:rPr>
              <a:t>случае отклонения объекта от типового состояния значение корректировки может варьироваться пропорционально или функционально в пределах указанного диапазона (доверительного интервала) от минимального до максимального значения. Однако на рынке могут возникать экстремальные ситуации и состояния характеристик объектов, при которых значение корректировки может превышать пределы, установленные экспертами, что требует проведения индивидуального </a:t>
            </a:r>
            <a:r>
              <a:rPr lang="ru-RU" sz="1300" dirty="0" smtClean="0">
                <a:latin typeface="Arial" panose="020B0604020202020204" pitchFamily="34" charset="0"/>
                <a:cs typeface="Arial" panose="020B0604020202020204" pitchFamily="34" charset="0"/>
              </a:rPr>
              <a:t>анализа.</a:t>
            </a:r>
            <a:endParaRPr lang="ru-RU"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57738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2"/>
          <p:cNvSpPr>
            <a:spLocks noChangeArrowheads="1"/>
          </p:cNvSpPr>
          <p:nvPr/>
        </p:nvSpPr>
        <p:spPr bwMode="auto">
          <a:xfrm rot="5400000">
            <a:off x="5864844" y="-5869136"/>
            <a:ext cx="453729"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5" name="Прямоугольник 4"/>
          <p:cNvSpPr/>
          <p:nvPr/>
        </p:nvSpPr>
        <p:spPr>
          <a:xfrm>
            <a:off x="207963" y="-7938"/>
            <a:ext cx="11474450" cy="461665"/>
          </a:xfrm>
          <a:prstGeom prst="rect">
            <a:avLst/>
          </a:prstGeom>
        </p:spPr>
        <p:txBody>
          <a:bodyPr>
            <a:spAutoFit/>
          </a:bodyPr>
          <a:lstStyle/>
          <a:p>
            <a:pPr algn="ctr">
              <a:defRPr/>
            </a:pPr>
            <a:r>
              <a:rPr lang="ru-RU" sz="2400" b="1" kern="0" dirty="0" smtClean="0">
                <a:solidFill>
                  <a:prstClr val="white"/>
                </a:solidFill>
              </a:rPr>
              <a:t>ПРАВИЛА И РЕКОМЕНДАЦИИ</a:t>
            </a:r>
            <a:endParaRPr lang="ru-RU" sz="2400" dirty="0">
              <a:solidFill>
                <a:schemeClr val="bg1"/>
              </a:solidFill>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45</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
        <p:nvSpPr>
          <p:cNvPr id="13" name="Прямоугольник 12"/>
          <p:cNvSpPr/>
          <p:nvPr/>
        </p:nvSpPr>
        <p:spPr>
          <a:xfrm>
            <a:off x="56847" y="5752000"/>
            <a:ext cx="11946194" cy="969496"/>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Типовой объект, как базовая основа шкалы </a:t>
            </a:r>
            <a:r>
              <a:rPr lang="ru-RU" sz="1600" b="1" dirty="0" err="1">
                <a:solidFill>
                  <a:schemeClr val="accent1">
                    <a:lumMod val="50000"/>
                  </a:schemeClr>
                </a:solidFill>
                <a:latin typeface="Arial" panose="020B0604020202020204" pitchFamily="34" charset="0"/>
                <a:cs typeface="Arial" panose="020B0604020202020204" pitchFamily="34" charset="0"/>
              </a:rPr>
              <a:t>ценообразующего</a:t>
            </a:r>
            <a:r>
              <a:rPr lang="ru-RU" sz="1600" b="1" dirty="0">
                <a:solidFill>
                  <a:schemeClr val="accent1">
                    <a:lumMod val="50000"/>
                  </a:schemeClr>
                </a:solidFill>
                <a:latin typeface="Arial" panose="020B0604020202020204" pitchFamily="34" charset="0"/>
                <a:cs typeface="Arial" panose="020B0604020202020204" pitchFamily="34" charset="0"/>
              </a:rPr>
              <a:t> фактора</a:t>
            </a:r>
            <a:r>
              <a:rPr lang="ru-RU" dirty="0">
                <a:solidFill>
                  <a:schemeClr val="accent1">
                    <a:lumMod val="50000"/>
                  </a:schemeClr>
                </a:solidFill>
              </a:rPr>
              <a:t>. </a:t>
            </a:r>
            <a:r>
              <a:rPr lang="ru-RU" sz="1300" dirty="0">
                <a:latin typeface="Arial" panose="020B0604020202020204" pitchFamily="34" charset="0"/>
                <a:cs typeface="Arial" panose="020B0604020202020204" pitchFamily="34" charset="0"/>
              </a:rPr>
              <a:t>Типовой объект в сегменте рынка недвижимости является экономическим базисом для соизмерения ценовых уровней всех интервалов шкалы </a:t>
            </a:r>
            <a:r>
              <a:rPr lang="ru-RU" sz="1300" dirty="0" err="1">
                <a:latin typeface="Arial" panose="020B0604020202020204" pitchFamily="34" charset="0"/>
                <a:cs typeface="Arial" panose="020B0604020202020204" pitchFamily="34" charset="0"/>
              </a:rPr>
              <a:t>ценообразующего</a:t>
            </a:r>
            <a:r>
              <a:rPr lang="ru-RU" sz="1300" dirty="0">
                <a:latin typeface="Arial" panose="020B0604020202020204" pitchFamily="34" charset="0"/>
                <a:cs typeface="Arial" panose="020B0604020202020204" pitchFamily="34" charset="0"/>
              </a:rPr>
              <a:t> фактора.</a:t>
            </a:r>
          </a:p>
          <a:p>
            <a:pPr algn="just"/>
            <a:r>
              <a:rPr lang="ru-RU" sz="1300" dirty="0">
                <a:latin typeface="Arial" panose="020B0604020202020204" pitchFamily="34" charset="0"/>
                <a:cs typeface="Arial" panose="020B0604020202020204" pitchFamily="34" charset="0"/>
              </a:rPr>
              <a:t> Характеристика типового объекта является базовым центром шкалы фактора. Лучшие значения характеристики ранжируются в положительной части оси (для коэффициентов - более 1), худшие - в отрицательной (для коэффициентов - менее </a:t>
            </a:r>
            <a:r>
              <a:rPr lang="ru-RU" sz="1300" dirty="0" smtClean="0">
                <a:latin typeface="Arial" panose="020B0604020202020204" pitchFamily="34" charset="0"/>
                <a:cs typeface="Arial" panose="020B0604020202020204" pitchFamily="34" charset="0"/>
              </a:rPr>
              <a:t>1.</a:t>
            </a:r>
            <a:endParaRPr lang="ru-RU" sz="1300" dirty="0">
              <a:latin typeface="Arial" panose="020B0604020202020204" pitchFamily="34" charset="0"/>
              <a:cs typeface="Arial" panose="020B0604020202020204" pitchFamily="34" charset="0"/>
            </a:endParaRPr>
          </a:p>
        </p:txBody>
      </p:sp>
      <p:sp>
        <p:nvSpPr>
          <p:cNvPr id="15" name="Прямоугольник 14"/>
          <p:cNvSpPr/>
          <p:nvPr/>
        </p:nvSpPr>
        <p:spPr>
          <a:xfrm>
            <a:off x="56847" y="4582449"/>
            <a:ext cx="12068472" cy="1169551"/>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Логическая взаимосвязь между ценами объектов и их характеристиками (шкалами факторов)</a:t>
            </a:r>
            <a:r>
              <a:rPr lang="ru-RU" sz="1300" dirty="0">
                <a:latin typeface="Arial" panose="020B0604020202020204" pitchFamily="34" charset="0"/>
                <a:cs typeface="Arial" panose="020B0604020202020204" pitchFamily="34" charset="0"/>
              </a:rPr>
              <a:t>основана на тесной зависимости цен от ценообразующих факторов, представляющих собой характеристики объекта. Эта зависимость опирается на принцип вклада, согласно которому уровень потребительских свойств объекта, востребованных пользователем, является эквивалентом его ценности (рыночной стоимости) в условиях рыночной конкуренции. Ценообразование в сфере недвижимости демонстрирует логическую связь с характеристиками объекта: чем более высокими являются потребительские свойства объекта, тем выше его востребованность и ценность для </a:t>
            </a:r>
            <a:r>
              <a:rPr lang="ru-RU" sz="1300" dirty="0" smtClean="0">
                <a:latin typeface="Arial" panose="020B0604020202020204" pitchFamily="34" charset="0"/>
                <a:cs typeface="Arial" panose="020B0604020202020204" pitchFamily="34" charset="0"/>
              </a:rPr>
              <a:t>потребителей.</a:t>
            </a:r>
            <a:endParaRPr lang="ru-RU" sz="1300" dirty="0">
              <a:latin typeface="Arial" panose="020B0604020202020204" pitchFamily="34" charset="0"/>
              <a:cs typeface="Arial" panose="020B0604020202020204" pitchFamily="34" charset="0"/>
            </a:endParaRPr>
          </a:p>
        </p:txBody>
      </p:sp>
      <p:sp>
        <p:nvSpPr>
          <p:cNvPr id="17" name="Прямоугольник 16"/>
          <p:cNvSpPr/>
          <p:nvPr/>
        </p:nvSpPr>
        <p:spPr>
          <a:xfrm>
            <a:off x="54701" y="3034748"/>
            <a:ext cx="12068472" cy="1569660"/>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Сегментирование есть факторная дифференциация рынка недвижимости</a:t>
            </a:r>
            <a:r>
              <a:rPr lang="ru-RU" dirty="0">
                <a:solidFill>
                  <a:schemeClr val="accent1">
                    <a:lumMod val="50000"/>
                  </a:schemeClr>
                </a:solidFill>
              </a:rPr>
              <a:t>. </a:t>
            </a:r>
            <a:r>
              <a:rPr lang="ru-RU" sz="1300" dirty="0">
                <a:latin typeface="Arial" panose="020B0604020202020204" pitchFamily="34" charset="0"/>
                <a:cs typeface="Arial" panose="020B0604020202020204" pitchFamily="34" charset="0"/>
              </a:rPr>
              <a:t>Практическая реализация многофакторного анализа, направленная на снижение изменчивости наблюдаемых коррелированных переменных на рынке недвижимости, осуществляется через процесс сегментирования, который включает группировку объектов с аналогичными характеристиками и единым составом ценообразующих факторов. Каждый сегмент характеризуется уникальным набором ценообразующих факторов и собственной моделью ценообразования для каждого из них, что способствует минимизации неопределенности и изменчивости. </a:t>
            </a:r>
            <a:r>
              <a:rPr lang="ru-RU" sz="1300" dirty="0" err="1">
                <a:latin typeface="Arial" panose="020B0604020202020204" pitchFamily="34" charset="0"/>
                <a:cs typeface="Arial" panose="020B0604020202020204" pitchFamily="34" charset="0"/>
              </a:rPr>
              <a:t>Ценообразующие</a:t>
            </a:r>
            <a:r>
              <a:rPr lang="ru-RU" sz="1300" dirty="0">
                <a:latin typeface="Arial" panose="020B0604020202020204" pitchFamily="34" charset="0"/>
                <a:cs typeface="Arial" panose="020B0604020202020204" pitchFamily="34" charset="0"/>
              </a:rPr>
              <a:t> факторы группируются и анализируются в контексте конкретных сегментов рынка недвижимости, что позволяет свести большое количество переменных (характеристик объектов) к меньшему числу независимых факторов, обладающих высокой корреляцией между собой, благодаря классификации признаков (переменных).</a:t>
            </a:r>
          </a:p>
        </p:txBody>
      </p:sp>
      <p:sp>
        <p:nvSpPr>
          <p:cNvPr id="18" name="Прямоугольник 17"/>
          <p:cNvSpPr/>
          <p:nvPr/>
        </p:nvSpPr>
        <p:spPr>
          <a:xfrm>
            <a:off x="49515" y="2117988"/>
            <a:ext cx="12064181" cy="938719"/>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Объективность и точность метода сравнения продаж (Метод корректировок). </a:t>
            </a:r>
            <a:r>
              <a:rPr lang="ru-RU" sz="1300" dirty="0">
                <a:latin typeface="Arial" panose="020B0604020202020204" pitchFamily="34" charset="0"/>
                <a:cs typeface="Arial" panose="020B0604020202020204" pitchFamily="34" charset="0"/>
              </a:rPr>
              <a:t>Наиболее точным и эффективным методом оценки земли является метод количественных корректировок (метод сравнения продаж) в случае выполнения условий п.22 ФСО № 7 (достаточно рыночной информации). При возможности корректного применения метода сравнения продаж применение иных подходов и методов не считается целесообразным, в связи с их меньшей точностью и потенциально возможным искажением оценки и их дополнительное применение не </a:t>
            </a:r>
            <a:r>
              <a:rPr lang="ru-RU" sz="1300" dirty="0" smtClean="0">
                <a:latin typeface="Arial" panose="020B0604020202020204" pitchFamily="34" charset="0"/>
                <a:cs typeface="Arial" panose="020B0604020202020204" pitchFamily="34" charset="0"/>
              </a:rPr>
              <a:t>рекомендуется.</a:t>
            </a:r>
            <a:endParaRPr lang="ru-RU" sz="1300" dirty="0">
              <a:latin typeface="Arial" panose="020B0604020202020204" pitchFamily="34" charset="0"/>
              <a:cs typeface="Arial" panose="020B0604020202020204" pitchFamily="34" charset="0"/>
            </a:endParaRPr>
          </a:p>
        </p:txBody>
      </p:sp>
      <p:sp>
        <p:nvSpPr>
          <p:cNvPr id="20" name="Прямоугольник 19"/>
          <p:cNvSpPr/>
          <p:nvPr/>
        </p:nvSpPr>
        <p:spPr>
          <a:xfrm>
            <a:off x="58992" y="519797"/>
            <a:ext cx="12064181" cy="1661993"/>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Подбор объектов-аналогов</a:t>
            </a:r>
            <a:r>
              <a:rPr lang="ru-RU" dirty="0"/>
              <a:t>. </a:t>
            </a:r>
            <a:r>
              <a:rPr lang="ru-RU" sz="1400" dirty="0"/>
              <a:t>Учитывая пп. б) п. 11 ФСО № 7 «Если рынок недвижимости неразвит и данных, позволяющих составить представление о ценах сделок и (или) предложений с сопоставимыми объектами недвижимости недостаточно, допускается расширить территорию исследования за счет территорий, схожих по экономическим характеристикам с местоположением оцениваемого объекта», Эксперты рекомендуют следующий последовательный алгоритм «расширения» значений характеристик аналогов относительно объекта оценки (подбор аналогов «снизу вверх»). </a:t>
            </a:r>
          </a:p>
          <a:p>
            <a:pPr algn="just"/>
            <a:r>
              <a:rPr lang="ru-RU" sz="1400" dirty="0"/>
              <a:t>Отбор наиболее подходящих аналогов необходимо производить последовательными операциями, сначала расширяя период поиска, затем рассматривая объекты с более отличающимися физическими характеристиками, далее расширяя локацию расположения, но при недостаточности рыночных данных, рассматривая объекты смежных сегментов или объекты из иных видов операций и отличающимся объемом </a:t>
            </a:r>
            <a:r>
              <a:rPr lang="ru-RU" sz="1400" dirty="0" smtClean="0"/>
              <a:t>прав.</a:t>
            </a:r>
            <a:endParaRPr lang="ru-RU" sz="1400" dirty="0"/>
          </a:p>
        </p:txBody>
      </p:sp>
    </p:spTree>
    <p:extLst>
      <p:ext uri="{BB962C8B-B14F-4D97-AF65-F5344CB8AC3E}">
        <p14:creationId xmlns:p14="http://schemas.microsoft.com/office/powerpoint/2010/main" val="396968501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2"/>
          <p:cNvSpPr>
            <a:spLocks noChangeArrowheads="1"/>
          </p:cNvSpPr>
          <p:nvPr/>
        </p:nvSpPr>
        <p:spPr bwMode="auto">
          <a:xfrm rot="5400000">
            <a:off x="5864844" y="-5869136"/>
            <a:ext cx="453729"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5" name="Прямоугольник 4"/>
          <p:cNvSpPr/>
          <p:nvPr/>
        </p:nvSpPr>
        <p:spPr>
          <a:xfrm>
            <a:off x="207963" y="-7938"/>
            <a:ext cx="11474450" cy="461665"/>
          </a:xfrm>
          <a:prstGeom prst="rect">
            <a:avLst/>
          </a:prstGeom>
        </p:spPr>
        <p:txBody>
          <a:bodyPr>
            <a:spAutoFit/>
          </a:bodyPr>
          <a:lstStyle/>
          <a:p>
            <a:pPr algn="ctr">
              <a:defRPr/>
            </a:pPr>
            <a:r>
              <a:rPr lang="ru-RU" sz="2400" b="1" kern="0" dirty="0" smtClean="0">
                <a:solidFill>
                  <a:prstClr val="white"/>
                </a:solidFill>
              </a:rPr>
              <a:t>ПРАВИЛА И РЕКОМЕНДАЦИИ</a:t>
            </a:r>
            <a:endParaRPr lang="ru-RU" sz="2400" dirty="0">
              <a:solidFill>
                <a:schemeClr val="bg1"/>
              </a:solidFill>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46</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
        <p:nvSpPr>
          <p:cNvPr id="16" name="Прямоугольник 15"/>
          <p:cNvSpPr/>
          <p:nvPr/>
        </p:nvSpPr>
        <p:spPr>
          <a:xfrm>
            <a:off x="109091" y="3510163"/>
            <a:ext cx="11931445" cy="2485296"/>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Колебания цен и динамика рынка недвижимости становятся более объективны при анализе долгосрочных данных и часто коррелируют с показателями инфляции</a:t>
            </a:r>
            <a:r>
              <a:rPr lang="ru-RU" dirty="0"/>
              <a:t>. </a:t>
            </a:r>
            <a:r>
              <a:rPr lang="ru-RU" sz="1350" dirty="0">
                <a:latin typeface="Arial" panose="020B0604020202020204" pitchFamily="34" charset="0"/>
                <a:cs typeface="Arial" panose="020B0604020202020204" pitchFamily="34" charset="0"/>
              </a:rPr>
              <a:t>При вычислении динамических индексов рынка следует опираться на среднесрочные и долгосрочные данные, т.е. за 5, 10 и более лет, а также учитывать изменения структуры рынка и снижать влияние так называемых «структурных сдвигов», ориентируясь на изменение цен конкретных объектов, присутствующих на рынке в различные периоды наблюдений.</a:t>
            </a:r>
          </a:p>
          <a:p>
            <a:pPr algn="just"/>
            <a:r>
              <a:rPr lang="ru-RU" sz="1350" dirty="0">
                <a:latin typeface="Arial" panose="020B0604020202020204" pitchFamily="34" charset="0"/>
                <a:cs typeface="Arial" panose="020B0604020202020204" pitchFamily="34" charset="0"/>
              </a:rPr>
              <a:t>Корректировку на условия рынка (изменения цен за период между датами сделки и оценки) следует определять на основе (объективных) среднесрочных и долгосрочных данных, с использованием средних или текущих значений динамических индексов изменения цен, а при их недоступности для оценщика (или проявлении на рынке значимых колебаний или структурных сдвигов), Эксперты и аналитики рынка недвижимости, рекомендуют использовать данные по инфляции (индекс потребительских цен или предполагаемая рынком инфляция капитала) в размере среднего значения (также текущей ставки) или целевого показателя в зависимости от сроков прогнозирования и рыночной ситуации в </a:t>
            </a:r>
            <a:r>
              <a:rPr lang="ru-RU" sz="1350" dirty="0" smtClean="0">
                <a:latin typeface="Arial" panose="020B0604020202020204" pitchFamily="34" charset="0"/>
                <a:cs typeface="Arial" panose="020B0604020202020204" pitchFamily="34" charset="0"/>
              </a:rPr>
              <a:t>сегменте.</a:t>
            </a:r>
            <a:endParaRPr lang="ru-RU" sz="1350" dirty="0">
              <a:latin typeface="Arial" panose="020B0604020202020204" pitchFamily="34" charset="0"/>
              <a:cs typeface="Arial" panose="020B0604020202020204" pitchFamily="34" charset="0"/>
            </a:endParaRPr>
          </a:p>
        </p:txBody>
      </p:sp>
      <p:sp>
        <p:nvSpPr>
          <p:cNvPr id="17" name="Прямоугольник 16"/>
          <p:cNvSpPr/>
          <p:nvPr/>
        </p:nvSpPr>
        <p:spPr>
          <a:xfrm>
            <a:off x="74366" y="1855864"/>
            <a:ext cx="12034684" cy="1654299"/>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Рыночный интервал срока экспозиции, как наиболее эффективный период сбора рыночной информации об объектах-аналогах.</a:t>
            </a:r>
            <a:r>
              <a:rPr lang="ru-RU" sz="1350" dirty="0">
                <a:latin typeface="Arial" panose="020B0604020202020204" pitchFamily="34" charset="0"/>
                <a:cs typeface="Arial" panose="020B0604020202020204" pitchFamily="34" charset="0"/>
              </a:rPr>
              <a:t>Эксперты обратили внимание на тот факт, что рыночный интервал периода экспозиции целесообразно использовать в качестве наиболее эффективного периода для сбора ретроспективной рыночной информации об объектах-аналогах, начиная с даты оценки и охватывая прошедший период до границы максимального срока экспозиции. В случае недостатка рыночных данных допускается использование данных превышающих максимальный рыночный период экспозиции, при условии сохранения текущей рыночной фазы и отсутствия значительных колебаний цен. Кроме того, необходимо учитывать изменения рыночных условий, включая динамику цен в период между датами сделки (оферты) и </a:t>
            </a:r>
            <a:r>
              <a:rPr lang="ru-RU" sz="1350" dirty="0" smtClean="0">
                <a:latin typeface="Arial" panose="020B0604020202020204" pitchFamily="34" charset="0"/>
                <a:cs typeface="Arial" panose="020B0604020202020204" pitchFamily="34" charset="0"/>
              </a:rPr>
              <a:t>оценки.</a:t>
            </a:r>
            <a:endParaRPr lang="ru-RU" sz="1350" dirty="0">
              <a:latin typeface="Arial" panose="020B0604020202020204" pitchFamily="34" charset="0"/>
              <a:cs typeface="Arial" panose="020B0604020202020204" pitchFamily="34" charset="0"/>
            </a:endParaRPr>
          </a:p>
        </p:txBody>
      </p:sp>
      <p:sp>
        <p:nvSpPr>
          <p:cNvPr id="20" name="Прямоугольник 19"/>
          <p:cNvSpPr/>
          <p:nvPr/>
        </p:nvSpPr>
        <p:spPr>
          <a:xfrm>
            <a:off x="40578" y="461665"/>
            <a:ext cx="12068472" cy="1408078"/>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Характеристики исследуемого сегмента рынка недвижимости</a:t>
            </a:r>
            <a:r>
              <a:rPr lang="ru-RU" dirty="0">
                <a:solidFill>
                  <a:schemeClr val="accent1">
                    <a:lumMod val="50000"/>
                  </a:schemeClr>
                </a:solidFill>
              </a:rPr>
              <a:t>, </a:t>
            </a:r>
            <a:r>
              <a:rPr lang="ru-RU" sz="1350" dirty="0">
                <a:latin typeface="Arial" panose="020B0604020202020204" pitchFamily="34" charset="0"/>
                <a:cs typeface="Arial" panose="020B0604020202020204" pitchFamily="34" charset="0"/>
              </a:rPr>
              <a:t>являются приоритетными критериями проверки качества реализации процедур оценки. В сфере оценочной деятельности, проверяющие отчеты об оценке бездоказательно навязывают удобные для них стереотипные требования к применению метода корректировок (сравнительного подхода), такие как: «валовая коррекция не должна превышать 30%» или «размер одной корректировки должен быть менее 20%», или количество корректировок должно быть не более 2-3, или разброс цен в скорректированной выборке должен быть менее 50% и т.п., что прямо противоречит объективным значениям характеристик многих сегментов рынка недвижимости </a:t>
            </a:r>
            <a:r>
              <a:rPr lang="ru-RU" sz="1350" dirty="0" smtClean="0">
                <a:latin typeface="Arial" panose="020B0604020202020204" pitchFamily="34" charset="0"/>
                <a:cs typeface="Arial" panose="020B0604020202020204" pitchFamily="34" charset="0"/>
              </a:rPr>
              <a:t>России.</a:t>
            </a:r>
            <a:endParaRPr lang="ru-RU" sz="1350" dirty="0">
              <a:latin typeface="Arial" panose="020B0604020202020204" pitchFamily="34" charset="0"/>
              <a:cs typeface="Arial" panose="020B0604020202020204" pitchFamily="34" charset="0"/>
            </a:endParaRPr>
          </a:p>
        </p:txBody>
      </p:sp>
      <p:sp>
        <p:nvSpPr>
          <p:cNvPr id="10" name="Прямоугольник 9"/>
          <p:cNvSpPr/>
          <p:nvPr/>
        </p:nvSpPr>
        <p:spPr>
          <a:xfrm>
            <a:off x="125985" y="5936666"/>
            <a:ext cx="11931445" cy="784830"/>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Динамика рынка</a:t>
            </a:r>
            <a:r>
              <a:rPr lang="ru-RU" dirty="0">
                <a:solidFill>
                  <a:schemeClr val="accent1">
                    <a:lumMod val="50000"/>
                  </a:schemeClr>
                </a:solidFill>
              </a:rPr>
              <a:t>. </a:t>
            </a:r>
            <a:r>
              <a:rPr lang="ru-RU" sz="1350" dirty="0">
                <a:latin typeface="Arial" panose="020B0604020202020204" pitchFamily="34" charset="0"/>
                <a:cs typeface="Arial" panose="020B0604020202020204" pitchFamily="34" charset="0"/>
              </a:rPr>
              <a:t>Для объектов-аналогов, даты сделок (оферт) которых находятся в пределах максимального периода экспозиции, установленного для соответствующего сегмента рынка, корректировка на изменение цен (динамику рынка) не требуется, если период между датой сделки (оферты) и датой оценки не превышает 12 месяцев или одного календарного </a:t>
            </a:r>
            <a:r>
              <a:rPr lang="ru-RU" sz="1350" dirty="0" smtClean="0">
                <a:latin typeface="Arial" panose="020B0604020202020204" pitchFamily="34" charset="0"/>
                <a:cs typeface="Arial" panose="020B0604020202020204" pitchFamily="34" charset="0"/>
              </a:rPr>
              <a:t>года.</a:t>
            </a:r>
            <a:endParaRPr lang="ru-RU" sz="13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33903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2"/>
          <p:cNvSpPr>
            <a:spLocks noChangeArrowheads="1"/>
          </p:cNvSpPr>
          <p:nvPr/>
        </p:nvSpPr>
        <p:spPr bwMode="auto">
          <a:xfrm rot="5400000">
            <a:off x="5864844" y="-5869136"/>
            <a:ext cx="453729"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5" name="Прямоугольник 4"/>
          <p:cNvSpPr/>
          <p:nvPr/>
        </p:nvSpPr>
        <p:spPr>
          <a:xfrm>
            <a:off x="207963" y="-7938"/>
            <a:ext cx="11474450" cy="461665"/>
          </a:xfrm>
          <a:prstGeom prst="rect">
            <a:avLst/>
          </a:prstGeom>
        </p:spPr>
        <p:txBody>
          <a:bodyPr>
            <a:spAutoFit/>
          </a:bodyPr>
          <a:lstStyle/>
          <a:p>
            <a:pPr algn="ctr">
              <a:defRPr/>
            </a:pPr>
            <a:r>
              <a:rPr lang="ru-RU" sz="2400" b="1" kern="0" dirty="0" smtClean="0">
                <a:solidFill>
                  <a:prstClr val="white"/>
                </a:solidFill>
              </a:rPr>
              <a:t>ПРАВИЛА И РЕКОМЕНДАЦИИ</a:t>
            </a:r>
            <a:endParaRPr lang="ru-RU" sz="2400" dirty="0">
              <a:solidFill>
                <a:schemeClr val="bg1"/>
              </a:solidFill>
            </a:endParaRP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47</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
        <p:nvSpPr>
          <p:cNvPr id="14" name="Прямоугольник 13"/>
          <p:cNvSpPr/>
          <p:nvPr/>
        </p:nvSpPr>
        <p:spPr>
          <a:xfrm>
            <a:off x="36776" y="5156042"/>
            <a:ext cx="11931444" cy="1200329"/>
          </a:xfrm>
          <a:prstGeom prst="rect">
            <a:avLst/>
          </a:prstGeom>
        </p:spPr>
        <p:txBody>
          <a:bodyPr wrap="square">
            <a:spAutoFit/>
          </a:bodyPr>
          <a:lstStyle/>
          <a:p>
            <a:r>
              <a:rPr lang="ru-RU" sz="1600" b="1" dirty="0">
                <a:solidFill>
                  <a:schemeClr val="accent1">
                    <a:lumMod val="50000"/>
                  </a:schemeClr>
                </a:solidFill>
                <a:latin typeface="Arial" panose="020B0604020202020204" pitchFamily="34" charset="0"/>
                <a:cs typeface="Arial" panose="020B0604020202020204" pitchFamily="34" charset="0"/>
              </a:rPr>
              <a:t>Точность указания площади объекта недвижимости и ее влияние на объективность оценки.</a:t>
            </a:r>
          </a:p>
          <a:p>
            <a:pPr algn="just"/>
            <a:r>
              <a:rPr lang="ru-RU" sz="1400" dirty="0">
                <a:latin typeface="Arial" panose="020B0604020202020204" pitchFamily="34" charset="0"/>
                <a:cs typeface="Arial" panose="020B0604020202020204" pitchFamily="34" charset="0"/>
              </a:rPr>
              <a:t>Эксперты рекомендуют в профессиональных целях, например, для оценочной деятельности, уточнять значение площади из достоверных источников, например, на </a:t>
            </a:r>
            <a:r>
              <a:rPr lang="ru-RU" sz="1400" dirty="0" err="1">
                <a:latin typeface="Arial" panose="020B0604020202020204" pitchFamily="34" charset="0"/>
                <a:cs typeface="Arial" panose="020B0604020202020204" pitchFamily="34" charset="0"/>
              </a:rPr>
              <a:t>Росреестр.ру</a:t>
            </a:r>
            <a:r>
              <a:rPr lang="ru-RU" sz="1400" dirty="0">
                <a:latin typeface="Arial" panose="020B0604020202020204" pitchFamily="34" charset="0"/>
                <a:cs typeface="Arial" panose="020B0604020202020204" pitchFamily="34" charset="0"/>
              </a:rPr>
              <a:t>. При этом в зависимости от текста оферты, как правило, полная цена является неизменной, а удельную следует пересчитывать, исходя из уточненного значения площади. Если полная цена в оферте не указана, а представлена удельная, то ее следует применить к значению уточненной </a:t>
            </a:r>
            <a:r>
              <a:rPr lang="ru-RU" sz="1400" dirty="0" smtClean="0">
                <a:latin typeface="Arial" panose="020B0604020202020204" pitchFamily="34" charset="0"/>
                <a:cs typeface="Arial" panose="020B0604020202020204" pitchFamily="34" charset="0"/>
              </a:rPr>
              <a:t>площади.</a:t>
            </a:r>
            <a:endParaRPr lang="ru-RU" sz="1400" dirty="0">
              <a:latin typeface="Arial" panose="020B0604020202020204" pitchFamily="34" charset="0"/>
              <a:cs typeface="Arial" panose="020B0604020202020204" pitchFamily="34" charset="0"/>
            </a:endParaRPr>
          </a:p>
        </p:txBody>
      </p:sp>
      <p:sp>
        <p:nvSpPr>
          <p:cNvPr id="15" name="Прямоугольник 14"/>
          <p:cNvSpPr/>
          <p:nvPr/>
        </p:nvSpPr>
        <p:spPr>
          <a:xfrm>
            <a:off x="-4292" y="3935314"/>
            <a:ext cx="11915202" cy="1015663"/>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«Красные линии».</a:t>
            </a:r>
            <a:r>
              <a:rPr lang="ru-RU" sz="1400" dirty="0">
                <a:latin typeface="Arial" panose="020B0604020202020204" pitchFamily="34" charset="0"/>
                <a:cs typeface="Arial" panose="020B0604020202020204" pitchFamily="34" charset="0"/>
              </a:rPr>
              <a:t>При оценке доступности недвижимости важно учитывать наличие прямой видимости объекта и приближенность к автомобильным или пешеходным дорогам. Эксперты настоятельно рекомендуют не использовать измерения, основанные на «Красных линиях», как границах территорий общего пользования, в соответствии с </a:t>
            </a:r>
            <a:r>
              <a:rPr lang="ru-RU" sz="1400" dirty="0" err="1">
                <a:latin typeface="Arial" panose="020B0604020202020204" pitchFamily="34" charset="0"/>
                <a:cs typeface="Arial" panose="020B0604020202020204" pitchFamily="34" charset="0"/>
              </a:rPr>
              <a:t>ГрК</a:t>
            </a:r>
            <a:r>
              <a:rPr lang="ru-RU" sz="1400" dirty="0">
                <a:latin typeface="Arial" panose="020B0604020202020204" pitchFamily="34" charset="0"/>
                <a:cs typeface="Arial" panose="020B0604020202020204" pitchFamily="34" charset="0"/>
              </a:rPr>
              <a:t> РФ, если они не соответствуют рыночному контексту, и не применять их в качестве корректировок к стоимости.</a:t>
            </a:r>
          </a:p>
        </p:txBody>
      </p:sp>
      <p:sp>
        <p:nvSpPr>
          <p:cNvPr id="17" name="Прямоугольник 16"/>
          <p:cNvSpPr/>
          <p:nvPr/>
        </p:nvSpPr>
        <p:spPr>
          <a:xfrm>
            <a:off x="18388" y="2858205"/>
            <a:ext cx="11935736" cy="1015663"/>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Схожие экономические характеристики местоположения</a:t>
            </a:r>
            <a:r>
              <a:rPr lang="ru-RU" dirty="0"/>
              <a:t>. </a:t>
            </a:r>
            <a:r>
              <a:rPr lang="ru-RU" sz="1400" dirty="0">
                <a:latin typeface="Arial" panose="020B0604020202020204" pitchFamily="34" charset="0"/>
                <a:cs typeface="Arial" panose="020B0604020202020204" pitchFamily="34" charset="0"/>
              </a:rPr>
              <a:t>Оценщик вправе относить к одной территории ценности объекты, расположенные в различных ценовых зонах, в случаях, если объекты являются соседними (близко расположенных друг к другу). К примеру, это может касаться зданий, находящихся на одной улице с четной и нечетной стороны, при условии, что они обладают единой или схожей прилегающей </a:t>
            </a:r>
            <a:r>
              <a:rPr lang="ru-RU" sz="1400" dirty="0" smtClean="0">
                <a:latin typeface="Arial" panose="020B0604020202020204" pitchFamily="34" charset="0"/>
                <a:cs typeface="Arial" panose="020B0604020202020204" pitchFamily="34" charset="0"/>
              </a:rPr>
              <a:t>инфраструктурой.</a:t>
            </a:r>
            <a:endParaRPr lang="ru-RU" sz="1400" dirty="0">
              <a:latin typeface="Arial" panose="020B0604020202020204" pitchFamily="34" charset="0"/>
              <a:cs typeface="Arial" panose="020B0604020202020204" pitchFamily="34" charset="0"/>
            </a:endParaRPr>
          </a:p>
        </p:txBody>
      </p:sp>
      <p:sp>
        <p:nvSpPr>
          <p:cNvPr id="18" name="Прямоугольник 17"/>
          <p:cNvSpPr/>
          <p:nvPr/>
        </p:nvSpPr>
        <p:spPr>
          <a:xfrm>
            <a:off x="0" y="1757307"/>
            <a:ext cx="11972512" cy="1046440"/>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Измерение физической и экономической шкалы действия факторов зависящих от расстояния до объекта исследования</a:t>
            </a:r>
            <a:r>
              <a:rPr lang="ru-RU" sz="1600" b="1" dirty="0">
                <a:latin typeface="Arial" panose="020B0604020202020204" pitchFamily="34" charset="0"/>
                <a:cs typeface="Arial" panose="020B0604020202020204" pitchFamily="34" charset="0"/>
              </a:rPr>
              <a:t>.</a:t>
            </a:r>
            <a:r>
              <a:rPr lang="ru-RU" sz="1400" dirty="0">
                <a:latin typeface="Arial" panose="020B0604020202020204" pitchFamily="34" charset="0"/>
                <a:cs typeface="Arial" panose="020B0604020202020204" pitchFamily="34" charset="0"/>
              </a:rPr>
              <a:t>Измерение расстояния от объекта до влияющего фактора (значимой автодороги, остановки транспорта и пр.) следует производить по эффективно действующему или потенциально физически возможному, экономически целесообразному проезду/проходу, без учёта незначительных, кратковременных </a:t>
            </a:r>
            <a:r>
              <a:rPr lang="ru-RU" sz="1400" dirty="0" smtClean="0">
                <a:latin typeface="Arial" panose="020B0604020202020204" pitchFamily="34" charset="0"/>
                <a:cs typeface="Arial" panose="020B0604020202020204" pitchFamily="34" charset="0"/>
              </a:rPr>
              <a:t>препятствий.</a:t>
            </a:r>
            <a:endParaRPr lang="ru-RU" sz="1400" dirty="0">
              <a:latin typeface="Arial" panose="020B0604020202020204" pitchFamily="34" charset="0"/>
              <a:cs typeface="Arial" panose="020B0604020202020204" pitchFamily="34" charset="0"/>
            </a:endParaRPr>
          </a:p>
        </p:txBody>
      </p:sp>
      <p:sp>
        <p:nvSpPr>
          <p:cNvPr id="9" name="Прямоугольник 8"/>
          <p:cNvSpPr/>
          <p:nvPr/>
        </p:nvSpPr>
        <p:spPr>
          <a:xfrm>
            <a:off x="-20534" y="658683"/>
            <a:ext cx="11931444" cy="984885"/>
          </a:xfrm>
          <a:prstGeom prst="rect">
            <a:avLst/>
          </a:prstGeom>
        </p:spPr>
        <p:txBody>
          <a:bodyPr wrap="square">
            <a:spAutoFit/>
          </a:bodyPr>
          <a:lstStyle/>
          <a:p>
            <a:pPr algn="just"/>
            <a:r>
              <a:rPr lang="ru-RU" sz="1600" b="1" dirty="0">
                <a:solidFill>
                  <a:schemeClr val="accent1">
                    <a:lumMod val="50000"/>
                  </a:schemeClr>
                </a:solidFill>
                <a:latin typeface="Arial" panose="020B0604020202020204" pitchFamily="34" charset="0"/>
                <a:cs typeface="Arial" panose="020B0604020202020204" pitchFamily="34" charset="0"/>
              </a:rPr>
              <a:t>Учет передаваемых прав на объект</a:t>
            </a:r>
            <a:r>
              <a:rPr lang="ru-RU" sz="1300" dirty="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В операциях с недвижимостью возможна передача прав, только установленных законодательством РФ, включая право собственности и право аренды. В рыночных условиях продавец обязан привести документы (права на объект) в порядок, чтобы соответствовать законодательству и условиям сделки, что не влияет на ценообразование. Ошибки и несоответствия прав должны быть устранены до сделки и не требуют корректировок при сравнении </a:t>
            </a:r>
            <a:r>
              <a:rPr lang="ru-RU" sz="1400" dirty="0" smtClean="0">
                <a:latin typeface="Arial" panose="020B0604020202020204" pitchFamily="34" charset="0"/>
                <a:cs typeface="Arial" panose="020B0604020202020204" pitchFamily="34" charset="0"/>
              </a:rPr>
              <a:t>объектов.</a:t>
            </a:r>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039575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5F926DBD-BACE-CC4C-9B03-782BC9EA0D65}"/>
              </a:ext>
            </a:extLst>
          </p:cNvPr>
          <p:cNvSpPr>
            <a:spLocks noGrp="1"/>
          </p:cNvSpPr>
          <p:nvPr>
            <p:ph type="sldNum" sz="quarter" idx="12"/>
          </p:nvPr>
        </p:nvSpPr>
        <p:spPr/>
        <p:txBody>
          <a:bodyPr/>
          <a:lstStyle/>
          <a:p>
            <a:fld id="{1B3261D6-CC2A-9E49-88E2-AEC025041568}" type="slidenum">
              <a:rPr lang="ru-RU" smtClean="0"/>
              <a:t>48</a:t>
            </a:fld>
            <a:endParaRPr lang="ru-RU"/>
          </a:p>
        </p:txBody>
      </p:sp>
      <p:sp>
        <p:nvSpPr>
          <p:cNvPr id="5" name="Прямоугольник 4"/>
          <p:cNvSpPr/>
          <p:nvPr/>
        </p:nvSpPr>
        <p:spPr>
          <a:xfrm>
            <a:off x="1161783" y="5110628"/>
            <a:ext cx="2121093" cy="646331"/>
          </a:xfrm>
          <a:prstGeom prst="rect">
            <a:avLst/>
          </a:prstGeom>
        </p:spPr>
        <p:txBody>
          <a:bodyPr wrap="none">
            <a:spAutoFit/>
          </a:bodyPr>
          <a:lstStyle/>
          <a:p>
            <a:r>
              <a:rPr lang="ru-RU" sz="3600" b="1" kern="0" dirty="0">
                <a:solidFill>
                  <a:schemeClr val="bg1"/>
                </a:solidFill>
                <a:latin typeface="Roboto"/>
              </a:rPr>
              <a:t>КА </a:t>
            </a:r>
            <a:r>
              <a:rPr lang="ru-RU" sz="3600" b="1" kern="0" dirty="0" smtClean="0">
                <a:solidFill>
                  <a:schemeClr val="bg1"/>
                </a:solidFill>
                <a:latin typeface="Roboto"/>
              </a:rPr>
              <a:t>= 3% </a:t>
            </a:r>
            <a:endParaRPr lang="ru-RU" sz="3600" dirty="0">
              <a:solidFill>
                <a:schemeClr val="bg1"/>
              </a:solidFill>
            </a:endParaRPr>
          </a:p>
        </p:txBody>
      </p:sp>
      <p:sp>
        <p:nvSpPr>
          <p:cNvPr id="10" name="Прямоугольник 2"/>
          <p:cNvSpPr>
            <a:spLocks noChangeArrowheads="1"/>
          </p:cNvSpPr>
          <p:nvPr/>
        </p:nvSpPr>
        <p:spPr bwMode="auto">
          <a:xfrm rot="5400000">
            <a:off x="5765914" y="-5770208"/>
            <a:ext cx="651585"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6" name="Прямоугольник 5"/>
          <p:cNvSpPr/>
          <p:nvPr/>
        </p:nvSpPr>
        <p:spPr>
          <a:xfrm>
            <a:off x="0" y="6068291"/>
            <a:ext cx="12192000" cy="789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Прямоугольник 52"/>
          <p:cNvSpPr/>
          <p:nvPr/>
        </p:nvSpPr>
        <p:spPr>
          <a:xfrm>
            <a:off x="-111601" y="-5007"/>
            <a:ext cx="12200089" cy="656590"/>
          </a:xfrm>
          <a:prstGeom prst="rect">
            <a:avLst/>
          </a:prstGeom>
        </p:spPr>
        <p:txBody>
          <a:bodyPr wrap="square">
            <a:spAutoFit/>
          </a:bodyPr>
          <a:lstStyle/>
          <a:p>
            <a:pPr algn="ctr">
              <a:lnSpc>
                <a:spcPts val="2200"/>
              </a:lnSpc>
              <a:defRPr/>
            </a:pPr>
            <a:r>
              <a:rPr lang="ru-RU" altLang="ru-RU" sz="2000" b="1" kern="0" dirty="0">
                <a:solidFill>
                  <a:schemeClr val="bg1"/>
                </a:solidFill>
                <a:latin typeface="Calibri" pitchFamily="34" charset="0"/>
                <a:cs typeface="Calibri" pitchFamily="34" charset="0"/>
              </a:rPr>
              <a:t>РЕКОМЕНДАЦИИ ПО ИСПОЛЬЗОВАНИЮ ИЛИ ОПРЕДЕЛЕНИЮ ПОКАЗАТЕЛЕЙ РЫНКА НЕДВИЖИМОСТИ И ЦЕНООБРАЗУЮЩИХ ФАКТОРОВ НА ОСНОВЕ </a:t>
            </a:r>
            <a:r>
              <a:rPr lang="ru-RU" altLang="ru-RU" sz="2000" b="1" kern="0" dirty="0" smtClean="0">
                <a:solidFill>
                  <a:schemeClr val="bg1"/>
                </a:solidFill>
                <a:latin typeface="Calibri" pitchFamily="34" charset="0"/>
                <a:cs typeface="Calibri" pitchFamily="34" charset="0"/>
              </a:rPr>
              <a:t>ДАННЫХ СТОРОННИХ ИСТОЧНИКОВ</a:t>
            </a:r>
            <a:endParaRPr lang="ru-RU" altLang="ru-RU" sz="2000" b="1" kern="0" dirty="0">
              <a:solidFill>
                <a:schemeClr val="bg1"/>
              </a:solidFill>
              <a:latin typeface="Calibri" pitchFamily="34" charset="0"/>
              <a:cs typeface="Calibri" pitchFamily="34" charset="0"/>
            </a:endParaRPr>
          </a:p>
        </p:txBody>
      </p:sp>
      <p:pic>
        <p:nvPicPr>
          <p:cNvPr id="19" name="Picture 5"/>
          <p:cNvPicPr>
            <a:picLocks noChangeAspect="1" noChangeArrowheads="1"/>
          </p:cNvPicPr>
          <p:nvPr/>
        </p:nvPicPr>
        <p:blipFill>
          <a:blip r:embed="rId3"/>
          <a:srcRect/>
          <a:stretch>
            <a:fillRect/>
          </a:stretch>
        </p:blipFill>
        <p:spPr bwMode="auto">
          <a:xfrm>
            <a:off x="8737600" y="1534009"/>
            <a:ext cx="2844800" cy="3207825"/>
          </a:xfrm>
          <a:prstGeom prst="rect">
            <a:avLst/>
          </a:prstGeom>
          <a:noFill/>
          <a:ln w="9525">
            <a:solidFill>
              <a:schemeClr val="bg1">
                <a:lumMod val="65000"/>
              </a:schemeClr>
            </a:solidFill>
            <a:miter lim="800000"/>
            <a:headEnd/>
            <a:tailEnd/>
          </a:ln>
          <a:effectLst/>
          <a:extLst/>
        </p:spPr>
      </p:pic>
      <p:sp>
        <p:nvSpPr>
          <p:cNvPr id="14" name="Номер слайда 1"/>
          <p:cNvSpPr txBox="1">
            <a:spLocks/>
          </p:cNvSpPr>
          <p:nvPr/>
        </p:nvSpPr>
        <p:spPr>
          <a:xfrm>
            <a:off x="8737600" y="6356371"/>
            <a:ext cx="28448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ru-RU" dirty="0" smtClean="0"/>
              <a:t>7</a:t>
            </a:r>
            <a:endParaRPr lang="ru-RU" dirty="0"/>
          </a:p>
        </p:txBody>
      </p:sp>
      <p:sp>
        <p:nvSpPr>
          <p:cNvPr id="2" name="Прямоугольник 1"/>
          <p:cNvSpPr/>
          <p:nvPr/>
        </p:nvSpPr>
        <p:spPr>
          <a:xfrm>
            <a:off x="7720148" y="4774120"/>
            <a:ext cx="4690127" cy="1261884"/>
          </a:xfrm>
          <a:prstGeom prst="rect">
            <a:avLst/>
          </a:prstGeom>
        </p:spPr>
        <p:txBody>
          <a:bodyPr wrap="square">
            <a:spAutoFit/>
          </a:bodyPr>
          <a:lstStyle/>
          <a:p>
            <a:pPr algn="ctr">
              <a:spcAft>
                <a:spcPts val="1200"/>
              </a:spcAft>
            </a:pPr>
            <a:r>
              <a:rPr lang="ru-RU" b="1" u="sng" dirty="0" smtClean="0">
                <a:solidFill>
                  <a:srgbClr val="C00000"/>
                </a:solidFill>
                <a:latin typeface="Arial" panose="020B0604020202020204" pitchFamily="34" charset="0"/>
                <a:cs typeface="Arial" panose="020B0604020202020204" pitchFamily="34" charset="0"/>
              </a:rPr>
              <a:t>В резолюцию конференции</a:t>
            </a:r>
            <a:r>
              <a:rPr lang="ru-RU" b="1" dirty="0" smtClean="0">
                <a:solidFill>
                  <a:srgbClr val="C00000"/>
                </a:solidFill>
                <a:latin typeface="Arial" panose="020B0604020202020204" pitchFamily="34" charset="0"/>
                <a:cs typeface="Arial" panose="020B0604020202020204" pitchFamily="34" charset="0"/>
              </a:rPr>
              <a:t>:</a:t>
            </a:r>
          </a:p>
          <a:p>
            <a:r>
              <a:rPr lang="ru-RU" sz="1600" b="1" dirty="0" smtClean="0">
                <a:solidFill>
                  <a:srgbClr val="C00000"/>
                </a:solidFill>
                <a:latin typeface="Arial" panose="020B0604020202020204" pitchFamily="34" charset="0"/>
                <a:cs typeface="Arial" panose="020B0604020202020204" pitchFamily="34" charset="0"/>
              </a:rPr>
              <a:t>В СРО и СОО разработать рекомендации</a:t>
            </a:r>
          </a:p>
          <a:p>
            <a:r>
              <a:rPr lang="ru-RU" sz="1600" b="1" dirty="0" smtClean="0">
                <a:solidFill>
                  <a:srgbClr val="C00000"/>
                </a:solidFill>
                <a:latin typeface="Arial" panose="020B0604020202020204" pitchFamily="34" charset="0"/>
                <a:cs typeface="Arial" panose="020B0604020202020204" pitchFamily="34" charset="0"/>
              </a:rPr>
              <a:t>по применению информации в оценочной деятельности.</a:t>
            </a:r>
            <a:endParaRPr lang="ru-RU" sz="1600" dirty="0">
              <a:solidFill>
                <a:srgbClr val="C00000"/>
              </a:solidFill>
            </a:endParaRPr>
          </a:p>
        </p:txBody>
      </p:sp>
      <p:sp>
        <p:nvSpPr>
          <p:cNvPr id="3" name="Прямоугольник 2"/>
          <p:cNvSpPr/>
          <p:nvPr/>
        </p:nvSpPr>
        <p:spPr>
          <a:xfrm>
            <a:off x="0" y="589964"/>
            <a:ext cx="12135956" cy="6432530"/>
          </a:xfrm>
          <a:prstGeom prst="rect">
            <a:avLst/>
          </a:prstGeom>
        </p:spPr>
        <p:txBody>
          <a:bodyPr wrap="square">
            <a:spAutoFit/>
          </a:bodyPr>
          <a:lstStyle/>
          <a:p>
            <a:pPr lvl="0">
              <a:lnSpc>
                <a:spcPts val="1600"/>
              </a:lnSpc>
            </a:pPr>
            <a:r>
              <a:rPr lang="en-US" altLang="ru-RU" sz="1400" b="1" dirty="0">
                <a:solidFill>
                  <a:srgbClr val="C00000"/>
                </a:solidFill>
                <a:latin typeface="Arial" panose="020B0604020202020204" pitchFamily="34" charset="0"/>
                <a:ea typeface="Times New Roman" panose="02020603050405020304" pitchFamily="18" charset="0"/>
                <a:cs typeface="Arial" panose="020B0604020202020204" pitchFamily="34" charset="0"/>
              </a:rPr>
              <a:t>I. </a:t>
            </a:r>
            <a:r>
              <a:rPr lang="ru-RU" altLang="ru-RU" sz="1500" b="1" dirty="0">
                <a:solidFill>
                  <a:srgbClr val="C00000"/>
                </a:solidFill>
                <a:latin typeface="Arial" panose="020B0604020202020204" pitchFamily="34" charset="0"/>
                <a:ea typeface="Times New Roman" panose="02020603050405020304" pitchFamily="18" charset="0"/>
                <a:cs typeface="Arial" panose="020B0604020202020204" pitchFamily="34" charset="0"/>
              </a:rPr>
              <a:t>Общие положения</a:t>
            </a:r>
          </a:p>
          <a:p>
            <a:pPr lvl="0">
              <a:buFont typeface="Calibri Light" panose="020F0302020204030204" pitchFamily="34" charset="0"/>
              <a:buAutoNum type="arabicPeriod"/>
            </a:pPr>
            <a:r>
              <a:rPr lang="ru-RU" altLang="ru-RU" sz="1200" b="1" dirty="0">
                <a:solidFill>
                  <a:srgbClr val="254061"/>
                </a:solidFill>
                <a:latin typeface="Arial" panose="020B0604020202020204" pitchFamily="34" charset="0"/>
                <a:ea typeface="Times New Roman" panose="02020603050405020304" pitchFamily="18" charset="0"/>
                <a:cs typeface="Arial" panose="020B0604020202020204" pitchFamily="34" charset="0"/>
              </a:rPr>
              <a:t> Транспарентность и равнозначная применимость результатов исследований для всех субъектов</a:t>
            </a:r>
            <a:br>
              <a:rPr lang="ru-RU" altLang="ru-RU" sz="1200" b="1" dirty="0">
                <a:solidFill>
                  <a:srgbClr val="254061"/>
                </a:solidFill>
                <a:latin typeface="Arial" panose="020B0604020202020204" pitchFamily="34" charset="0"/>
                <a:ea typeface="Times New Roman" panose="02020603050405020304" pitchFamily="18" charset="0"/>
                <a:cs typeface="Arial" panose="020B0604020202020204" pitchFamily="34" charset="0"/>
              </a:rPr>
            </a:br>
            <a:r>
              <a:rPr lang="ru-RU" altLang="ru-RU" sz="1200" b="1" dirty="0">
                <a:solidFill>
                  <a:srgbClr val="254061"/>
                </a:solidFill>
                <a:latin typeface="Arial" panose="020B0604020202020204" pitchFamily="34" charset="0"/>
                <a:ea typeface="Times New Roman" panose="02020603050405020304" pitchFamily="18" charset="0"/>
                <a:cs typeface="Arial" panose="020B0604020202020204" pitchFamily="34" charset="0"/>
              </a:rPr>
              <a:t> рынка недвижимости;</a:t>
            </a:r>
          </a:p>
          <a:p>
            <a:pPr lvl="0">
              <a:buFont typeface="Calibri Light" panose="020F0302020204030204" pitchFamily="34" charset="0"/>
              <a:buAutoNum type="arabicPeriod"/>
            </a:pPr>
            <a:r>
              <a:rPr lang="ru-RU" altLang="ru-RU" sz="1200" b="1" dirty="0">
                <a:solidFill>
                  <a:srgbClr val="4F81BD">
                    <a:lumMod val="50000"/>
                  </a:srgbClr>
                </a:solidFill>
                <a:latin typeface="Arial" panose="020B0604020202020204" pitchFamily="34" charset="0"/>
                <a:ea typeface="Times New Roman" panose="02020603050405020304" pitchFamily="18" charset="0"/>
                <a:cs typeface="Arial" panose="020B0604020202020204" pitchFamily="34" charset="0"/>
              </a:rPr>
              <a:t> Логичная взаимосвязь цен объектов и их характеристик (шкал фактора);</a:t>
            </a:r>
          </a:p>
          <a:p>
            <a:pPr lvl="0">
              <a:buFont typeface="Calibri Light" panose="020F0302020204030204" pitchFamily="34" charset="0"/>
              <a:buAutoNum type="arabicPeriod"/>
            </a:pPr>
            <a:r>
              <a:rPr lang="ru-RU" altLang="ru-RU" sz="1200" b="1" dirty="0">
                <a:solidFill>
                  <a:srgbClr val="254061"/>
                </a:solidFill>
                <a:latin typeface="Arial" panose="020B0604020202020204" pitchFamily="34" charset="0"/>
                <a:ea typeface="Times New Roman" panose="02020603050405020304" pitchFamily="18" charset="0"/>
                <a:cs typeface="Arial" panose="020B0604020202020204" pitchFamily="34" charset="0"/>
              </a:rPr>
              <a:t> Профессиональное усмотрение оценщика – квалифицированное мнение эксперта;</a:t>
            </a:r>
          </a:p>
          <a:p>
            <a:pPr lvl="0">
              <a:lnSpc>
                <a:spcPts val="1600"/>
              </a:lnSpc>
            </a:pPr>
            <a:r>
              <a:rPr lang="en-US" altLang="ru-RU" sz="1500" b="1" dirty="0">
                <a:solidFill>
                  <a:srgbClr val="C00000"/>
                </a:solidFill>
                <a:latin typeface="Arial" panose="020B0604020202020204" pitchFamily="34" charset="0"/>
                <a:ea typeface="Times New Roman" panose="02020603050405020304" pitchFamily="18" charset="0"/>
                <a:cs typeface="Arial" panose="020B0604020202020204" pitchFamily="34" charset="0"/>
              </a:rPr>
              <a:t>II. </a:t>
            </a:r>
            <a:r>
              <a:rPr lang="ru-RU" altLang="ru-RU" sz="1500" b="1" dirty="0">
                <a:solidFill>
                  <a:srgbClr val="C00000"/>
                </a:solidFill>
                <a:latin typeface="Arial" panose="020B0604020202020204" pitchFamily="34" charset="0"/>
                <a:ea typeface="Times New Roman" panose="02020603050405020304" pitchFamily="18" charset="0"/>
                <a:cs typeface="Arial" panose="020B0604020202020204" pitchFamily="34" charset="0"/>
              </a:rPr>
              <a:t>Работа с данными о сделках и предложениях объектов недвижимости</a:t>
            </a:r>
          </a:p>
          <a:p>
            <a:pPr lvl="0"/>
            <a:r>
              <a:rPr lang="ru-RU" altLang="ru-RU" sz="1200" b="1" dirty="0">
                <a:solidFill>
                  <a:srgbClr val="254061"/>
                </a:solidFill>
                <a:latin typeface="Arial" panose="020B0604020202020204" pitchFamily="34" charset="0"/>
                <a:cs typeface="Arial" panose="020B0604020202020204" pitchFamily="34" charset="0"/>
              </a:rPr>
              <a:t>1. К</a:t>
            </a:r>
            <a:r>
              <a:rPr lang="ru-RU" sz="1200" b="1" dirty="0">
                <a:solidFill>
                  <a:srgbClr val="254061"/>
                </a:solidFill>
                <a:latin typeface="Arial" panose="020B0604020202020204" pitchFamily="34" charset="0"/>
                <a:cs typeface="Arial" panose="020B0604020202020204" pitchFamily="34" charset="0"/>
              </a:rPr>
              <a:t>ритерии легитимности рыночной информации;</a:t>
            </a:r>
          </a:p>
          <a:p>
            <a:pPr lvl="0"/>
            <a:r>
              <a:rPr lang="ru-RU" altLang="ru-RU" sz="1200" b="1" dirty="0">
                <a:solidFill>
                  <a:srgbClr val="254061"/>
                </a:solidFill>
                <a:latin typeface="Arial" panose="020B0604020202020204" pitchFamily="34" charset="0"/>
                <a:cs typeface="Arial" panose="020B0604020202020204" pitchFamily="34" charset="0"/>
              </a:rPr>
              <a:t>2. Источники рыночных данных;</a:t>
            </a:r>
          </a:p>
          <a:p>
            <a:pPr lvl="0"/>
            <a:r>
              <a:rPr lang="ru-RU" altLang="ru-RU" sz="1200" b="1" dirty="0">
                <a:solidFill>
                  <a:srgbClr val="254061"/>
                </a:solidFill>
                <a:latin typeface="Arial" panose="020B0604020202020204" pitchFamily="34" charset="0"/>
                <a:cs typeface="Arial" panose="020B0604020202020204" pitchFamily="34" charset="0"/>
              </a:rPr>
              <a:t>2.1. Альтернативные источники информации;</a:t>
            </a:r>
          </a:p>
          <a:p>
            <a:pPr lvl="0"/>
            <a:r>
              <a:rPr lang="ru-RU" altLang="ru-RU" sz="1200" b="1" dirty="0">
                <a:solidFill>
                  <a:srgbClr val="254061"/>
                </a:solidFill>
                <a:latin typeface="Arial" panose="020B0604020202020204" pitchFamily="34" charset="0"/>
                <a:cs typeface="Arial" panose="020B0604020202020204" pitchFamily="34" charset="0"/>
              </a:rPr>
              <a:t>3. Сбор рыночных данных (Правило указания площадей, Правило измерения расстояний и др.);</a:t>
            </a:r>
          </a:p>
          <a:p>
            <a:pPr lvl="0"/>
            <a:r>
              <a:rPr lang="ru-RU" altLang="ru-RU" sz="1200" b="1" dirty="0">
                <a:solidFill>
                  <a:srgbClr val="254061"/>
                </a:solidFill>
                <a:latin typeface="Arial" panose="020B0604020202020204" pitchFamily="34" charset="0"/>
                <a:cs typeface="Arial" panose="020B0604020202020204" pitchFamily="34" charset="0"/>
              </a:rPr>
              <a:t>4. Применение «эталонных» (типичных) состояний;</a:t>
            </a:r>
          </a:p>
          <a:p>
            <a:pPr lvl="0"/>
            <a:r>
              <a:rPr lang="ru-RU" altLang="ru-RU" sz="1200" b="1" dirty="0">
                <a:solidFill>
                  <a:srgbClr val="254061"/>
                </a:solidFill>
                <a:latin typeface="Arial" panose="020B0604020202020204" pitchFamily="34" charset="0"/>
                <a:cs typeface="Arial" panose="020B0604020202020204" pitchFamily="34" charset="0"/>
              </a:rPr>
              <a:t>5. Правила и ограничения при отборе аналогов;</a:t>
            </a:r>
          </a:p>
          <a:p>
            <a:pPr lvl="0"/>
            <a:r>
              <a:rPr lang="ru-RU" altLang="ru-RU" sz="1200" b="1" dirty="0">
                <a:solidFill>
                  <a:srgbClr val="254061"/>
                </a:solidFill>
                <a:latin typeface="Arial" panose="020B0604020202020204" pitchFamily="34" charset="0"/>
                <a:cs typeface="Arial" panose="020B0604020202020204" pitchFamily="34" charset="0"/>
              </a:rPr>
              <a:t>6. Правило ранжирования аналогов;</a:t>
            </a:r>
          </a:p>
          <a:p>
            <a:pPr lvl="0"/>
            <a:r>
              <a:rPr lang="ru-RU" altLang="ru-RU" sz="1200" b="1" dirty="0">
                <a:solidFill>
                  <a:srgbClr val="254061"/>
                </a:solidFill>
                <a:latin typeface="Arial" panose="020B0604020202020204" pitchFamily="34" charset="0"/>
                <a:cs typeface="Arial" panose="020B0604020202020204" pitchFamily="34" charset="0"/>
              </a:rPr>
              <a:t>7. Критерии достаточности рыночных данных.</a:t>
            </a:r>
          </a:p>
          <a:p>
            <a:pPr lvl="0">
              <a:lnSpc>
                <a:spcPts val="1600"/>
              </a:lnSpc>
            </a:pPr>
            <a:r>
              <a:rPr lang="en-US" altLang="ru-RU" sz="1500" b="1" dirty="0">
                <a:solidFill>
                  <a:srgbClr val="C00000"/>
                </a:solidFill>
                <a:latin typeface="Arial" panose="020B0604020202020204" pitchFamily="34" charset="0"/>
                <a:cs typeface="Times New Roman" panose="02020603050405020304" pitchFamily="18" charset="0"/>
              </a:rPr>
              <a:t>III. </a:t>
            </a:r>
            <a:r>
              <a:rPr lang="ru-RU" altLang="ru-RU" sz="1500" b="1" dirty="0">
                <a:solidFill>
                  <a:srgbClr val="C00000"/>
                </a:solidFill>
                <a:latin typeface="Arial" panose="020B0604020202020204" pitchFamily="34" charset="0"/>
                <a:cs typeface="Times New Roman" panose="02020603050405020304" pitchFamily="18" charset="0"/>
              </a:rPr>
              <a:t>Применение показателей мониторинга и анализа рынка недвижимости</a:t>
            </a:r>
          </a:p>
          <a:p>
            <a:pPr lvl="0"/>
            <a:r>
              <a:rPr lang="ru-RU" altLang="ru-RU" sz="1200" b="1" dirty="0">
                <a:solidFill>
                  <a:srgbClr val="254061"/>
                </a:solidFill>
                <a:latin typeface="Arial" panose="020B0604020202020204" pitchFamily="34" charset="0"/>
                <a:cs typeface="Arial" panose="020B0604020202020204" pitchFamily="34" charset="0"/>
              </a:rPr>
              <a:t>1. Соответствие целей и задач используемых аналитических данных;</a:t>
            </a:r>
          </a:p>
          <a:p>
            <a:pPr lvl="0"/>
            <a:r>
              <a:rPr lang="ru-RU" altLang="ru-RU" sz="1200" b="1" dirty="0">
                <a:solidFill>
                  <a:srgbClr val="254061"/>
                </a:solidFill>
                <a:latin typeface="Arial" panose="020B0604020202020204" pitchFamily="34" charset="0"/>
                <a:cs typeface="Arial" panose="020B0604020202020204" pitchFamily="34" charset="0"/>
              </a:rPr>
              <a:t>2. Учёт различий в сегментировании рынка недвижимости;</a:t>
            </a:r>
          </a:p>
          <a:p>
            <a:pPr lvl="0"/>
            <a:r>
              <a:rPr lang="ru-RU" altLang="ru-RU" sz="1200" b="1" dirty="0">
                <a:solidFill>
                  <a:srgbClr val="254061"/>
                </a:solidFill>
                <a:latin typeface="Arial" panose="020B0604020202020204" pitchFamily="34" charset="0"/>
                <a:cs typeface="Arial" panose="020B0604020202020204" pitchFamily="34" charset="0"/>
              </a:rPr>
              <a:t>3. Анализ состава показателей рынка;</a:t>
            </a:r>
          </a:p>
          <a:p>
            <a:pPr lvl="0"/>
            <a:r>
              <a:rPr lang="ru-RU" altLang="ru-RU" sz="1200" b="1" dirty="0">
                <a:solidFill>
                  <a:srgbClr val="254061"/>
                </a:solidFill>
                <a:latin typeface="Arial" panose="020B0604020202020204" pitchFamily="34" charset="0"/>
                <a:cs typeface="Arial" panose="020B0604020202020204" pitchFamily="34" charset="0"/>
              </a:rPr>
              <a:t>4. Изменение условий рынка.</a:t>
            </a:r>
          </a:p>
          <a:p>
            <a:pPr lvl="0">
              <a:lnSpc>
                <a:spcPts val="1600"/>
              </a:lnSpc>
            </a:pPr>
            <a:r>
              <a:rPr lang="en-US" altLang="ru-RU" sz="1500" b="1" dirty="0">
                <a:solidFill>
                  <a:srgbClr val="C00000"/>
                </a:solidFill>
                <a:latin typeface="Arial" panose="020B0604020202020204" pitchFamily="34" charset="0"/>
                <a:cs typeface="Times New Roman" panose="02020603050405020304" pitchFamily="18" charset="0"/>
              </a:rPr>
              <a:t>IV</a:t>
            </a:r>
            <a:r>
              <a:rPr lang="ru-RU" altLang="ru-RU" sz="1500" b="1" dirty="0">
                <a:solidFill>
                  <a:srgbClr val="C00000"/>
                </a:solidFill>
                <a:latin typeface="Arial" panose="020B0604020202020204" pitchFamily="34" charset="0"/>
                <a:cs typeface="Times New Roman" panose="02020603050405020304" pitchFamily="18" charset="0"/>
              </a:rPr>
              <a:t>. Представление и применение данных о ценообразующих факторах и элементах</a:t>
            </a:r>
            <a:br>
              <a:rPr lang="ru-RU" altLang="ru-RU" sz="1500" b="1" dirty="0">
                <a:solidFill>
                  <a:srgbClr val="C00000"/>
                </a:solidFill>
                <a:latin typeface="Arial" panose="020B0604020202020204" pitchFamily="34" charset="0"/>
                <a:cs typeface="Times New Roman" panose="02020603050405020304" pitchFamily="18" charset="0"/>
              </a:rPr>
            </a:br>
            <a:r>
              <a:rPr lang="ru-RU" altLang="ru-RU" sz="1500" b="1" dirty="0">
                <a:solidFill>
                  <a:srgbClr val="C00000"/>
                </a:solidFill>
                <a:latin typeface="Arial" panose="020B0604020202020204" pitchFamily="34" charset="0"/>
                <a:cs typeface="Times New Roman" panose="02020603050405020304" pitchFamily="18" charset="0"/>
              </a:rPr>
              <a:t>сравнения объектов </a:t>
            </a:r>
            <a:r>
              <a:rPr lang="ru-RU" altLang="ru-RU" sz="1500" b="1" dirty="0" smtClean="0">
                <a:solidFill>
                  <a:srgbClr val="C00000"/>
                </a:solidFill>
                <a:latin typeface="Arial" panose="020B0604020202020204" pitchFamily="34" charset="0"/>
                <a:cs typeface="Times New Roman" panose="02020603050405020304" pitchFamily="18" charset="0"/>
              </a:rPr>
              <a:t>недвижимости</a:t>
            </a:r>
          </a:p>
          <a:p>
            <a:pPr marL="228600" lvl="0" indent="-228600">
              <a:lnSpc>
                <a:spcPts val="1600"/>
              </a:lnSpc>
              <a:buAutoNum type="arabicPeriod"/>
            </a:pPr>
            <a:r>
              <a:rPr lang="ru-RU" altLang="ru-RU" sz="1200" b="1" dirty="0" smtClean="0">
                <a:solidFill>
                  <a:srgbClr val="254061"/>
                </a:solidFill>
                <a:latin typeface="Arial" panose="020B0604020202020204" pitchFamily="34" charset="0"/>
                <a:cs typeface="Arial" panose="020B0604020202020204" pitchFamily="34" charset="0"/>
              </a:rPr>
              <a:t>Регионы </a:t>
            </a:r>
            <a:r>
              <a:rPr lang="ru-RU" altLang="ru-RU" sz="1200" b="1" dirty="0">
                <a:solidFill>
                  <a:srgbClr val="254061"/>
                </a:solidFill>
                <a:latin typeface="Arial" panose="020B0604020202020204" pitchFamily="34" charset="0"/>
                <a:cs typeface="Arial" panose="020B0604020202020204" pitchFamily="34" charset="0"/>
              </a:rPr>
              <a:t>и локации применимости результатов </a:t>
            </a:r>
            <a:r>
              <a:rPr lang="ru-RU" altLang="ru-RU" sz="1200" b="1" dirty="0" smtClean="0">
                <a:solidFill>
                  <a:srgbClr val="254061"/>
                </a:solidFill>
                <a:latin typeface="Arial" panose="020B0604020202020204" pitchFamily="34" charset="0"/>
                <a:cs typeface="Arial" panose="020B0604020202020204" pitchFamily="34" charset="0"/>
              </a:rPr>
              <a:t>исследования;</a:t>
            </a:r>
          </a:p>
          <a:p>
            <a:pPr marL="228600" lvl="0" indent="-228600">
              <a:lnSpc>
                <a:spcPts val="1600"/>
              </a:lnSpc>
              <a:buAutoNum type="arabicPeriod"/>
            </a:pPr>
            <a:r>
              <a:rPr lang="ru-RU" altLang="ru-RU" sz="1200" b="1" dirty="0" smtClean="0">
                <a:solidFill>
                  <a:srgbClr val="254061"/>
                </a:solidFill>
                <a:latin typeface="Arial" panose="020B0604020202020204" pitchFamily="34" charset="0"/>
                <a:cs typeface="Arial" panose="020B0604020202020204" pitchFamily="34" charset="0"/>
              </a:rPr>
              <a:t>Периоды </a:t>
            </a:r>
            <a:r>
              <a:rPr lang="ru-RU" altLang="ru-RU" sz="1200" b="1" dirty="0">
                <a:solidFill>
                  <a:srgbClr val="254061"/>
                </a:solidFill>
                <a:latin typeface="Arial" panose="020B0604020202020204" pitchFamily="34" charset="0"/>
                <a:cs typeface="Arial" panose="020B0604020202020204" pitchFamily="34" charset="0"/>
              </a:rPr>
              <a:t>применения результатов исследования (срок действия величины корректировки</a:t>
            </a:r>
            <a:r>
              <a:rPr lang="ru-RU" altLang="ru-RU" sz="1200" b="1" dirty="0" smtClean="0">
                <a:solidFill>
                  <a:srgbClr val="254061"/>
                </a:solidFill>
                <a:latin typeface="Arial" panose="020B0604020202020204" pitchFamily="34" charset="0"/>
                <a:cs typeface="Arial" panose="020B0604020202020204" pitchFamily="34" charset="0"/>
              </a:rPr>
              <a:t>);</a:t>
            </a:r>
          </a:p>
          <a:p>
            <a:pPr marL="228600" lvl="0" indent="-228600">
              <a:lnSpc>
                <a:spcPts val="1600"/>
              </a:lnSpc>
              <a:buAutoNum type="arabicPeriod"/>
            </a:pPr>
            <a:r>
              <a:rPr lang="ru-RU" altLang="ru-RU" sz="1200" b="1" dirty="0" smtClean="0">
                <a:solidFill>
                  <a:srgbClr val="254061"/>
                </a:solidFill>
                <a:latin typeface="Arial" panose="020B0604020202020204" pitchFamily="34" charset="0"/>
                <a:cs typeface="Arial" panose="020B0604020202020204" pitchFamily="34" charset="0"/>
              </a:rPr>
              <a:t>Использование </a:t>
            </a:r>
            <a:r>
              <a:rPr lang="ru-RU" altLang="ru-RU" sz="1200" b="1" dirty="0">
                <a:solidFill>
                  <a:srgbClr val="254061"/>
                </a:solidFill>
                <a:latin typeface="Arial" panose="020B0604020202020204" pitchFamily="34" charset="0"/>
                <a:cs typeface="Arial" panose="020B0604020202020204" pitchFamily="34" charset="0"/>
              </a:rPr>
              <a:t>факторов из одного или нескольких </a:t>
            </a:r>
            <a:r>
              <a:rPr lang="ru-RU" altLang="ru-RU" sz="1200" b="1" dirty="0" smtClean="0">
                <a:solidFill>
                  <a:srgbClr val="254061"/>
                </a:solidFill>
                <a:latin typeface="Arial" panose="020B0604020202020204" pitchFamily="34" charset="0"/>
                <a:cs typeface="Arial" panose="020B0604020202020204" pitchFamily="34" charset="0"/>
              </a:rPr>
              <a:t>исследований;</a:t>
            </a:r>
          </a:p>
          <a:p>
            <a:pPr marL="228600" lvl="0" indent="-228600">
              <a:lnSpc>
                <a:spcPts val="1600"/>
              </a:lnSpc>
              <a:buAutoNum type="arabicPeriod"/>
            </a:pPr>
            <a:r>
              <a:rPr lang="ru-RU" altLang="ru-RU" sz="1200" b="1" dirty="0" smtClean="0">
                <a:solidFill>
                  <a:srgbClr val="254061"/>
                </a:solidFill>
                <a:latin typeface="Arial" panose="020B0604020202020204" pitchFamily="34" charset="0"/>
                <a:cs typeface="Arial" panose="020B0604020202020204" pitchFamily="34" charset="0"/>
              </a:rPr>
              <a:t>Применимость </a:t>
            </a:r>
            <a:r>
              <a:rPr lang="ru-RU" altLang="ru-RU" sz="1200" b="1" dirty="0">
                <a:solidFill>
                  <a:srgbClr val="254061"/>
                </a:solidFill>
                <a:latin typeface="Arial" panose="020B0604020202020204" pitchFamily="34" charset="0"/>
                <a:cs typeface="Arial" panose="020B0604020202020204" pitchFamily="34" charset="0"/>
              </a:rPr>
              <a:t>факторов и корректировок для различных типов рыночных </a:t>
            </a:r>
            <a:r>
              <a:rPr lang="ru-RU" altLang="ru-RU" sz="1200" b="1" dirty="0" smtClean="0">
                <a:solidFill>
                  <a:srgbClr val="254061"/>
                </a:solidFill>
                <a:latin typeface="Arial" panose="020B0604020202020204" pitchFamily="34" charset="0"/>
                <a:cs typeface="Arial" panose="020B0604020202020204" pitchFamily="34" charset="0"/>
              </a:rPr>
              <a:t>операций;</a:t>
            </a:r>
          </a:p>
          <a:p>
            <a:pPr marL="228600" lvl="0" indent="-228600">
              <a:lnSpc>
                <a:spcPts val="1600"/>
              </a:lnSpc>
              <a:buAutoNum type="arabicPeriod"/>
            </a:pPr>
            <a:r>
              <a:rPr lang="ru-RU" altLang="ru-RU" sz="1200" b="1" dirty="0" smtClean="0">
                <a:solidFill>
                  <a:srgbClr val="254061"/>
                </a:solidFill>
                <a:latin typeface="Arial" panose="020B0604020202020204" pitchFamily="34" charset="0"/>
                <a:cs typeface="Arial" panose="020B0604020202020204" pitchFamily="34" charset="0"/>
              </a:rPr>
              <a:t>Последовательность </a:t>
            </a:r>
            <a:r>
              <a:rPr lang="ru-RU" altLang="ru-RU" sz="1200" b="1" dirty="0">
                <a:solidFill>
                  <a:srgbClr val="254061"/>
                </a:solidFill>
                <a:latin typeface="Arial" panose="020B0604020202020204" pitchFamily="34" charset="0"/>
                <a:cs typeface="Arial" panose="020B0604020202020204" pitchFamily="34" charset="0"/>
              </a:rPr>
              <a:t>введения </a:t>
            </a:r>
            <a:r>
              <a:rPr lang="ru-RU" altLang="ru-RU" sz="1200" b="1" dirty="0" smtClean="0">
                <a:solidFill>
                  <a:srgbClr val="254061"/>
                </a:solidFill>
                <a:latin typeface="Arial" panose="020B0604020202020204" pitchFamily="34" charset="0"/>
                <a:cs typeface="Arial" panose="020B0604020202020204" pitchFamily="34" charset="0"/>
              </a:rPr>
              <a:t>корректировок;</a:t>
            </a:r>
          </a:p>
          <a:p>
            <a:pPr marL="228600" lvl="0" indent="-228600">
              <a:lnSpc>
                <a:spcPts val="1600"/>
              </a:lnSpc>
              <a:buAutoNum type="arabicPeriod"/>
            </a:pPr>
            <a:r>
              <a:rPr lang="ru-RU" altLang="ru-RU" sz="1200" b="1" dirty="0" smtClean="0">
                <a:solidFill>
                  <a:srgbClr val="254061"/>
                </a:solidFill>
                <a:latin typeface="Arial" panose="020B0604020202020204" pitchFamily="34" charset="0"/>
                <a:cs typeface="Arial" panose="020B0604020202020204" pitchFamily="34" charset="0"/>
              </a:rPr>
              <a:t>Применение </a:t>
            </a:r>
            <a:r>
              <a:rPr lang="ru-RU" altLang="ru-RU" sz="1200" b="1" dirty="0">
                <a:solidFill>
                  <a:srgbClr val="254061"/>
                </a:solidFill>
                <a:latin typeface="Arial" panose="020B0604020202020204" pitchFamily="34" charset="0"/>
                <a:cs typeface="Arial" panose="020B0604020202020204" pitchFamily="34" charset="0"/>
              </a:rPr>
              <a:t>среднего и граничных значений корректировок и значений из интервалов </a:t>
            </a:r>
            <a:r>
              <a:rPr lang="ru-RU" altLang="ru-RU" sz="1200" b="1" dirty="0" smtClean="0">
                <a:solidFill>
                  <a:srgbClr val="254061"/>
                </a:solidFill>
                <a:latin typeface="Arial" panose="020B0604020202020204" pitchFamily="34" charset="0"/>
                <a:cs typeface="Arial" panose="020B0604020202020204" pitchFamily="34" charset="0"/>
              </a:rPr>
              <a:t>шкалы;</a:t>
            </a:r>
          </a:p>
          <a:p>
            <a:pPr marL="228600" lvl="0" indent="-228600">
              <a:lnSpc>
                <a:spcPts val="1600"/>
              </a:lnSpc>
              <a:buAutoNum type="arabicPeriod"/>
            </a:pPr>
            <a:r>
              <a:rPr lang="ru-RU" altLang="ru-RU" sz="1200" b="1" dirty="0" smtClean="0">
                <a:solidFill>
                  <a:srgbClr val="254061"/>
                </a:solidFill>
                <a:latin typeface="Arial" panose="020B0604020202020204" pitchFamily="34" charset="0"/>
                <a:cs typeface="Arial" panose="020B0604020202020204" pitchFamily="34" charset="0"/>
              </a:rPr>
              <a:t>Размер </a:t>
            </a:r>
            <a:r>
              <a:rPr lang="ru-RU" altLang="ru-RU" sz="1200" b="1" dirty="0">
                <a:solidFill>
                  <a:srgbClr val="254061"/>
                </a:solidFill>
                <a:latin typeface="Arial" panose="020B0604020202020204" pitchFamily="34" charset="0"/>
                <a:cs typeface="Arial" panose="020B0604020202020204" pitchFamily="34" charset="0"/>
              </a:rPr>
              <a:t>максимально допустимой корректировки для объектов аналогов, а так же максимальная </a:t>
            </a:r>
            <a:endParaRPr lang="ru-RU" altLang="ru-RU" sz="1200" b="1" dirty="0" smtClean="0">
              <a:solidFill>
                <a:srgbClr val="254061"/>
              </a:solidFill>
              <a:latin typeface="Arial" panose="020B0604020202020204" pitchFamily="34" charset="0"/>
              <a:cs typeface="Arial" panose="020B0604020202020204" pitchFamily="34" charset="0"/>
            </a:endParaRPr>
          </a:p>
          <a:p>
            <a:pPr lvl="0"/>
            <a:r>
              <a:rPr lang="ru-RU" altLang="ru-RU" sz="1200" b="1" dirty="0" smtClean="0">
                <a:solidFill>
                  <a:srgbClr val="254061"/>
                </a:solidFill>
                <a:latin typeface="Arial" panose="020B0604020202020204" pitchFamily="34" charset="0"/>
                <a:cs typeface="Arial" panose="020B0604020202020204" pitchFamily="34" charset="0"/>
              </a:rPr>
              <a:t>величина </a:t>
            </a:r>
            <a:r>
              <a:rPr lang="ru-RU" altLang="ru-RU" sz="1200" b="1" dirty="0">
                <a:solidFill>
                  <a:srgbClr val="254061"/>
                </a:solidFill>
                <a:latin typeface="Arial" panose="020B0604020202020204" pitchFamily="34" charset="0"/>
                <a:cs typeface="Arial" panose="020B0604020202020204" pitchFamily="34" charset="0"/>
              </a:rPr>
              <a:t>валовой </a:t>
            </a:r>
            <a:r>
              <a:rPr lang="ru-RU" altLang="ru-RU" sz="1200" b="1" dirty="0" smtClean="0">
                <a:solidFill>
                  <a:srgbClr val="254061"/>
                </a:solidFill>
                <a:latin typeface="Arial" panose="020B0604020202020204" pitchFamily="34" charset="0"/>
                <a:cs typeface="Arial" panose="020B0604020202020204" pitchFamily="34" charset="0"/>
              </a:rPr>
              <a:t>коррекции;</a:t>
            </a:r>
          </a:p>
          <a:p>
            <a:pPr lvl="0"/>
            <a:r>
              <a:rPr lang="ru-RU" altLang="ru-RU" sz="1200" b="1" dirty="0" smtClean="0">
                <a:solidFill>
                  <a:srgbClr val="254061"/>
                </a:solidFill>
                <a:latin typeface="Arial" panose="020B0604020202020204" pitchFamily="34" charset="0"/>
                <a:cs typeface="Arial" panose="020B0604020202020204" pitchFamily="34" charset="0"/>
              </a:rPr>
              <a:t>8. Правило </a:t>
            </a:r>
            <a:r>
              <a:rPr lang="ru-RU" altLang="ru-RU" sz="1200" b="1" dirty="0">
                <a:solidFill>
                  <a:srgbClr val="254061"/>
                </a:solidFill>
                <a:latin typeface="Arial" panose="020B0604020202020204" pitchFamily="34" charset="0"/>
                <a:cs typeface="Arial" panose="020B0604020202020204" pitchFamily="34" charset="0"/>
              </a:rPr>
              <a:t>отбора </a:t>
            </a:r>
            <a:r>
              <a:rPr lang="ru-RU" altLang="ru-RU" sz="1200" b="1" dirty="0" smtClean="0">
                <a:solidFill>
                  <a:srgbClr val="254061"/>
                </a:solidFill>
                <a:latin typeface="Arial" panose="020B0604020202020204" pitchFamily="34" charset="0"/>
                <a:cs typeface="Arial" panose="020B0604020202020204" pitchFamily="34" charset="0"/>
              </a:rPr>
              <a:t>аналогов;</a:t>
            </a:r>
          </a:p>
          <a:p>
            <a:pPr lvl="0"/>
            <a:r>
              <a:rPr lang="ru-RU" altLang="ru-RU" sz="1200" b="1" dirty="0" smtClean="0">
                <a:solidFill>
                  <a:srgbClr val="254061"/>
                </a:solidFill>
                <a:latin typeface="Arial" panose="020B0604020202020204" pitchFamily="34" charset="0"/>
                <a:cs typeface="Arial" panose="020B0604020202020204" pitchFamily="34" charset="0"/>
              </a:rPr>
              <a:t>9. Формат </a:t>
            </a:r>
            <a:r>
              <a:rPr lang="ru-RU" altLang="ru-RU" sz="1200" b="1" dirty="0">
                <a:solidFill>
                  <a:srgbClr val="254061"/>
                </a:solidFill>
                <a:latin typeface="Arial" panose="020B0604020202020204" pitchFamily="34" charset="0"/>
                <a:cs typeface="Arial" panose="020B0604020202020204" pitchFamily="34" charset="0"/>
              </a:rPr>
              <a:t>корректировки - мультипликативный /</a:t>
            </a:r>
            <a:r>
              <a:rPr lang="ru-RU" altLang="ru-RU" sz="1200" b="1" dirty="0" smtClean="0">
                <a:solidFill>
                  <a:srgbClr val="254061"/>
                </a:solidFill>
                <a:latin typeface="Arial" panose="020B0604020202020204" pitchFamily="34" charset="0"/>
                <a:cs typeface="Arial" panose="020B0604020202020204" pitchFamily="34" charset="0"/>
              </a:rPr>
              <a:t>аддитивный;</a:t>
            </a:r>
          </a:p>
          <a:p>
            <a:pPr lvl="0"/>
            <a:r>
              <a:rPr lang="ru-RU" altLang="ru-RU" sz="1200" b="1" dirty="0" smtClean="0">
                <a:solidFill>
                  <a:srgbClr val="254061"/>
                </a:solidFill>
                <a:latin typeface="Arial" panose="020B0604020202020204" pitchFamily="34" charset="0"/>
                <a:cs typeface="Arial" panose="020B0604020202020204" pitchFamily="34" charset="0"/>
              </a:rPr>
              <a:t>10. Пределы </a:t>
            </a:r>
            <a:r>
              <a:rPr lang="ru-RU" altLang="ru-RU" sz="1200" b="1" dirty="0">
                <a:solidFill>
                  <a:srgbClr val="254061"/>
                </a:solidFill>
                <a:latin typeface="Arial" panose="020B0604020202020204" pitchFamily="34" charset="0"/>
                <a:cs typeface="Arial" panose="020B0604020202020204" pitchFamily="34" charset="0"/>
              </a:rPr>
              <a:t>расчета и прогнозирования для факторов и </a:t>
            </a:r>
            <a:r>
              <a:rPr lang="ru-RU" altLang="ru-RU" sz="1200" b="1" dirty="0" smtClean="0">
                <a:solidFill>
                  <a:srgbClr val="254061"/>
                </a:solidFill>
                <a:latin typeface="Arial" panose="020B0604020202020204" pitchFamily="34" charset="0"/>
                <a:cs typeface="Arial" panose="020B0604020202020204" pitchFamily="34" charset="0"/>
              </a:rPr>
              <a:t>корректировок;</a:t>
            </a:r>
          </a:p>
          <a:p>
            <a:pPr lvl="0"/>
            <a:r>
              <a:rPr lang="ru-RU" altLang="ru-RU" sz="1200" b="1" dirty="0" smtClean="0">
                <a:solidFill>
                  <a:srgbClr val="254061"/>
                </a:solidFill>
                <a:latin typeface="Arial" panose="020B0604020202020204" pitchFamily="34" charset="0"/>
                <a:cs typeface="Arial" panose="020B0604020202020204" pitchFamily="34" charset="0"/>
              </a:rPr>
              <a:t>11. Корректировка </a:t>
            </a:r>
            <a:r>
              <a:rPr lang="ru-RU" altLang="ru-RU" sz="1200" b="1" dirty="0">
                <a:solidFill>
                  <a:srgbClr val="254061"/>
                </a:solidFill>
                <a:latin typeface="Arial" panose="020B0604020202020204" pitchFamily="34" charset="0"/>
                <a:cs typeface="Arial" panose="020B0604020202020204" pitchFamily="34" charset="0"/>
              </a:rPr>
              <a:t>на местоположение на основе ценового (оценочного) зонирования.</a:t>
            </a:r>
          </a:p>
        </p:txBody>
      </p:sp>
      <p:grpSp>
        <p:nvGrpSpPr>
          <p:cNvPr id="22" name="Группа 21"/>
          <p:cNvGrpSpPr/>
          <p:nvPr/>
        </p:nvGrpSpPr>
        <p:grpSpPr>
          <a:xfrm>
            <a:off x="8721382" y="726351"/>
            <a:ext cx="2802277" cy="818813"/>
            <a:chOff x="50312" y="-7821"/>
            <a:chExt cx="2802277" cy="818813"/>
          </a:xfrm>
        </p:grpSpPr>
        <p:pic>
          <p:nvPicPr>
            <p:cNvPr id="23" name="Рисунок 2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4" name="TextBox 23"/>
            <p:cNvSpPr txBox="1"/>
            <p:nvPr/>
          </p:nvSpPr>
          <p:spPr bwMode="auto">
            <a:xfrm>
              <a:off x="760019" y="41551"/>
              <a:ext cx="2092570" cy="769441"/>
            </a:xfrm>
            <a:prstGeom prst="rect">
              <a:avLst/>
            </a:prstGeom>
            <a:noFill/>
          </p:spPr>
          <p:txBody>
            <a:bodyPr wrap="square">
              <a:spAutoFit/>
            </a:bodyPr>
            <a:lstStyle/>
            <a:p>
              <a:pPr>
                <a:defRPr/>
              </a:pPr>
              <a:r>
                <a:rPr lang="ru-RU" sz="1600" b="1" dirty="0" smtClean="0">
                  <a:solidFill>
                    <a:schemeClr val="accent1">
                      <a:lumMod val="50000"/>
                    </a:schemeClr>
                  </a:solidFill>
                  <a:latin typeface="Century Gothic" pitchFamily="34" charset="0"/>
                </a:rPr>
                <a:t>АНАЛИТИЧЕСКИЙ</a:t>
              </a:r>
            </a:p>
            <a:p>
              <a:pPr>
                <a:defRPr/>
              </a:pPr>
              <a:r>
                <a:rPr lang="ru-RU" sz="1600" b="1" dirty="0" smtClean="0">
                  <a:solidFill>
                    <a:schemeClr val="accent1">
                      <a:lumMod val="50000"/>
                    </a:schemeClr>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26328925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Рисунок 39"/>
          <p:cNvPicPr>
            <a:picLocks noChangeAspect="1"/>
          </p:cNvPicPr>
          <p:nvPr/>
        </p:nvPicPr>
        <p:blipFill>
          <a:blip r:embed="rId3">
            <a:clrChange>
              <a:clrFrom>
                <a:srgbClr val="FFFFFF"/>
              </a:clrFrom>
              <a:clrTo>
                <a:srgbClr val="FFFFFF">
                  <a:alpha val="0"/>
                </a:srgbClr>
              </a:clrTo>
            </a:clrChange>
          </a:blip>
          <a:stretch>
            <a:fillRect/>
          </a:stretch>
        </p:blipFill>
        <p:spPr>
          <a:xfrm>
            <a:off x="10466916" y="4417952"/>
            <a:ext cx="1510029" cy="1532073"/>
          </a:xfrm>
          <a:prstGeom prst="rect">
            <a:avLst/>
          </a:prstGeom>
        </p:spPr>
      </p:pic>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49</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
        <p:nvSpPr>
          <p:cNvPr id="13" name="Прямоугольник 2"/>
          <p:cNvSpPr>
            <a:spLocks noChangeArrowheads="1"/>
          </p:cNvSpPr>
          <p:nvPr/>
        </p:nvSpPr>
        <p:spPr bwMode="auto">
          <a:xfrm rot="5400000">
            <a:off x="5788182" y="454184"/>
            <a:ext cx="615637"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4" name="Прямоугольник 13"/>
          <p:cNvSpPr/>
          <p:nvPr/>
        </p:nvSpPr>
        <p:spPr>
          <a:xfrm>
            <a:off x="201932" y="6319357"/>
            <a:ext cx="5542376" cy="461665"/>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ru-RU" sz="2400" b="1" i="0" u="none" strike="noStrike" kern="1200" cap="none" spc="0" normalizeH="0" baseline="0" noProof="0" dirty="0">
                <a:ln>
                  <a:noFill/>
                </a:ln>
                <a:solidFill>
                  <a:prstClr val="white"/>
                </a:solidFill>
                <a:effectLst/>
                <a:uLnTx/>
                <a:uFillTx/>
                <a:latin typeface="Arial Narrow" panose="020B0606020202030204" pitchFamily="34" charset="0"/>
                <a:cs typeface="Arial"/>
              </a:rPr>
              <a:t>Репин Максим Александрович</a:t>
            </a:r>
          </a:p>
        </p:txBody>
      </p:sp>
      <p:sp>
        <p:nvSpPr>
          <p:cNvPr id="15" name="Прямоугольник 1"/>
          <p:cNvSpPr>
            <a:spLocks noChangeArrowheads="1"/>
          </p:cNvSpPr>
          <p:nvPr/>
        </p:nvSpPr>
        <p:spPr bwMode="auto">
          <a:xfrm>
            <a:off x="6746844" y="6349221"/>
            <a:ext cx="533674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ru-RU" altLang="ru-RU" sz="2200" b="1" i="0" u="none" strike="noStrike" kern="1200" cap="none" spc="0" normalizeH="0" baseline="0" noProof="0" dirty="0">
                <a:ln>
                  <a:noFill/>
                </a:ln>
                <a:solidFill>
                  <a:srgbClr val="FFFFFF"/>
                </a:solidFill>
                <a:effectLst/>
                <a:uLnTx/>
                <a:uFillTx/>
                <a:latin typeface="Arial Narrow" panose="020B0606020202030204" pitchFamily="34" charset="0"/>
                <a:cs typeface="Arial"/>
              </a:rPr>
              <a:t>сот.+7(913)975-15-45 </a:t>
            </a:r>
            <a:r>
              <a:rPr kumimoji="0" lang="en-US" altLang="ru-RU" sz="2200" b="1" i="0" u="none" strike="noStrike" kern="1200" cap="none" spc="0" normalizeH="0" baseline="0" noProof="0" dirty="0">
                <a:ln>
                  <a:noFill/>
                </a:ln>
                <a:solidFill>
                  <a:srgbClr val="FFFFFF"/>
                </a:solidFill>
                <a:effectLst/>
                <a:uLnTx/>
                <a:uFillTx/>
                <a:latin typeface="Arial Narrow" panose="020B0606020202030204" pitchFamily="34" charset="0"/>
                <a:cs typeface="Arial"/>
              </a:rPr>
              <a:t>E-mail</a:t>
            </a:r>
            <a:r>
              <a:rPr kumimoji="0" lang="ru-RU" altLang="ru-RU" sz="2200" b="1" i="0" u="none" strike="noStrike" kern="1200" cap="none" spc="0" normalizeH="0" baseline="0" noProof="0" dirty="0">
                <a:ln>
                  <a:noFill/>
                </a:ln>
                <a:solidFill>
                  <a:srgbClr val="FFFFFF"/>
                </a:solidFill>
                <a:effectLst/>
                <a:uLnTx/>
                <a:uFillTx/>
                <a:latin typeface="Arial Narrow" panose="020B0606020202030204" pitchFamily="34" charset="0"/>
                <a:cs typeface="Arial"/>
              </a:rPr>
              <a:t>: </a:t>
            </a:r>
            <a:r>
              <a:rPr kumimoji="0" lang="en-US" altLang="ru-RU" sz="2200" b="1" i="0" u="none" strike="noStrike" kern="1200" cap="none" spc="0" normalizeH="0" baseline="0" noProof="0" dirty="0">
                <a:ln>
                  <a:noFill/>
                </a:ln>
                <a:solidFill>
                  <a:srgbClr val="FFFFFF"/>
                </a:solidFill>
                <a:effectLst/>
                <a:uLnTx/>
                <a:uFillTx/>
                <a:latin typeface="Arial Narrow" panose="020B0606020202030204" pitchFamily="34" charset="0"/>
                <a:cs typeface="Arial"/>
              </a:rPr>
              <a:t>marepin@mail.ru</a:t>
            </a:r>
          </a:p>
        </p:txBody>
      </p:sp>
      <p:sp>
        <p:nvSpPr>
          <p:cNvPr id="16" name="Прямоугольник 2"/>
          <p:cNvSpPr>
            <a:spLocks noChangeArrowheads="1"/>
          </p:cNvSpPr>
          <p:nvPr/>
        </p:nvSpPr>
        <p:spPr bwMode="auto">
          <a:xfrm rot="5400000">
            <a:off x="5788187" y="-5786071"/>
            <a:ext cx="615637"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pic>
        <p:nvPicPr>
          <p:cNvPr id="17" name="Рисунок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8298">
            <a:off x="761885" y="870346"/>
            <a:ext cx="9424411" cy="4829733"/>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p:cNvSpPr/>
          <p:nvPr/>
        </p:nvSpPr>
        <p:spPr>
          <a:xfrm>
            <a:off x="1652625" y="2800836"/>
            <a:ext cx="7618267" cy="1323439"/>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ru-RU" sz="4000" b="1" i="0" u="none" strike="noStrike" kern="1200" cap="none" spc="0" normalizeH="0" baseline="0" noProof="0" dirty="0">
                <a:ln>
                  <a:noFill/>
                </a:ln>
                <a:solidFill>
                  <a:srgbClr val="1F497D">
                    <a:lumMod val="75000"/>
                  </a:srgbClr>
                </a:solidFill>
                <a:effectLst/>
                <a:uLnTx/>
                <a:uFillTx/>
                <a:latin typeface="Arial Narrow" panose="020B0606020202030204" pitchFamily="34" charset="0"/>
                <a:cs typeface="Arial"/>
              </a:rPr>
              <a:t>Приглашаем Вас к исследованиям</a:t>
            </a:r>
            <a:br>
              <a:rPr kumimoji="0" lang="ru-RU" sz="4000" b="1" i="0" u="none" strike="noStrike" kern="1200" cap="none" spc="0" normalizeH="0" baseline="0" noProof="0" dirty="0">
                <a:ln>
                  <a:noFill/>
                </a:ln>
                <a:solidFill>
                  <a:srgbClr val="1F497D">
                    <a:lumMod val="75000"/>
                  </a:srgbClr>
                </a:solidFill>
                <a:effectLst/>
                <a:uLnTx/>
                <a:uFillTx/>
                <a:latin typeface="Arial Narrow" panose="020B0606020202030204" pitchFamily="34" charset="0"/>
                <a:cs typeface="Arial"/>
              </a:rPr>
            </a:br>
            <a:r>
              <a:rPr kumimoji="0" lang="ru-RU" sz="4000" b="1" i="0" u="none" strike="noStrike" kern="1200" cap="none" spc="0" normalizeH="0" baseline="0" noProof="0" dirty="0">
                <a:ln>
                  <a:noFill/>
                </a:ln>
                <a:solidFill>
                  <a:srgbClr val="1F497D">
                    <a:lumMod val="75000"/>
                  </a:srgbClr>
                </a:solidFill>
                <a:effectLst/>
                <a:uLnTx/>
                <a:uFillTx/>
                <a:latin typeface="Arial Narrow" panose="020B0606020202030204" pitchFamily="34" charset="0"/>
                <a:cs typeface="Arial"/>
              </a:rPr>
              <a:t>рынка недвижимости !</a:t>
            </a:r>
          </a:p>
        </p:txBody>
      </p:sp>
      <p:sp>
        <p:nvSpPr>
          <p:cNvPr id="21" name="Прямоугольник 20"/>
          <p:cNvSpPr/>
          <p:nvPr/>
        </p:nvSpPr>
        <p:spPr>
          <a:xfrm>
            <a:off x="7271694" y="5950017"/>
            <a:ext cx="4811895" cy="369332"/>
          </a:xfrm>
          <a:prstGeom prst="rect">
            <a:avLst/>
          </a:prstGeom>
        </p:spPr>
        <p:txBody>
          <a:bodyPr wrap="none">
            <a:spAutoFit/>
          </a:bodyPr>
          <a:lstStyle/>
          <a:p>
            <a:r>
              <a:rPr lang="en-US" b="1" dirty="0">
                <a:solidFill>
                  <a:schemeClr val="accent1">
                    <a:lumMod val="50000"/>
                  </a:schemeClr>
                </a:solidFill>
              </a:rPr>
              <a:t>https://dzen.ru/id/5f2b4d6ed4bc814db7a22234</a:t>
            </a:r>
            <a:endParaRPr lang="ru-RU" b="1" dirty="0">
              <a:solidFill>
                <a:schemeClr val="accent1">
                  <a:lumMod val="50000"/>
                </a:schemeClr>
              </a:solidFill>
            </a:endParaRPr>
          </a:p>
        </p:txBody>
      </p:sp>
      <p:sp>
        <p:nvSpPr>
          <p:cNvPr id="19" name="Прямоугольник 18"/>
          <p:cNvSpPr/>
          <p:nvPr/>
        </p:nvSpPr>
        <p:spPr>
          <a:xfrm>
            <a:off x="1959819" y="13816"/>
            <a:ext cx="7983539" cy="523875"/>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1" i="0" u="none" strike="noStrike" kern="900" cap="none" spc="0" normalizeH="0" baseline="0" noProof="0" dirty="0">
                <a:ln>
                  <a:noFill/>
                </a:ln>
                <a:solidFill>
                  <a:schemeClr val="bg1"/>
                </a:solidFill>
                <a:effectLst>
                  <a:outerShdw blurRad="38100" dist="38100" dir="2700000" algn="tl">
                    <a:srgbClr val="000000">
                      <a:alpha val="43137"/>
                    </a:srgbClr>
                  </a:outerShdw>
                </a:effectLst>
                <a:uLnTx/>
                <a:uFillTx/>
              </a:rPr>
              <a:t>ЦИФРОВАЯ КАРТА РЫНКА РОССИИ</a:t>
            </a:r>
          </a:p>
        </p:txBody>
      </p:sp>
      <p:grpSp>
        <p:nvGrpSpPr>
          <p:cNvPr id="18" name="Группа 17"/>
          <p:cNvGrpSpPr/>
          <p:nvPr/>
        </p:nvGrpSpPr>
        <p:grpSpPr>
          <a:xfrm>
            <a:off x="9580339" y="906372"/>
            <a:ext cx="2779107" cy="864054"/>
            <a:chOff x="50312" y="-7821"/>
            <a:chExt cx="2779107" cy="864054"/>
          </a:xfrm>
        </p:grpSpPr>
        <p:pic>
          <p:nvPicPr>
            <p:cNvPr id="22" name="Рисунок 21"/>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harpenSoften amount="-5000"/>
                      </a14:imgEffect>
                      <a14:imgEffect>
                        <a14:brightnessContrast bright="-100000" contrast="10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3" name="TextBox 22"/>
            <p:cNvSpPr txBox="1"/>
            <p:nvPr/>
          </p:nvSpPr>
          <p:spPr bwMode="auto">
            <a:xfrm>
              <a:off x="736849" y="86792"/>
              <a:ext cx="2092570" cy="769441"/>
            </a:xfrm>
            <a:prstGeom prst="rect">
              <a:avLst/>
            </a:prstGeom>
            <a:noFill/>
          </p:spPr>
          <p:txBody>
            <a:bodyPr wrap="square">
              <a:spAutoFit/>
            </a:bodyPr>
            <a:lstStyle/>
            <a:p>
              <a:pPr>
                <a:defRPr/>
              </a:pPr>
              <a:r>
                <a:rPr lang="ru-RU" sz="1600" b="1" dirty="0" smtClean="0">
                  <a:solidFill>
                    <a:schemeClr val="accent1">
                      <a:lumMod val="75000"/>
                    </a:schemeClr>
                  </a:solidFill>
                  <a:effectLst>
                    <a:outerShdw blurRad="38100" dist="38100" dir="2700000" algn="tl">
                      <a:srgbClr val="000000">
                        <a:alpha val="43137"/>
                      </a:srgbClr>
                    </a:outerShdw>
                  </a:effectLst>
                  <a:latin typeface="Century Gothic" pitchFamily="34" charset="0"/>
                </a:rPr>
                <a:t>АНАЛИТИЧЕСКИЙ</a:t>
              </a:r>
            </a:p>
            <a:p>
              <a:pPr>
                <a:defRPr/>
              </a:pPr>
              <a:r>
                <a:rPr lang="ru-RU" sz="1600" b="1" dirty="0" smtClean="0">
                  <a:solidFill>
                    <a:schemeClr val="accent1">
                      <a:lumMod val="75000"/>
                    </a:schemeClr>
                  </a:solidFill>
                  <a:effectLst>
                    <a:outerShdw blurRad="38100" dist="38100" dir="2700000" algn="tl">
                      <a:srgbClr val="000000">
                        <a:alpha val="43137"/>
                      </a:srgbClr>
                    </a:outerShdw>
                  </a:effectLst>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grpSp>
        <p:nvGrpSpPr>
          <p:cNvPr id="24" name="Группа 23"/>
          <p:cNvGrpSpPr/>
          <p:nvPr/>
        </p:nvGrpSpPr>
        <p:grpSpPr>
          <a:xfrm>
            <a:off x="46619" y="837171"/>
            <a:ext cx="2780230" cy="1039834"/>
            <a:chOff x="5756" y="-17136"/>
            <a:chExt cx="2780230" cy="1039834"/>
          </a:xfrm>
        </p:grpSpPr>
        <p:pic>
          <p:nvPicPr>
            <p:cNvPr id="25" name="Рисунок 24"/>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harpenSoften amount="-5000"/>
                      </a14:imgEffect>
                      <a14:imgEffect>
                        <a14:brightnessContrast bright="-100000" contrast="100000"/>
                      </a14:imgEffect>
                    </a14:imgLayer>
                  </a14:imgProps>
                </a:ext>
                <a:ext uri="{28A0092B-C50C-407E-A947-70E740481C1C}">
                  <a14:useLocalDpi xmlns:a14="http://schemas.microsoft.com/office/drawing/2010/main" val="0"/>
                </a:ext>
              </a:extLst>
            </a:blip>
            <a:srcRect r="56127"/>
            <a:stretch/>
          </p:blipFill>
          <p:spPr>
            <a:xfrm>
              <a:off x="5756" y="-17136"/>
              <a:ext cx="897026" cy="777600"/>
            </a:xfrm>
            <a:prstGeom prst="rect">
              <a:avLst/>
            </a:prstGeom>
          </p:spPr>
        </p:pic>
        <p:sp>
          <p:nvSpPr>
            <p:cNvPr id="26" name="TextBox 25"/>
            <p:cNvSpPr txBox="1"/>
            <p:nvPr/>
          </p:nvSpPr>
          <p:spPr bwMode="auto">
            <a:xfrm>
              <a:off x="693416" y="7035"/>
              <a:ext cx="2092570" cy="1015663"/>
            </a:xfrm>
            <a:prstGeom prst="rect">
              <a:avLst/>
            </a:prstGeom>
            <a:noFill/>
          </p:spPr>
          <p:txBody>
            <a:bodyPr wrap="square">
              <a:spAutoFit/>
            </a:bodyPr>
            <a:lstStyle/>
            <a:p>
              <a:pPr>
                <a:lnSpc>
                  <a:spcPts val="1800"/>
                </a:lnSpc>
                <a:defRPr/>
              </a:pPr>
              <a:r>
                <a:rPr lang="ru-RU" sz="1600" b="1" dirty="0" smtClean="0">
                  <a:solidFill>
                    <a:schemeClr val="accent1">
                      <a:lumMod val="75000"/>
                    </a:schemeClr>
                  </a:solidFill>
                  <a:effectLst>
                    <a:outerShdw blurRad="38100" dist="38100" dir="2700000" algn="tl">
                      <a:srgbClr val="000000">
                        <a:alpha val="43137"/>
                      </a:srgbClr>
                    </a:outerShdw>
                  </a:effectLst>
                  <a:latin typeface="Century Gothic" pitchFamily="34" charset="0"/>
                </a:rPr>
                <a:t>РУССКОЕ</a:t>
              </a:r>
            </a:p>
            <a:p>
              <a:pPr>
                <a:lnSpc>
                  <a:spcPts val="1800"/>
                </a:lnSpc>
                <a:defRPr/>
              </a:pPr>
              <a:r>
                <a:rPr lang="ru-RU" sz="1600" b="1" dirty="0" smtClean="0">
                  <a:solidFill>
                    <a:schemeClr val="accent1">
                      <a:lumMod val="75000"/>
                    </a:schemeClr>
                  </a:solidFill>
                  <a:effectLst>
                    <a:outerShdw blurRad="38100" dist="38100" dir="2700000" algn="tl">
                      <a:srgbClr val="000000">
                        <a:alpha val="43137"/>
                      </a:srgbClr>
                    </a:outerShdw>
                  </a:effectLst>
                  <a:latin typeface="Century Gothic" pitchFamily="34" charset="0"/>
                </a:rPr>
                <a:t>ОБЩЕСТВО</a:t>
              </a:r>
            </a:p>
            <a:p>
              <a:pPr>
                <a:lnSpc>
                  <a:spcPts val="1800"/>
                </a:lnSpc>
                <a:defRPr/>
              </a:pPr>
              <a:r>
                <a:rPr lang="ru-RU" sz="1600" b="1" dirty="0" smtClean="0">
                  <a:solidFill>
                    <a:schemeClr val="accent1">
                      <a:lumMod val="75000"/>
                    </a:schemeClr>
                  </a:solidFill>
                  <a:effectLst>
                    <a:outerShdw blurRad="38100" dist="38100" dir="2700000" algn="tl">
                      <a:srgbClr val="000000">
                        <a:alpha val="43137"/>
                      </a:srgbClr>
                    </a:outerShdw>
                  </a:effectLst>
                  <a:latin typeface="Century Gothic" pitchFamily="34" charset="0"/>
                </a:rPr>
                <a:t>ОЦЕНЩИКОВ</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2587157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2"/>
          <p:cNvSpPr>
            <a:spLocks noChangeArrowheads="1"/>
          </p:cNvSpPr>
          <p:nvPr/>
        </p:nvSpPr>
        <p:spPr bwMode="auto">
          <a:xfrm rot="5400000">
            <a:off x="5695945" y="-5700238"/>
            <a:ext cx="791525"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0" name="Прямоугольник 9"/>
          <p:cNvSpPr/>
          <p:nvPr/>
        </p:nvSpPr>
        <p:spPr>
          <a:xfrm>
            <a:off x="-142983" y="71464"/>
            <a:ext cx="12271114" cy="656590"/>
          </a:xfrm>
          <a:prstGeom prst="rect">
            <a:avLst/>
          </a:prstGeom>
        </p:spPr>
        <p:txBody>
          <a:bodyPr wrap="square">
            <a:spAutoFit/>
          </a:bodyPr>
          <a:lstStyle/>
          <a:p>
            <a:pPr algn="ctr">
              <a:lnSpc>
                <a:spcPts val="2200"/>
              </a:lnSpc>
              <a:spcAft>
                <a:spcPts val="0"/>
              </a:spcAft>
              <a:defRPr/>
            </a:pPr>
            <a:r>
              <a:rPr lang="ru-RU" sz="2200" b="1" dirty="0" smtClean="0">
                <a:solidFill>
                  <a:prstClr val="white"/>
                </a:solidFill>
                <a:effectLst>
                  <a:outerShdw blurRad="38100" dist="38100" dir="2700000" algn="tl">
                    <a:srgbClr val="000000">
                      <a:alpha val="43137"/>
                    </a:srgbClr>
                  </a:outerShdw>
                </a:effectLst>
              </a:rPr>
              <a:t>ЦЕЛЕСООБРАЗНОСТЬ И ЭФФЕКТИВНОСТЬ ИСПОЛЬЗОВАНИЯ ВНЕШНИХ ДАННЫХ </a:t>
            </a:r>
            <a:br>
              <a:rPr lang="ru-RU" sz="2200" b="1" dirty="0" smtClean="0">
                <a:solidFill>
                  <a:prstClr val="white"/>
                </a:solidFill>
                <a:effectLst>
                  <a:outerShdw blurRad="38100" dist="38100" dir="2700000" algn="tl">
                    <a:srgbClr val="000000">
                      <a:alpha val="43137"/>
                    </a:srgbClr>
                  </a:outerShdw>
                </a:effectLst>
              </a:rPr>
            </a:br>
            <a:r>
              <a:rPr lang="ru-RU" b="1" dirty="0" smtClean="0">
                <a:solidFill>
                  <a:prstClr val="white"/>
                </a:solidFill>
                <a:effectLst>
                  <a:outerShdw blurRad="38100" dist="38100" dir="2700000" algn="tl">
                    <a:srgbClr val="000000">
                      <a:alpha val="43137"/>
                    </a:srgbClr>
                  </a:outerShdw>
                </a:effectLst>
              </a:rPr>
              <a:t>В УСЛОВИЯХ ПЕРЕХОДА ОТ </a:t>
            </a:r>
            <a:r>
              <a:rPr lang="en-US" b="1" dirty="0" smtClean="0">
                <a:solidFill>
                  <a:prstClr val="white"/>
                </a:solidFill>
                <a:effectLst>
                  <a:outerShdw blurRad="38100" dist="38100" dir="2700000" algn="tl">
                    <a:srgbClr val="000000">
                      <a:alpha val="43137"/>
                    </a:srgbClr>
                  </a:outerShdw>
                </a:effectLst>
              </a:rPr>
              <a:t>V</a:t>
            </a:r>
            <a:r>
              <a:rPr lang="ru-RU" b="1" dirty="0" smtClean="0">
                <a:solidFill>
                  <a:prstClr val="white"/>
                </a:solidFill>
                <a:effectLst>
                  <a:outerShdw blurRad="38100" dist="38100" dir="2700000" algn="tl">
                    <a:srgbClr val="000000">
                      <a:alpha val="43137"/>
                    </a:srgbClr>
                  </a:outerShdw>
                </a:effectLst>
              </a:rPr>
              <a:t> ТУ «ИНТЕРНЕТ И ИНФОРМАТИЗАЦИЯ» К </a:t>
            </a:r>
            <a:r>
              <a:rPr lang="en-US" b="1" dirty="0" smtClean="0">
                <a:solidFill>
                  <a:prstClr val="white"/>
                </a:solidFill>
                <a:effectLst>
                  <a:outerShdw blurRad="38100" dist="38100" dir="2700000" algn="tl">
                    <a:srgbClr val="000000">
                      <a:alpha val="43137"/>
                    </a:srgbClr>
                  </a:outerShdw>
                </a:effectLst>
              </a:rPr>
              <a:t>VI</a:t>
            </a:r>
            <a:r>
              <a:rPr lang="ru-RU" b="1" dirty="0" smtClean="0">
                <a:solidFill>
                  <a:prstClr val="white"/>
                </a:solidFill>
                <a:effectLst>
                  <a:outerShdw blurRad="38100" dist="38100" dir="2700000" algn="tl">
                    <a:srgbClr val="000000">
                      <a:alpha val="43137"/>
                    </a:srgbClr>
                  </a:outerShdw>
                </a:effectLst>
              </a:rPr>
              <a:t> УКЛАДУ «ИСКУССТВЕННЫЙ ИНТЕЛЛЕКТ»</a:t>
            </a:r>
            <a:endParaRPr lang="ru-RU" b="1" kern="0" dirty="0">
              <a:solidFill>
                <a:schemeClr val="bg1"/>
              </a:solidFill>
              <a:latin typeface="Calibri"/>
            </a:endParaRPr>
          </a:p>
        </p:txBody>
      </p:sp>
      <p:pic>
        <p:nvPicPr>
          <p:cNvPr id="11"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191" y="1277871"/>
            <a:ext cx="1929973" cy="25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510915" y="898224"/>
            <a:ext cx="11161583" cy="338554"/>
          </a:xfrm>
          <a:prstGeom prst="rect">
            <a:avLst/>
          </a:prstGeom>
        </p:spPr>
        <p:txBody>
          <a:bodyPr wrap="square">
            <a:spAutoFit/>
          </a:bodyPr>
          <a:lstStyle/>
          <a:p>
            <a:pPr lvl="0" algn="ctr">
              <a:defRPr/>
            </a:pPr>
            <a:r>
              <a:rPr lang="ru-RU" sz="1600" b="1" kern="100" dirty="0">
                <a:solidFill>
                  <a:schemeClr val="tx2">
                    <a:lumMod val="50000"/>
                  </a:schemeClr>
                </a:solidFill>
                <a:latin typeface="Arial" pitchFamily="34" charset="0"/>
                <a:ea typeface="Lucida Sans Unicode" panose="020B0602030504020204" pitchFamily="34" charset="0"/>
                <a:cs typeface="Arial" pitchFamily="34" charset="0"/>
              </a:rPr>
              <a:t>МЕТОДОЛОГИЯ СТРУКТУРИРОВАНИЯ, МОНИТОРИНГА И </a:t>
            </a:r>
            <a:r>
              <a:rPr lang="ru-RU" sz="1600" b="1" kern="100" dirty="0" smtClean="0">
                <a:solidFill>
                  <a:schemeClr val="tx2">
                    <a:lumMod val="50000"/>
                  </a:schemeClr>
                </a:solidFill>
                <a:latin typeface="Arial" pitchFamily="34" charset="0"/>
                <a:ea typeface="Lucida Sans Unicode" panose="020B0602030504020204" pitchFamily="34" charset="0"/>
                <a:cs typeface="Arial" pitchFamily="34" charset="0"/>
              </a:rPr>
              <a:t>АНАЛИЗА  ДАННЫХ РЫНКА НЕДВИЖИМОСТИ</a:t>
            </a:r>
            <a:endParaRPr lang="ru-RU" sz="1600" b="1" kern="100" dirty="0">
              <a:solidFill>
                <a:schemeClr val="tx2">
                  <a:lumMod val="50000"/>
                </a:schemeClr>
              </a:solidFill>
              <a:latin typeface="Arial" pitchFamily="34" charset="0"/>
              <a:ea typeface="Lucida Sans Unicode" panose="020B0602030504020204" pitchFamily="34" charset="0"/>
              <a:cs typeface="Arial" pitchFamily="34" charset="0"/>
            </a:endParaRPr>
          </a:p>
        </p:txBody>
      </p:sp>
      <p:sp>
        <p:nvSpPr>
          <p:cNvPr id="5" name="Прямоугольник 4"/>
          <p:cNvSpPr/>
          <p:nvPr/>
        </p:nvSpPr>
        <p:spPr>
          <a:xfrm>
            <a:off x="-691647" y="3833407"/>
            <a:ext cx="3879273" cy="892552"/>
          </a:xfrm>
          <a:prstGeom prst="rect">
            <a:avLst/>
          </a:prstGeom>
        </p:spPr>
        <p:txBody>
          <a:bodyPr wrap="square">
            <a:spAutoFit/>
          </a:bodyPr>
          <a:lstStyle/>
          <a:p>
            <a:pPr algn="ctr">
              <a:defRPr/>
            </a:pPr>
            <a:r>
              <a:rPr lang="ru-RU" sz="1300" b="1" kern="100" dirty="0" err="1">
                <a:solidFill>
                  <a:schemeClr val="accent1">
                    <a:lumMod val="50000"/>
                  </a:schemeClr>
                </a:solidFill>
                <a:latin typeface="Arial" pitchFamily="34" charset="0"/>
                <a:ea typeface="Lucida Sans Unicode" panose="020B0602030504020204" pitchFamily="34" charset="0"/>
                <a:cs typeface="Arial" pitchFamily="34" charset="0"/>
              </a:rPr>
              <a:t>Стерник</a:t>
            </a:r>
            <a:r>
              <a:rPr lang="ru-RU" sz="1300" b="1" kern="100" dirty="0">
                <a:solidFill>
                  <a:schemeClr val="accent1">
                    <a:lumMod val="50000"/>
                  </a:schemeClr>
                </a:solidFill>
                <a:latin typeface="Arial" pitchFamily="34" charset="0"/>
                <a:ea typeface="Lucida Sans Unicode" panose="020B0602030504020204" pitchFamily="34" charset="0"/>
                <a:cs typeface="Arial" pitchFamily="34" charset="0"/>
              </a:rPr>
              <a:t>, Г. М., </a:t>
            </a:r>
            <a:r>
              <a:rPr lang="ru-RU" sz="1300" b="1" kern="100" dirty="0" err="1">
                <a:solidFill>
                  <a:schemeClr val="accent1">
                    <a:lumMod val="50000"/>
                  </a:schemeClr>
                </a:solidFill>
                <a:latin typeface="Arial" pitchFamily="34" charset="0"/>
                <a:ea typeface="Lucida Sans Unicode" panose="020B0602030504020204" pitchFamily="34" charset="0"/>
                <a:cs typeface="Arial" pitchFamily="34" charset="0"/>
              </a:rPr>
              <a:t>Стерник</a:t>
            </a:r>
            <a:r>
              <a:rPr lang="ru-RU" sz="1300" b="1" kern="100" dirty="0">
                <a:solidFill>
                  <a:schemeClr val="accent1">
                    <a:lumMod val="50000"/>
                  </a:schemeClr>
                </a:solidFill>
                <a:latin typeface="Arial" pitchFamily="34" charset="0"/>
                <a:ea typeface="Lucida Sans Unicode" panose="020B0602030504020204" pitchFamily="34" charset="0"/>
                <a:cs typeface="Arial" pitchFamily="34" charset="0"/>
              </a:rPr>
              <a:t> С.Г. </a:t>
            </a:r>
            <a:endParaRPr lang="ru-RU" sz="1300" b="1" kern="100" dirty="0" smtClean="0">
              <a:solidFill>
                <a:schemeClr val="accent1">
                  <a:lumMod val="50000"/>
                </a:schemeClr>
              </a:solidFill>
              <a:latin typeface="Arial" pitchFamily="34" charset="0"/>
              <a:ea typeface="Lucida Sans Unicode" panose="020B0602030504020204" pitchFamily="34" charset="0"/>
              <a:cs typeface="Arial" pitchFamily="34" charset="0"/>
            </a:endParaRPr>
          </a:p>
          <a:p>
            <a:pPr algn="ctr">
              <a:defRPr/>
            </a:pPr>
            <a:r>
              <a:rPr lang="ru-RU" sz="1300" b="1" kern="100" dirty="0" smtClean="0">
                <a:solidFill>
                  <a:schemeClr val="accent1">
                    <a:lumMod val="50000"/>
                  </a:schemeClr>
                </a:solidFill>
                <a:latin typeface="Arial" pitchFamily="34" charset="0"/>
                <a:ea typeface="Lucida Sans Unicode" panose="020B0602030504020204" pitchFamily="34" charset="0"/>
                <a:cs typeface="Arial" pitchFamily="34" charset="0"/>
              </a:rPr>
              <a:t>Анализ </a:t>
            </a:r>
            <a:r>
              <a:rPr lang="ru-RU" sz="1300" b="1" kern="100" dirty="0">
                <a:solidFill>
                  <a:schemeClr val="accent1">
                    <a:lumMod val="50000"/>
                  </a:schemeClr>
                </a:solidFill>
                <a:latin typeface="Arial" pitchFamily="34" charset="0"/>
                <a:ea typeface="Lucida Sans Unicode" panose="020B0602030504020204" pitchFamily="34" charset="0"/>
                <a:cs typeface="Arial" pitchFamily="34" charset="0"/>
              </a:rPr>
              <a:t>рынка </a:t>
            </a:r>
            <a:r>
              <a:rPr lang="ru-RU" sz="1300" b="1" kern="100" dirty="0" smtClean="0">
                <a:solidFill>
                  <a:schemeClr val="accent1">
                    <a:lumMod val="50000"/>
                  </a:schemeClr>
                </a:solidFill>
                <a:latin typeface="Arial" pitchFamily="34" charset="0"/>
                <a:ea typeface="Lucida Sans Unicode" panose="020B0602030504020204" pitchFamily="34" charset="0"/>
                <a:cs typeface="Arial" pitchFamily="34" charset="0"/>
              </a:rPr>
              <a:t>недвижимости</a:t>
            </a:r>
          </a:p>
          <a:p>
            <a:pPr algn="ctr">
              <a:defRPr/>
            </a:pPr>
            <a:r>
              <a:rPr lang="ru-RU" sz="1300" b="1" kern="100" dirty="0">
                <a:solidFill>
                  <a:schemeClr val="accent1">
                    <a:lumMod val="50000"/>
                  </a:schemeClr>
                </a:solidFill>
                <a:latin typeface="Arial" pitchFamily="34" charset="0"/>
                <a:ea typeface="Lucida Sans Unicode" panose="020B0602030504020204" pitchFamily="34" charset="0"/>
                <a:cs typeface="Arial" pitchFamily="34" charset="0"/>
              </a:rPr>
              <a:t>для профессионалов</a:t>
            </a:r>
            <a:r>
              <a:rPr lang="ru-RU" sz="1300" b="1" kern="100" dirty="0" smtClean="0">
                <a:solidFill>
                  <a:schemeClr val="accent1">
                    <a:lumMod val="50000"/>
                  </a:schemeClr>
                </a:solidFill>
                <a:latin typeface="Arial" pitchFamily="34" charset="0"/>
                <a:ea typeface="Lucida Sans Unicode" panose="020B0602030504020204" pitchFamily="34" charset="0"/>
                <a:cs typeface="Arial" pitchFamily="34" charset="0"/>
              </a:rPr>
              <a:t>. ‒ </a:t>
            </a:r>
          </a:p>
          <a:p>
            <a:pPr algn="ctr">
              <a:defRPr/>
            </a:pPr>
            <a:r>
              <a:rPr lang="ru-RU" sz="1300" b="1" kern="100" dirty="0" smtClean="0">
                <a:solidFill>
                  <a:schemeClr val="accent1">
                    <a:lumMod val="50000"/>
                  </a:schemeClr>
                </a:solidFill>
                <a:latin typeface="Arial" pitchFamily="34" charset="0"/>
                <a:ea typeface="Lucida Sans Unicode" panose="020B0602030504020204" pitchFamily="34" charset="0"/>
                <a:cs typeface="Arial" pitchFamily="34" charset="0"/>
              </a:rPr>
              <a:t>М</a:t>
            </a:r>
            <a:r>
              <a:rPr lang="ru-RU" sz="1300" b="1" kern="100" dirty="0">
                <a:solidFill>
                  <a:schemeClr val="accent1">
                    <a:lumMod val="50000"/>
                  </a:schemeClr>
                </a:solidFill>
                <a:latin typeface="Arial" pitchFamily="34" charset="0"/>
                <a:ea typeface="Lucida Sans Unicode" panose="020B0602030504020204" pitchFamily="34" charset="0"/>
                <a:cs typeface="Arial" pitchFamily="34" charset="0"/>
              </a:rPr>
              <a:t>.: Экономика, 2009</a:t>
            </a:r>
            <a:endParaRPr lang="ru-RU" sz="1300" b="1" dirty="0">
              <a:solidFill>
                <a:schemeClr val="accent1">
                  <a:lumMod val="50000"/>
                </a:schemeClr>
              </a:solidFill>
            </a:endParaRPr>
          </a:p>
        </p:txBody>
      </p:sp>
      <p:sp>
        <p:nvSpPr>
          <p:cNvPr id="14" name="Прямоугольник 13"/>
          <p:cNvSpPr/>
          <p:nvPr/>
        </p:nvSpPr>
        <p:spPr>
          <a:xfrm>
            <a:off x="7751803" y="5033320"/>
            <a:ext cx="4276040" cy="1093025"/>
          </a:xfrm>
          <a:prstGeom prst="rect">
            <a:avLst/>
          </a:prstGeom>
          <a:gradFill flip="none" rotWithShape="1">
            <a:gsLst>
              <a:gs pos="63328">
                <a:schemeClr val="bg1"/>
              </a:gs>
              <a:gs pos="40820">
                <a:schemeClr val="bg1"/>
              </a:gs>
              <a:gs pos="52000">
                <a:schemeClr val="bg1"/>
              </a:gs>
              <a:gs pos="0">
                <a:srgbClr val="FFCDCD"/>
              </a:gs>
              <a:gs pos="100000">
                <a:srgbClr val="FFCDCD"/>
              </a:gs>
            </a:gsLst>
            <a:lin ang="0" scaled="1"/>
            <a:tileRect/>
          </a:gradFill>
          <a:ln>
            <a:solidFill>
              <a:srgbClr val="F25C6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15" name="Прямоугольник 14"/>
          <p:cNvSpPr/>
          <p:nvPr/>
        </p:nvSpPr>
        <p:spPr>
          <a:xfrm>
            <a:off x="7742904" y="3728952"/>
            <a:ext cx="4276040" cy="104192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17" name="Прямоугольник 16"/>
          <p:cNvSpPr/>
          <p:nvPr/>
        </p:nvSpPr>
        <p:spPr>
          <a:xfrm>
            <a:off x="7751803" y="1240239"/>
            <a:ext cx="4291327" cy="979739"/>
          </a:xfrm>
          <a:prstGeom prst="rect">
            <a:avLst/>
          </a:prstGeom>
          <a:gradFill flip="none" rotWithShape="1">
            <a:gsLst>
              <a:gs pos="63328">
                <a:schemeClr val="bg1"/>
              </a:gs>
              <a:gs pos="40820">
                <a:schemeClr val="bg1"/>
              </a:gs>
              <a:gs pos="52000">
                <a:schemeClr val="bg1"/>
              </a:gs>
              <a:gs pos="0">
                <a:schemeClr val="tx2">
                  <a:lumMod val="40000"/>
                  <a:lumOff val="60000"/>
                </a:schemeClr>
              </a:gs>
              <a:gs pos="100000">
                <a:schemeClr val="tx2">
                  <a:lumMod val="40000"/>
                  <a:lumOff val="60000"/>
                </a:schemeClr>
              </a:gs>
            </a:gsLst>
            <a:lin ang="0" scaled="1"/>
            <a:tileRect/>
          </a:gra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18" name="Скругленный прямоугольник 17"/>
          <p:cNvSpPr/>
          <p:nvPr/>
        </p:nvSpPr>
        <p:spPr>
          <a:xfrm>
            <a:off x="7712329" y="5004406"/>
            <a:ext cx="4276040" cy="10920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300" dirty="0">
                <a:solidFill>
                  <a:schemeClr val="tx2">
                    <a:lumMod val="50000"/>
                  </a:schemeClr>
                </a:solidFill>
                <a:latin typeface="Arial" panose="020B0604020202020204" pitchFamily="34" charset="0"/>
                <a:cs typeface="Arial" panose="020B0604020202020204" pitchFamily="34" charset="0"/>
              </a:rPr>
              <a:t>крупные интернет-порталы обрабатывают данные о рынке недвижимости, формируют </a:t>
            </a:r>
            <a:r>
              <a:rPr lang="ru-RU" sz="1300" dirty="0" err="1">
                <a:solidFill>
                  <a:schemeClr val="tx2">
                    <a:lumMod val="50000"/>
                  </a:schemeClr>
                </a:solidFill>
                <a:latin typeface="Arial" panose="020B0604020202020204" pitchFamily="34" charset="0"/>
                <a:cs typeface="Arial" panose="020B0604020202020204" pitchFamily="34" charset="0"/>
              </a:rPr>
              <a:t>Bigdatarealestate</a:t>
            </a:r>
            <a:r>
              <a:rPr lang="ru-RU" sz="1300" dirty="0">
                <a:solidFill>
                  <a:schemeClr val="tx2">
                    <a:lumMod val="50000"/>
                  </a:schemeClr>
                </a:solidFill>
                <a:latin typeface="Arial" panose="020B0604020202020204" pitchFamily="34" charset="0"/>
                <a:cs typeface="Arial" panose="020B0604020202020204" pitchFamily="34" charset="0"/>
              </a:rPr>
              <a:t> и конкурируют в предоставлении агрегированной информации – первичных данных рынка</a:t>
            </a:r>
          </a:p>
        </p:txBody>
      </p:sp>
      <p:sp>
        <p:nvSpPr>
          <p:cNvPr id="19" name="Скругленный прямоугольник 18"/>
          <p:cNvSpPr/>
          <p:nvPr/>
        </p:nvSpPr>
        <p:spPr>
          <a:xfrm>
            <a:off x="7666510" y="3785083"/>
            <a:ext cx="4428828" cy="9568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300" dirty="0">
                <a:solidFill>
                  <a:schemeClr val="tx2">
                    <a:lumMod val="50000"/>
                  </a:schemeClr>
                </a:solidFill>
                <a:latin typeface="Arial" panose="020B0604020202020204" pitchFamily="34" charset="0"/>
                <a:cs typeface="Arial" panose="020B0604020202020204" pitchFamily="34" charset="0"/>
              </a:rPr>
              <a:t>н</a:t>
            </a:r>
            <a:r>
              <a:rPr lang="ru-RU" sz="1300" dirty="0" smtClean="0">
                <a:solidFill>
                  <a:schemeClr val="tx2">
                    <a:lumMod val="50000"/>
                  </a:schemeClr>
                </a:solidFill>
                <a:latin typeface="Arial" panose="020B0604020202020204" pitchFamily="34" charset="0"/>
                <a:cs typeface="Arial" panose="020B0604020202020204" pitchFamily="34" charset="0"/>
              </a:rPr>
              <a:t>а </a:t>
            </a:r>
            <a:r>
              <a:rPr lang="en-US" sz="1300" dirty="0">
                <a:solidFill>
                  <a:schemeClr val="tx2">
                    <a:lumMod val="50000"/>
                  </a:schemeClr>
                </a:solidFill>
                <a:latin typeface="Arial" panose="020B0604020202020204" pitchFamily="34" charset="0"/>
                <a:cs typeface="Arial" panose="020B0604020202020204" pitchFamily="34" charset="0"/>
              </a:rPr>
              <a:t>II</a:t>
            </a:r>
            <a:r>
              <a:rPr lang="ru-RU" sz="1300" dirty="0">
                <a:solidFill>
                  <a:schemeClr val="tx2">
                    <a:lumMod val="50000"/>
                  </a:schemeClr>
                </a:solidFill>
                <a:latin typeface="Arial" panose="020B0604020202020204" pitchFamily="34" charset="0"/>
                <a:cs typeface="Arial" panose="020B0604020202020204" pitchFamily="34" charset="0"/>
              </a:rPr>
              <a:t> уровне профессиональные аналитики, маркетологи, и пр. </a:t>
            </a:r>
            <a:r>
              <a:rPr lang="ru-RU" sz="1300" dirty="0" smtClean="0">
                <a:solidFill>
                  <a:schemeClr val="tx2">
                    <a:lumMod val="50000"/>
                  </a:schemeClr>
                </a:solidFill>
                <a:latin typeface="Arial" panose="020B0604020202020204" pitchFamily="34" charset="0"/>
                <a:cs typeface="Arial" panose="020B0604020202020204" pitchFamily="34" charset="0"/>
              </a:rPr>
              <a:t>выполняют мониторинг рынка </a:t>
            </a:r>
            <a:r>
              <a:rPr lang="ru-RU" sz="1300" dirty="0">
                <a:solidFill>
                  <a:schemeClr val="tx2">
                    <a:lumMod val="50000"/>
                  </a:schemeClr>
                </a:solidFill>
                <a:latin typeface="Arial" panose="020B0604020202020204" pitchFamily="34" charset="0"/>
                <a:cs typeface="Arial" panose="020B0604020202020204" pitchFamily="34" charset="0"/>
              </a:rPr>
              <a:t>с помощью специализированных </a:t>
            </a:r>
            <a:r>
              <a:rPr lang="ru-RU" sz="1300" dirty="0" smtClean="0">
                <a:solidFill>
                  <a:schemeClr val="tx2">
                    <a:lumMod val="50000"/>
                  </a:schemeClr>
                </a:solidFill>
                <a:latin typeface="Arial" panose="020B0604020202020204" pitchFamily="34" charset="0"/>
                <a:cs typeface="Arial" panose="020B0604020202020204" pitchFamily="34" charset="0"/>
              </a:rPr>
              <a:t>программ и конкурируют, предоставляя </a:t>
            </a:r>
            <a:r>
              <a:rPr lang="ru-RU" sz="1300" dirty="0">
                <a:solidFill>
                  <a:schemeClr val="tx2">
                    <a:lumMod val="50000"/>
                  </a:schemeClr>
                </a:solidFill>
                <a:latin typeface="Arial" panose="020B0604020202020204" pitchFamily="34" charset="0"/>
                <a:cs typeface="Arial" panose="020B0604020202020204" pitchFamily="34" charset="0"/>
              </a:rPr>
              <a:t>аналитические данные и характеристики сегментов рынка</a:t>
            </a:r>
          </a:p>
        </p:txBody>
      </p:sp>
      <p:sp>
        <p:nvSpPr>
          <p:cNvPr id="21" name="Скругленный прямоугольник 20"/>
          <p:cNvSpPr/>
          <p:nvPr/>
        </p:nvSpPr>
        <p:spPr>
          <a:xfrm>
            <a:off x="7698485" y="1229483"/>
            <a:ext cx="4364878" cy="9678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ts val="1400"/>
              </a:lnSpc>
            </a:pPr>
            <a:r>
              <a:rPr lang="ru-RU" sz="1300" dirty="0">
                <a:solidFill>
                  <a:schemeClr val="tx2">
                    <a:lumMod val="50000"/>
                  </a:schemeClr>
                </a:solidFill>
                <a:latin typeface="Arial" panose="020B0604020202020204" pitchFamily="34" charset="0"/>
                <a:cs typeface="Arial" panose="020B0604020202020204" pitchFamily="34" charset="0"/>
              </a:rPr>
              <a:t>на </a:t>
            </a:r>
            <a:r>
              <a:rPr lang="en-US" sz="1300" dirty="0" smtClean="0">
                <a:solidFill>
                  <a:schemeClr val="tx2">
                    <a:lumMod val="50000"/>
                  </a:schemeClr>
                </a:solidFill>
                <a:latin typeface="Arial" panose="020B0604020202020204" pitchFamily="34" charset="0"/>
                <a:cs typeface="Arial" panose="020B0604020202020204" pitchFamily="34" charset="0"/>
              </a:rPr>
              <a:t>IV</a:t>
            </a:r>
            <a:r>
              <a:rPr lang="ru-RU" sz="1300" dirty="0" smtClean="0">
                <a:solidFill>
                  <a:schemeClr val="tx2">
                    <a:lumMod val="50000"/>
                  </a:schemeClr>
                </a:solidFill>
                <a:latin typeface="Arial" panose="020B0604020202020204" pitchFamily="34" charset="0"/>
                <a:cs typeface="Arial" panose="020B0604020202020204" pitchFamily="34" charset="0"/>
              </a:rPr>
              <a:t> уровне </a:t>
            </a:r>
            <a:r>
              <a:rPr lang="ru-RU" sz="1300" dirty="0">
                <a:solidFill>
                  <a:schemeClr val="tx2">
                    <a:lumMod val="50000"/>
                  </a:schemeClr>
                </a:solidFill>
                <a:latin typeface="Arial" panose="020B0604020202020204" pitchFamily="34" charset="0"/>
                <a:cs typeface="Arial" panose="020B0604020202020204" pitchFamily="34" charset="0"/>
              </a:rPr>
              <a:t>работают </a:t>
            </a:r>
            <a:r>
              <a:rPr lang="ru-RU" sz="1300" dirty="0" smtClean="0">
                <a:solidFill>
                  <a:schemeClr val="tx2">
                    <a:lumMod val="50000"/>
                  </a:schemeClr>
                </a:solidFill>
                <a:latin typeface="Arial" panose="020B0604020202020204" pitchFamily="34" charset="0"/>
                <a:cs typeface="Arial" panose="020B0604020202020204" pitchFamily="34" charset="0"/>
              </a:rPr>
              <a:t>инвесторы, девелоперы, эксперты, оценщики</a:t>
            </a:r>
            <a:r>
              <a:rPr lang="ru-RU" sz="1300" dirty="0">
                <a:solidFill>
                  <a:schemeClr val="tx2">
                    <a:lumMod val="50000"/>
                  </a:schemeClr>
                </a:solidFill>
                <a:latin typeface="Arial" panose="020B0604020202020204" pitchFamily="34" charset="0"/>
                <a:cs typeface="Arial" panose="020B0604020202020204" pitchFamily="34" charset="0"/>
              </a:rPr>
              <a:t>, </a:t>
            </a:r>
            <a:r>
              <a:rPr lang="ru-RU" sz="1300" dirty="0" smtClean="0">
                <a:solidFill>
                  <a:schemeClr val="tx2">
                    <a:lumMod val="50000"/>
                  </a:schemeClr>
                </a:solidFill>
                <a:latin typeface="Arial" panose="020B0604020202020204" pitchFamily="34" charset="0"/>
                <a:cs typeface="Arial" panose="020B0604020202020204" pitchFamily="34" charset="0"/>
              </a:rPr>
              <a:t>залоговые </a:t>
            </a:r>
            <a:r>
              <a:rPr lang="ru-RU" sz="1300" dirty="0">
                <a:solidFill>
                  <a:schemeClr val="tx2">
                    <a:lumMod val="50000"/>
                  </a:schemeClr>
                </a:solidFill>
                <a:latin typeface="Arial" panose="020B0604020202020204" pitchFamily="34" charset="0"/>
                <a:cs typeface="Arial" panose="020B0604020202020204" pitchFamily="34" charset="0"/>
              </a:rPr>
              <a:t>и </a:t>
            </a:r>
            <a:r>
              <a:rPr lang="ru-RU" sz="1300" dirty="0" smtClean="0">
                <a:solidFill>
                  <a:schemeClr val="tx2">
                    <a:lumMod val="50000"/>
                  </a:schemeClr>
                </a:solidFill>
                <a:latin typeface="Arial" panose="020B0604020202020204" pitchFamily="34" charset="0"/>
                <a:cs typeface="Arial" panose="020B0604020202020204" pitchFamily="34" charset="0"/>
              </a:rPr>
              <a:t>др. специалисты</a:t>
            </a:r>
            <a:r>
              <a:rPr lang="ru-RU" sz="1300" dirty="0">
                <a:solidFill>
                  <a:schemeClr val="tx2">
                    <a:lumMod val="50000"/>
                  </a:schemeClr>
                </a:solidFill>
                <a:latin typeface="Arial" panose="020B0604020202020204" pitchFamily="34" charset="0"/>
                <a:cs typeface="Arial" panose="020B0604020202020204" pitchFamily="34" charset="0"/>
              </a:rPr>
              <a:t>, </a:t>
            </a:r>
            <a:r>
              <a:rPr lang="ru-RU" sz="1300" dirty="0" smtClean="0">
                <a:solidFill>
                  <a:schemeClr val="tx2">
                    <a:lumMod val="50000"/>
                  </a:schemeClr>
                </a:solidFill>
                <a:latin typeface="Arial" panose="020B0604020202020204" pitchFamily="34" charset="0"/>
                <a:cs typeface="Arial" panose="020B0604020202020204" pitchFamily="34" charset="0"/>
              </a:rPr>
              <a:t>которые </a:t>
            </a:r>
            <a:r>
              <a:rPr lang="ru-RU" sz="1300" dirty="0">
                <a:solidFill>
                  <a:schemeClr val="tx2">
                    <a:lumMod val="50000"/>
                  </a:schemeClr>
                </a:solidFill>
                <a:latin typeface="Arial" panose="020B0604020202020204" pitchFamily="34" charset="0"/>
                <a:cs typeface="Arial" panose="020B0604020202020204" pitchFamily="34" charset="0"/>
              </a:rPr>
              <a:t>используют данные с предыдущих этапов для интеграции в свои модели расчетов стоимости объектов недвижимости</a:t>
            </a:r>
          </a:p>
        </p:txBody>
      </p:sp>
      <p:sp>
        <p:nvSpPr>
          <p:cNvPr id="35" name="Прямоугольник 34"/>
          <p:cNvSpPr/>
          <p:nvPr/>
        </p:nvSpPr>
        <p:spPr>
          <a:xfrm>
            <a:off x="7742904" y="2433077"/>
            <a:ext cx="4276040" cy="1041929"/>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sp>
        <p:nvSpPr>
          <p:cNvPr id="36" name="Скругленный прямоугольник 35"/>
          <p:cNvSpPr/>
          <p:nvPr/>
        </p:nvSpPr>
        <p:spPr>
          <a:xfrm>
            <a:off x="7712329" y="2455749"/>
            <a:ext cx="4365750" cy="9326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300" dirty="0">
                <a:solidFill>
                  <a:schemeClr val="tx2">
                    <a:lumMod val="50000"/>
                  </a:schemeClr>
                </a:solidFill>
                <a:latin typeface="Arial" panose="020B0604020202020204" pitchFamily="34" charset="0"/>
                <a:cs typeface="Arial" panose="020B0604020202020204" pitchFamily="34" charset="0"/>
              </a:rPr>
              <a:t>независимые команды экспертов рынка и аналитиков проводят </a:t>
            </a:r>
            <a:r>
              <a:rPr lang="ru-RU" sz="1300" dirty="0" err="1">
                <a:solidFill>
                  <a:schemeClr val="tx2">
                    <a:lumMod val="50000"/>
                  </a:schemeClr>
                </a:solidFill>
                <a:latin typeface="Arial" panose="020B0604020202020204" pitchFamily="34" charset="0"/>
                <a:cs typeface="Arial" panose="020B0604020202020204" pitchFamily="34" charset="0"/>
              </a:rPr>
              <a:t>узкоспецифичные</a:t>
            </a:r>
            <a:r>
              <a:rPr lang="ru-RU" sz="1300" dirty="0">
                <a:solidFill>
                  <a:schemeClr val="tx2">
                    <a:lumMod val="50000"/>
                  </a:schemeClr>
                </a:solidFill>
                <a:latin typeface="Arial" panose="020B0604020202020204" pitchFamily="34" charset="0"/>
                <a:cs typeface="Arial" panose="020B0604020202020204" pitchFamily="34" charset="0"/>
              </a:rPr>
              <a:t> исследования более сложных характеристик рынка, включая анализ факторов ценообразования</a:t>
            </a:r>
          </a:p>
        </p:txBody>
      </p:sp>
      <p:sp>
        <p:nvSpPr>
          <p:cNvPr id="25" name="Трапеция 24"/>
          <p:cNvSpPr/>
          <p:nvPr/>
        </p:nvSpPr>
        <p:spPr>
          <a:xfrm>
            <a:off x="1341866" y="4901446"/>
            <a:ext cx="5328592" cy="1080120"/>
          </a:xfrm>
          <a:prstGeom prst="trapezoid">
            <a:avLst>
              <a:gd name="adj" fmla="val 68462"/>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grpSp>
        <p:nvGrpSpPr>
          <p:cNvPr id="43" name="Группа 42"/>
          <p:cNvGrpSpPr/>
          <p:nvPr/>
        </p:nvGrpSpPr>
        <p:grpSpPr>
          <a:xfrm>
            <a:off x="1864251" y="1517931"/>
            <a:ext cx="5424076" cy="4413408"/>
            <a:chOff x="4145350" y="2449003"/>
            <a:chExt cx="5424076" cy="4080423"/>
          </a:xfrm>
        </p:grpSpPr>
        <p:sp>
          <p:nvSpPr>
            <p:cNvPr id="22" name="Равнобедренный треугольник 21"/>
            <p:cNvSpPr/>
            <p:nvPr/>
          </p:nvSpPr>
          <p:spPr>
            <a:xfrm>
              <a:off x="5866087" y="2449003"/>
              <a:ext cx="886037" cy="733317"/>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800" dirty="0"/>
            </a:p>
          </p:txBody>
        </p:sp>
        <p:sp>
          <p:nvSpPr>
            <p:cNvPr id="23" name="Трапеция 22"/>
            <p:cNvSpPr/>
            <p:nvPr/>
          </p:nvSpPr>
          <p:spPr>
            <a:xfrm>
              <a:off x="5156299" y="3308383"/>
              <a:ext cx="2331083" cy="986623"/>
            </a:xfrm>
            <a:prstGeom prst="trapezoid">
              <a:avLst>
                <a:gd name="adj" fmla="val 64645"/>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24" name="Трапеция 23"/>
            <p:cNvSpPr/>
            <p:nvPr/>
          </p:nvSpPr>
          <p:spPr>
            <a:xfrm>
              <a:off x="4421918" y="4378004"/>
              <a:ext cx="3816425" cy="1036484"/>
            </a:xfrm>
            <a:prstGeom prst="trapezoid">
              <a:avLst>
                <a:gd name="adj" fmla="val 68462"/>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26" name="TextBox 25"/>
            <p:cNvSpPr txBox="1"/>
            <p:nvPr/>
          </p:nvSpPr>
          <p:spPr>
            <a:xfrm>
              <a:off x="5925397" y="2715724"/>
              <a:ext cx="811440" cy="415498"/>
            </a:xfrm>
            <a:prstGeom prst="rect">
              <a:avLst/>
            </a:prstGeom>
            <a:noFill/>
          </p:spPr>
          <p:txBody>
            <a:bodyPr wrap="none" rtlCol="0">
              <a:spAutoFit/>
            </a:bodyPr>
            <a:lstStyle/>
            <a:p>
              <a:pPr algn="ctr"/>
              <a:r>
                <a:rPr lang="ru-RU" sz="1050" b="1" u="sng" dirty="0" err="1">
                  <a:solidFill>
                    <a:schemeClr val="bg1"/>
                  </a:solidFill>
                </a:rPr>
                <a:t>Прогно</a:t>
              </a:r>
              <a:r>
                <a:rPr lang="ru-RU" sz="1050" b="1" u="sng" dirty="0">
                  <a:solidFill>
                    <a:schemeClr val="bg1"/>
                  </a:solidFill>
                </a:rPr>
                <a:t>-</a:t>
              </a:r>
            </a:p>
            <a:p>
              <a:pPr algn="ctr"/>
              <a:r>
                <a:rPr lang="ru-RU" sz="1050" b="1" u="sng" dirty="0" err="1">
                  <a:solidFill>
                    <a:schemeClr val="bg1"/>
                  </a:solidFill>
                </a:rPr>
                <a:t>зирование</a:t>
              </a:r>
              <a:endParaRPr lang="ru-RU" sz="1050" b="1" u="sng" dirty="0">
                <a:solidFill>
                  <a:schemeClr val="bg1"/>
                </a:solidFill>
              </a:endParaRPr>
            </a:p>
          </p:txBody>
        </p:sp>
        <p:sp>
          <p:nvSpPr>
            <p:cNvPr id="27" name="TextBox 26"/>
            <p:cNvSpPr txBox="1"/>
            <p:nvPr/>
          </p:nvSpPr>
          <p:spPr>
            <a:xfrm>
              <a:off x="5394406" y="3447619"/>
              <a:ext cx="1840568" cy="800219"/>
            </a:xfrm>
            <a:prstGeom prst="rect">
              <a:avLst/>
            </a:prstGeom>
            <a:noFill/>
          </p:spPr>
          <p:txBody>
            <a:bodyPr wrap="none" rtlCol="0">
              <a:spAutoFit/>
            </a:bodyPr>
            <a:lstStyle/>
            <a:p>
              <a:pPr algn="ctr"/>
              <a:r>
                <a:rPr lang="ru-RU" sz="1600" b="1" u="sng" dirty="0">
                  <a:solidFill>
                    <a:schemeClr val="bg1"/>
                  </a:solidFill>
                </a:rPr>
                <a:t>Исследование</a:t>
              </a:r>
            </a:p>
            <a:p>
              <a:pPr algn="ctr"/>
              <a:r>
                <a:rPr lang="ru-RU" sz="1000" b="1" dirty="0">
                  <a:solidFill>
                    <a:schemeClr val="bg1"/>
                  </a:solidFill>
                </a:rPr>
                <a:t>Анализ макроэкономических</a:t>
              </a:r>
            </a:p>
            <a:p>
              <a:pPr algn="ctr"/>
              <a:r>
                <a:rPr lang="ru-RU" sz="1000" b="1" dirty="0" err="1">
                  <a:solidFill>
                    <a:schemeClr val="bg1"/>
                  </a:solidFill>
                </a:rPr>
                <a:t>Мезолокальных</a:t>
              </a:r>
              <a:r>
                <a:rPr lang="ru-RU" sz="1000" b="1" dirty="0">
                  <a:solidFill>
                    <a:schemeClr val="bg1"/>
                  </a:solidFill>
                </a:rPr>
                <a:t> сегментно-</a:t>
              </a:r>
            </a:p>
            <a:p>
              <a:pPr algn="ctr"/>
              <a:r>
                <a:rPr lang="ru-RU" sz="1000" b="1" dirty="0">
                  <a:solidFill>
                    <a:schemeClr val="bg1"/>
                  </a:solidFill>
                </a:rPr>
                <a:t>Объектных факторов</a:t>
              </a:r>
            </a:p>
          </p:txBody>
        </p:sp>
        <p:sp>
          <p:nvSpPr>
            <p:cNvPr id="28" name="TextBox 27"/>
            <p:cNvSpPr txBox="1"/>
            <p:nvPr/>
          </p:nvSpPr>
          <p:spPr>
            <a:xfrm>
              <a:off x="5156299" y="4486150"/>
              <a:ext cx="2372765" cy="800219"/>
            </a:xfrm>
            <a:prstGeom prst="rect">
              <a:avLst/>
            </a:prstGeom>
            <a:noFill/>
          </p:spPr>
          <p:txBody>
            <a:bodyPr wrap="none" rtlCol="0">
              <a:spAutoFit/>
            </a:bodyPr>
            <a:lstStyle/>
            <a:p>
              <a:pPr algn="ctr"/>
              <a:r>
                <a:rPr lang="ru-RU" sz="1600" b="1" u="sng" dirty="0">
                  <a:ln w="3175">
                    <a:noFill/>
                  </a:ln>
                  <a:solidFill>
                    <a:schemeClr val="bg1"/>
                  </a:solidFill>
                </a:rPr>
                <a:t>Анализ и мониторинг</a:t>
              </a:r>
            </a:p>
            <a:p>
              <a:pPr algn="ctr"/>
              <a:r>
                <a:rPr lang="ru-RU" sz="1000" b="1" dirty="0">
                  <a:ln w="3175">
                    <a:noFill/>
                  </a:ln>
                  <a:solidFill>
                    <a:schemeClr val="bg1"/>
                  </a:solidFill>
                </a:rPr>
                <a:t>Определение эталонных показателей</a:t>
              </a:r>
            </a:p>
            <a:p>
              <a:pPr algn="ctr"/>
              <a:r>
                <a:rPr lang="ru-RU" sz="1000" b="1" dirty="0">
                  <a:ln w="3175">
                    <a:noFill/>
                  </a:ln>
                  <a:solidFill>
                    <a:schemeClr val="bg1"/>
                  </a:solidFill>
                </a:rPr>
                <a:t>Динамический анализ. Статистический</a:t>
              </a:r>
            </a:p>
            <a:p>
              <a:pPr algn="ctr"/>
              <a:r>
                <a:rPr lang="ru-RU" sz="1000" b="1" dirty="0">
                  <a:ln w="3175">
                    <a:noFill/>
                  </a:ln>
                  <a:solidFill>
                    <a:schemeClr val="bg1"/>
                  </a:solidFill>
                </a:rPr>
                <a:t>Расчет и анализ показателей.</a:t>
              </a:r>
            </a:p>
          </p:txBody>
        </p:sp>
        <p:sp>
          <p:nvSpPr>
            <p:cNvPr id="29" name="TextBox 28"/>
            <p:cNvSpPr txBox="1"/>
            <p:nvPr/>
          </p:nvSpPr>
          <p:spPr>
            <a:xfrm>
              <a:off x="4145350" y="5546061"/>
              <a:ext cx="4371710" cy="492443"/>
            </a:xfrm>
            <a:prstGeom prst="rect">
              <a:avLst/>
            </a:prstGeom>
            <a:noFill/>
          </p:spPr>
          <p:txBody>
            <a:bodyPr wrap="none" rtlCol="0">
              <a:spAutoFit/>
            </a:bodyPr>
            <a:lstStyle/>
            <a:p>
              <a:pPr algn="ctr"/>
              <a:r>
                <a:rPr lang="ru-RU" sz="1600" b="1" u="sng" dirty="0">
                  <a:solidFill>
                    <a:schemeClr val="bg1"/>
                  </a:solidFill>
                </a:rPr>
                <a:t>Информация</a:t>
              </a:r>
            </a:p>
            <a:p>
              <a:pPr algn="ctr"/>
              <a:r>
                <a:rPr lang="ru-RU" sz="1000" b="1" dirty="0">
                  <a:solidFill>
                    <a:schemeClr val="bg1"/>
                  </a:solidFill>
                </a:rPr>
                <a:t>Сбор, форматирование, верификация, структурирование, сегментация:</a:t>
              </a:r>
            </a:p>
          </p:txBody>
        </p:sp>
        <p:sp>
          <p:nvSpPr>
            <p:cNvPr id="34" name="Прямоугольник 33"/>
            <p:cNvSpPr/>
            <p:nvPr/>
          </p:nvSpPr>
          <p:spPr>
            <a:xfrm>
              <a:off x="4997426" y="5975428"/>
              <a:ext cx="4572000" cy="553998"/>
            </a:xfrm>
            <a:prstGeom prst="rect">
              <a:avLst/>
            </a:prstGeom>
          </p:spPr>
          <p:txBody>
            <a:bodyPr>
              <a:spAutoFit/>
            </a:bodyPr>
            <a:lstStyle/>
            <a:p>
              <a:pPr marL="228600" indent="-228600" algn="just">
                <a:buFontTx/>
                <a:buAutoNum type="arabicPeriod"/>
              </a:pPr>
              <a:r>
                <a:rPr lang="ru-RU" sz="1000" b="1" dirty="0">
                  <a:solidFill>
                    <a:schemeClr val="bg1"/>
                  </a:solidFill>
                </a:rPr>
                <a:t>Типизация и классификация по качеству объектов</a:t>
              </a:r>
            </a:p>
            <a:p>
              <a:pPr marL="228600" indent="-228600" algn="just">
                <a:buAutoNum type="arabicPeriod"/>
              </a:pPr>
              <a:r>
                <a:rPr lang="ru-RU" sz="1000" b="1" dirty="0" smtClean="0">
                  <a:solidFill>
                    <a:schemeClr val="bg1"/>
                  </a:solidFill>
                </a:rPr>
                <a:t>Территориальное </a:t>
              </a:r>
              <a:r>
                <a:rPr lang="ru-RU" sz="1000" b="1" dirty="0">
                  <a:solidFill>
                    <a:schemeClr val="bg1"/>
                  </a:solidFill>
                </a:rPr>
                <a:t>зонирование</a:t>
              </a:r>
            </a:p>
            <a:p>
              <a:pPr algn="just"/>
              <a:r>
                <a:rPr lang="ru-RU" sz="1000" b="1" dirty="0" smtClean="0">
                  <a:solidFill>
                    <a:schemeClr val="bg1"/>
                  </a:solidFill>
                </a:rPr>
                <a:t>3</a:t>
              </a:r>
              <a:r>
                <a:rPr lang="ru-RU" sz="1000" b="1" dirty="0">
                  <a:solidFill>
                    <a:schemeClr val="bg1"/>
                  </a:solidFill>
                </a:rPr>
                <a:t>.     Группировка по ключевому фактору. </a:t>
              </a:r>
            </a:p>
          </p:txBody>
        </p:sp>
      </p:grpSp>
      <p:sp>
        <p:nvSpPr>
          <p:cNvPr id="41" name="Прямоугольник 2"/>
          <p:cNvSpPr>
            <a:spLocks noChangeArrowheads="1"/>
          </p:cNvSpPr>
          <p:nvPr/>
        </p:nvSpPr>
        <p:spPr bwMode="auto">
          <a:xfrm>
            <a:off x="400483" y="6223619"/>
            <a:ext cx="1029524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defRPr/>
            </a:pPr>
            <a:r>
              <a:rPr lang="ru-RU" altLang="ru-RU" sz="1650" b="1" dirty="0" smtClean="0">
                <a:solidFill>
                  <a:srgbClr val="C00000"/>
                </a:solidFill>
                <a:latin typeface="Arial Black" panose="020B0A04020102020204" pitchFamily="34" charset="0"/>
              </a:rPr>
              <a:t>«Если бы каждый человек занимался своим делом, Земля бы вертелась быстрее»</a:t>
            </a:r>
          </a:p>
          <a:p>
            <a:pPr algn="r">
              <a:lnSpc>
                <a:spcPct val="100000"/>
              </a:lnSpc>
              <a:spcBef>
                <a:spcPct val="0"/>
              </a:spcBef>
              <a:buFontTx/>
              <a:buNone/>
              <a:defRPr/>
            </a:pPr>
            <a:r>
              <a:rPr lang="ru-RU" altLang="ru-RU" sz="1300" dirty="0" smtClean="0">
                <a:solidFill>
                  <a:schemeClr val="accent5">
                    <a:lumMod val="50000"/>
                  </a:schemeClr>
                </a:solidFill>
                <a:latin typeface="Arial Black" panose="020B0A04020102020204" pitchFamily="34" charset="0"/>
              </a:rPr>
              <a:t>Льюис Кэрролл «Алиса в Стране чудес»</a:t>
            </a:r>
          </a:p>
        </p:txBody>
      </p:sp>
      <p:sp>
        <p:nvSpPr>
          <p:cNvPr id="58" name="Прямоугольник 57"/>
          <p:cNvSpPr/>
          <p:nvPr/>
        </p:nvSpPr>
        <p:spPr>
          <a:xfrm>
            <a:off x="4647185" y="1573842"/>
            <a:ext cx="3095719" cy="292388"/>
          </a:xfrm>
          <a:prstGeom prst="rect">
            <a:avLst/>
          </a:prstGeom>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300" u="sng" kern="0" dirty="0">
                <a:solidFill>
                  <a:srgbClr val="002060"/>
                </a:solidFill>
                <a:latin typeface="Arial" panose="020B0604020202020204" pitchFamily="34" charset="0"/>
                <a:cs typeface="Arial" panose="020B0604020202020204" pitchFamily="34" charset="0"/>
              </a:rPr>
              <a:t>IT</a:t>
            </a:r>
            <a:r>
              <a:rPr lang="ru-RU" sz="1300" u="sng" kern="0" dirty="0" smtClean="0">
                <a:solidFill>
                  <a:srgbClr val="002060"/>
                </a:solidFill>
                <a:latin typeface="Arial" panose="020B0604020202020204" pitchFamily="34" charset="0"/>
                <a:cs typeface="Arial" panose="020B0604020202020204" pitchFamily="34" charset="0"/>
              </a:rPr>
              <a:t>сервисы: оценка, прогнозирование</a:t>
            </a:r>
            <a:endParaRPr lang="ru-RU" sz="1300" u="sng" kern="0" dirty="0">
              <a:solidFill>
                <a:srgbClr val="002060"/>
              </a:solidFill>
              <a:latin typeface="Arial" panose="020B0604020202020204" pitchFamily="34" charset="0"/>
              <a:cs typeface="Arial" panose="020B0604020202020204" pitchFamily="34" charset="0"/>
            </a:endParaRPr>
          </a:p>
        </p:txBody>
      </p:sp>
      <p:sp>
        <p:nvSpPr>
          <p:cNvPr id="59" name="Прямоугольник 58"/>
          <p:cNvSpPr/>
          <p:nvPr/>
        </p:nvSpPr>
        <p:spPr>
          <a:xfrm>
            <a:off x="4736292" y="2833402"/>
            <a:ext cx="3043002" cy="292388"/>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ru-RU" sz="1300" u="sng" kern="0" dirty="0">
                <a:solidFill>
                  <a:srgbClr val="002060"/>
                </a:solidFill>
                <a:latin typeface="Arial" panose="020B0604020202020204" pitchFamily="34" charset="0"/>
                <a:cs typeface="Arial" panose="020B0604020202020204" pitchFamily="34" charset="0"/>
              </a:rPr>
              <a:t>Функционал исследования рынка</a:t>
            </a:r>
          </a:p>
        </p:txBody>
      </p:sp>
      <p:sp>
        <p:nvSpPr>
          <p:cNvPr id="60" name="Прямоугольник 59"/>
          <p:cNvSpPr/>
          <p:nvPr/>
        </p:nvSpPr>
        <p:spPr>
          <a:xfrm>
            <a:off x="5188070" y="4041875"/>
            <a:ext cx="2591224" cy="492443"/>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ru-RU" sz="1300" u="sng" kern="0" dirty="0" smtClean="0">
                <a:solidFill>
                  <a:srgbClr val="002060"/>
                </a:solidFill>
                <a:latin typeface="Arial" panose="020B0604020202020204" pitchFamily="34" charset="0"/>
                <a:cs typeface="Arial" panose="020B0604020202020204" pitchFamily="34" charset="0"/>
              </a:rPr>
              <a:t>Сервисы </a:t>
            </a:r>
            <a:r>
              <a:rPr lang="ru-RU" sz="1300" u="sng" kern="0" dirty="0">
                <a:solidFill>
                  <a:srgbClr val="002060"/>
                </a:solidFill>
                <a:latin typeface="Arial" panose="020B0604020202020204" pitchFamily="34" charset="0"/>
                <a:cs typeface="Arial" panose="020B0604020202020204" pitchFamily="34" charset="0"/>
              </a:rPr>
              <a:t>мониторинга и аналитики</a:t>
            </a:r>
          </a:p>
        </p:txBody>
      </p:sp>
      <p:sp>
        <p:nvSpPr>
          <p:cNvPr id="61" name="Прямоугольник 60"/>
          <p:cNvSpPr/>
          <p:nvPr/>
        </p:nvSpPr>
        <p:spPr>
          <a:xfrm>
            <a:off x="5568842" y="5143499"/>
            <a:ext cx="2233912" cy="692497"/>
          </a:xfrm>
          <a:prstGeom prst="rect">
            <a:avLst/>
          </a:prstGeom>
        </p:spPr>
        <p:txBody>
          <a:bodyPr wrap="square">
            <a:spAutoFit/>
          </a:bodyPr>
          <a:lstStyle/>
          <a:p>
            <a:pPr algn="r">
              <a:defRPr/>
            </a:pPr>
            <a:r>
              <a:rPr lang="ru-RU" sz="1300" u="sng" kern="0" dirty="0" err="1" smtClean="0">
                <a:solidFill>
                  <a:srgbClr val="002060"/>
                </a:solidFill>
                <a:latin typeface="Arial" panose="020B0604020202020204" pitchFamily="34" charset="0"/>
                <a:cs typeface="Arial" panose="020B0604020202020204" pitchFamily="34" charset="0"/>
              </a:rPr>
              <a:t>Классифайды</a:t>
            </a:r>
            <a:r>
              <a:rPr lang="ru-RU" sz="1300" u="sng" kern="0" dirty="0" smtClean="0">
                <a:solidFill>
                  <a:srgbClr val="002060"/>
                </a:solidFill>
                <a:latin typeface="Arial" panose="020B0604020202020204" pitchFamily="34" charset="0"/>
                <a:cs typeface="Arial" panose="020B0604020202020204" pitchFamily="34" charset="0"/>
              </a:rPr>
              <a:t>, </a:t>
            </a:r>
          </a:p>
          <a:p>
            <a:pPr algn="r">
              <a:defRPr/>
            </a:pPr>
            <a:r>
              <a:rPr lang="ru-RU" sz="1300" u="sng" kern="0" dirty="0" err="1" smtClean="0">
                <a:solidFill>
                  <a:srgbClr val="002060"/>
                </a:solidFill>
                <a:latin typeface="Arial" panose="020B0604020202020204" pitchFamily="34" charset="0"/>
                <a:cs typeface="Arial" panose="020B0604020202020204" pitchFamily="34" charset="0"/>
              </a:rPr>
              <a:t>мультилистинги</a:t>
            </a:r>
            <a:r>
              <a:rPr lang="ru-RU" sz="1300" u="sng" kern="0" dirty="0" smtClean="0">
                <a:solidFill>
                  <a:srgbClr val="002060"/>
                </a:solidFill>
                <a:latin typeface="Arial" panose="020B0604020202020204" pitchFamily="34" charset="0"/>
                <a:cs typeface="Arial" panose="020B0604020202020204" pitchFamily="34" charset="0"/>
              </a:rPr>
              <a:t>,</a:t>
            </a:r>
          </a:p>
          <a:p>
            <a:pPr algn="r">
              <a:defRPr/>
            </a:pPr>
            <a:r>
              <a:rPr lang="ru-RU" sz="1300" u="sng" kern="0" dirty="0" err="1" smtClean="0">
                <a:solidFill>
                  <a:srgbClr val="002060"/>
                </a:solidFill>
                <a:latin typeface="Arial" panose="020B0604020202020204" pitchFamily="34" charset="0"/>
                <a:cs typeface="Arial" panose="020B0604020202020204" pitchFamily="34" charset="0"/>
              </a:rPr>
              <a:t>парсеры</a:t>
            </a:r>
            <a:endParaRPr lang="ru-RU" sz="1300" u="sng" kern="0" dirty="0">
              <a:solidFill>
                <a:srgbClr val="002060"/>
              </a:solidFill>
              <a:latin typeface="Arial" panose="020B0604020202020204" pitchFamily="34" charset="0"/>
              <a:cs typeface="Arial" panose="020B0604020202020204" pitchFamily="34" charset="0"/>
            </a:endParaRPr>
          </a:p>
        </p:txBody>
      </p:sp>
      <p:sp>
        <p:nvSpPr>
          <p:cNvPr id="2" name="Номер слайда 1"/>
          <p:cNvSpPr>
            <a:spLocks noGrp="1"/>
          </p:cNvSpPr>
          <p:nvPr>
            <p:ph type="sldNum" sz="quarter" idx="12"/>
          </p:nvPr>
        </p:nvSpPr>
        <p:spPr/>
        <p:txBody>
          <a:bodyPr/>
          <a:lstStyle/>
          <a:p>
            <a:pPr>
              <a:defRPr/>
            </a:pPr>
            <a:fld id="{23930F1C-B597-4FB2-8252-9A3E65B2CE1A}" type="slidenum">
              <a:rPr lang="ru-RU" smtClean="0"/>
              <a:pPr>
                <a:defRPr/>
              </a:pPr>
              <a:t>5</a:t>
            </a:fld>
            <a:endParaRPr lang="ru-RU" dirty="0"/>
          </a:p>
        </p:txBody>
      </p:sp>
    </p:spTree>
    <p:extLst>
      <p:ext uri="{BB962C8B-B14F-4D97-AF65-F5344CB8AC3E}">
        <p14:creationId xmlns:p14="http://schemas.microsoft.com/office/powerpoint/2010/main" val="29128968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2"/>
          <p:cNvSpPr>
            <a:spLocks noChangeArrowheads="1"/>
          </p:cNvSpPr>
          <p:nvPr/>
        </p:nvSpPr>
        <p:spPr bwMode="auto">
          <a:xfrm rot="5400000">
            <a:off x="5696922" y="-5701214"/>
            <a:ext cx="78957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5" name="Прямоугольник 4"/>
          <p:cNvSpPr/>
          <p:nvPr/>
        </p:nvSpPr>
        <p:spPr>
          <a:xfrm>
            <a:off x="207963" y="-7938"/>
            <a:ext cx="11474450" cy="830263"/>
          </a:xfrm>
          <a:prstGeom prst="rect">
            <a:avLst/>
          </a:prstGeom>
        </p:spPr>
        <p:txBody>
          <a:bodyPr>
            <a:spAutoFit/>
          </a:bodyPr>
          <a:lstStyle/>
          <a:p>
            <a:pPr algn="ctr">
              <a:defRPr/>
            </a:pPr>
            <a:r>
              <a:rPr lang="ru-RU" sz="2400" b="1" kern="0" dirty="0">
                <a:solidFill>
                  <a:prstClr val="white"/>
                </a:solidFill>
              </a:rPr>
              <a:t>ИСПОЛЬЗОВАНИЕ ИЛИ ОПРЕДЕЛЕНИЕ ПОКАЗАТЕЛЕЙ РЫНКА НЕДВИЖИМОСТИ И ЦЕНООБРАЗУЮЩИХ ФАКТОРОВ НА ОСНОВЕ ДАННЫХ </a:t>
            </a:r>
            <a:r>
              <a:rPr lang="ru-RU" sz="2400" b="1" kern="0" dirty="0">
                <a:solidFill>
                  <a:schemeClr val="bg1"/>
                </a:solidFill>
              </a:rPr>
              <a:t>СТОРОННИХ ИСТОЧНИКОВ</a:t>
            </a:r>
            <a:endParaRPr lang="ru-RU" sz="2400" dirty="0">
              <a:solidFill>
                <a:schemeClr val="bg1"/>
              </a:solidFill>
            </a:endParaRPr>
          </a:p>
        </p:txBody>
      </p:sp>
      <p:sp>
        <p:nvSpPr>
          <p:cNvPr id="8197" name="Прямоугольник 6"/>
          <p:cNvSpPr>
            <a:spLocks noChangeArrowheads="1"/>
          </p:cNvSpPr>
          <p:nvPr/>
        </p:nvSpPr>
        <p:spPr bwMode="auto">
          <a:xfrm>
            <a:off x="207963" y="1306838"/>
            <a:ext cx="11745119" cy="50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0000"/>
              </a:lnSpc>
              <a:spcBef>
                <a:spcPts val="200"/>
              </a:spcBef>
            </a:pPr>
            <a:r>
              <a:rPr lang="ru-RU" altLang="ru-RU" sz="1550" dirty="0">
                <a:solidFill>
                  <a:srgbClr val="000000"/>
                </a:solidFill>
                <a:latin typeface="Arial" panose="020B0604020202020204" pitchFamily="34" charset="0"/>
              </a:rPr>
              <a:t>Оценочная деятельность, основанная на информационном анализе, как и большинство видов экономической деятельности, находится на стыке перехода от 5-го технологического уклада «Интернет и информатизация» к 6-му укладу «Искусственный интеллект». Каждый новый уклад опирается на достижения предыдущего, используя их более эффективно.</a:t>
            </a:r>
          </a:p>
          <a:p>
            <a:pPr algn="just">
              <a:lnSpc>
                <a:spcPct val="120000"/>
              </a:lnSpc>
              <a:spcBef>
                <a:spcPts val="200"/>
              </a:spcBef>
            </a:pPr>
            <a:r>
              <a:rPr lang="ru-RU" altLang="ru-RU" sz="1550" dirty="0">
                <a:solidFill>
                  <a:srgbClr val="000000"/>
                </a:solidFill>
                <a:latin typeface="Arial" panose="020B0604020202020204" pitchFamily="34" charset="0"/>
              </a:rPr>
              <a:t> Разделение труда и производственных процессов, как ключевой драйвер еще 4-го технологического уклада, и привел к созданию отдельных бизнес-продуктов на каждом уровне информационной пирамиды, выполняемых высококвалифицированными командами с применением современных технологий, больших данных и ИИ, эффективно используемых участниками рынка и приводящих к развитию в </a:t>
            </a:r>
            <a:r>
              <a:rPr lang="ru-RU" altLang="ru-RU" sz="1550" dirty="0" err="1">
                <a:solidFill>
                  <a:srgbClr val="000000"/>
                </a:solidFill>
                <a:latin typeface="Arial" panose="020B0604020202020204" pitchFamily="34" charset="0"/>
              </a:rPr>
              <a:t>т.ч</a:t>
            </a:r>
            <a:r>
              <a:rPr lang="ru-RU" altLang="ru-RU" sz="1550" dirty="0">
                <a:solidFill>
                  <a:srgbClr val="000000"/>
                </a:solidFill>
                <a:latin typeface="Arial" panose="020B0604020202020204" pitchFamily="34" charset="0"/>
              </a:rPr>
              <a:t>. оценочной деятельности. </a:t>
            </a:r>
          </a:p>
          <a:p>
            <a:pPr algn="just">
              <a:lnSpc>
                <a:spcPct val="120000"/>
              </a:lnSpc>
              <a:spcBef>
                <a:spcPts val="200"/>
              </a:spcBef>
            </a:pPr>
            <a:r>
              <a:rPr lang="ru-RU" altLang="ru-RU" sz="1550" dirty="0">
                <a:solidFill>
                  <a:srgbClr val="000000"/>
                </a:solidFill>
                <a:latin typeface="Arial" panose="020B0604020202020204" pitchFamily="34" charset="0"/>
              </a:rPr>
              <a:t>Так, крупные интернет-порталы обрабатывают данные о рынке недвижимости, формируют </a:t>
            </a:r>
            <a:r>
              <a:rPr lang="ru-RU" altLang="ru-RU" sz="1550" dirty="0" err="1">
                <a:solidFill>
                  <a:srgbClr val="000000"/>
                </a:solidFill>
                <a:latin typeface="Arial" panose="020B0604020202020204" pitchFamily="34" charset="0"/>
              </a:rPr>
              <a:t>Bigdatarealestate</a:t>
            </a:r>
            <a:r>
              <a:rPr lang="ru-RU" altLang="ru-RU" sz="1550" dirty="0">
                <a:solidFill>
                  <a:srgbClr val="000000"/>
                </a:solidFill>
                <a:latin typeface="Arial" panose="020B0604020202020204" pitchFamily="34" charset="0"/>
              </a:rPr>
              <a:t> и конкурируют в предоставлении агрегированной информации – первичных данных рынка. На втором уровне профессиональные аналитики </a:t>
            </a:r>
            <a:r>
              <a:rPr lang="ru-RU" altLang="ru-RU" sz="1550" dirty="0" err="1">
                <a:solidFill>
                  <a:srgbClr val="000000"/>
                </a:solidFill>
                <a:latin typeface="Arial" panose="020B0604020202020204" pitchFamily="34" charset="0"/>
              </a:rPr>
              <a:t>мониторят</a:t>
            </a:r>
            <a:r>
              <a:rPr lang="ru-RU" altLang="ru-RU" sz="1550" dirty="0">
                <a:solidFill>
                  <a:srgbClr val="000000"/>
                </a:solidFill>
                <a:latin typeface="Arial" panose="020B0604020202020204" pitchFamily="34" charset="0"/>
              </a:rPr>
              <a:t> рынок с помощью специализированных программ, предоставляя аналитические данные и характеристики сегментов рынка. На третьем уровне независимые команды экспертов, проводят </a:t>
            </a:r>
            <a:r>
              <a:rPr lang="ru-RU" altLang="ru-RU" sz="1550" dirty="0" err="1">
                <a:solidFill>
                  <a:srgbClr val="000000"/>
                </a:solidFill>
                <a:latin typeface="Arial" panose="020B0604020202020204" pitchFamily="34" charset="0"/>
              </a:rPr>
              <a:t>узкоспецифичные</a:t>
            </a:r>
            <a:r>
              <a:rPr lang="ru-RU" altLang="ru-RU" sz="1550" dirty="0">
                <a:solidFill>
                  <a:srgbClr val="000000"/>
                </a:solidFill>
                <a:latin typeface="Arial" panose="020B0604020202020204" pitchFamily="34" charset="0"/>
              </a:rPr>
              <a:t> исследования более сложных характеристик рынка, включая анализ факторов ценообразования. Наконец, на четвертом уровне работают девелоперы и оценщики, которые используют данные с предыдущих этапов для интеграции в свои модели расчетов стоимости объектов недвижимости. </a:t>
            </a:r>
          </a:p>
          <a:p>
            <a:pPr algn="just">
              <a:lnSpc>
                <a:spcPct val="120000"/>
              </a:lnSpc>
              <a:spcBef>
                <a:spcPts val="200"/>
              </a:spcBef>
            </a:pPr>
            <a:r>
              <a:rPr lang="ru-RU" altLang="ru-RU" sz="1550" dirty="0">
                <a:solidFill>
                  <a:srgbClr val="000000"/>
                </a:solidFill>
                <a:latin typeface="Arial" panose="020B0604020202020204" pitchFamily="34" charset="0"/>
              </a:rPr>
              <a:t>Таким образом, заявления о том, что </a:t>
            </a:r>
            <a:r>
              <a:rPr lang="ru-RU" altLang="ru-RU" sz="1550" b="1" dirty="0">
                <a:solidFill>
                  <a:srgbClr val="C00000"/>
                </a:solidFill>
                <a:latin typeface="Arial" panose="020B0604020202020204" pitchFamily="34" charset="0"/>
              </a:rPr>
              <a:t>все вышеуказанные этапы информационного анализа должны выполняться специалистом - оценщиком в одном лице</a:t>
            </a:r>
            <a:r>
              <a:rPr lang="ru-RU" altLang="ru-RU" sz="1550" dirty="0">
                <a:solidFill>
                  <a:srgbClr val="000000"/>
                </a:solidFill>
                <a:latin typeface="Arial" panose="020B0604020202020204" pitchFamily="34" charset="0"/>
              </a:rPr>
              <a:t>, да еще </a:t>
            </a:r>
            <a:r>
              <a:rPr lang="ru-RU" altLang="ru-RU" sz="1550" b="1" dirty="0">
                <a:solidFill>
                  <a:srgbClr val="C00000"/>
                </a:solidFill>
                <a:latin typeface="Arial" panose="020B0604020202020204" pitchFamily="34" charset="0"/>
              </a:rPr>
              <a:t>и в рамках подготовки каждого отчета об оценке</a:t>
            </a:r>
            <a:r>
              <a:rPr lang="ru-RU" altLang="ru-RU" sz="1550" dirty="0">
                <a:solidFill>
                  <a:srgbClr val="000000"/>
                </a:solidFill>
                <a:latin typeface="Arial" panose="020B0604020202020204" pitchFamily="34" charset="0"/>
              </a:rPr>
              <a:t>, противоречат основам научно-технического развития в сфере информационного анализа рынка недвижимости.</a:t>
            </a:r>
          </a:p>
        </p:txBody>
      </p:sp>
      <p:sp>
        <p:nvSpPr>
          <p:cNvPr id="12294" name="Прямоугольник 1"/>
          <p:cNvSpPr>
            <a:spLocks noChangeArrowheads="1"/>
          </p:cNvSpPr>
          <p:nvPr/>
        </p:nvSpPr>
        <p:spPr bwMode="auto">
          <a:xfrm>
            <a:off x="1038225" y="6342063"/>
            <a:ext cx="104060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ru-RU" altLang="ru-RU" sz="1600" b="1" dirty="0" smtClean="0">
                <a:solidFill>
                  <a:schemeClr val="accent5">
                    <a:lumMod val="50000"/>
                  </a:schemeClr>
                </a:solidFill>
                <a:latin typeface="Arial Black" panose="020B0A04020102020204" pitchFamily="34" charset="0"/>
              </a:rPr>
              <a:t>Русская народная мудрость:</a:t>
            </a:r>
            <a:r>
              <a:rPr lang="ru-RU" altLang="ru-RU" sz="1600" b="1" dirty="0" smtClean="0">
                <a:solidFill>
                  <a:srgbClr val="C00000"/>
                </a:solidFill>
                <a:latin typeface="Arial Black" panose="020B0A04020102020204" pitchFamily="34" charset="0"/>
              </a:rPr>
              <a:t> «Не за своё дело не берись, а за своим делом не ленись»</a:t>
            </a:r>
          </a:p>
        </p:txBody>
      </p:sp>
      <p:sp>
        <p:nvSpPr>
          <p:cNvPr id="58375" name="Прямоугольник 2"/>
          <p:cNvSpPr>
            <a:spLocks noChangeArrowheads="1"/>
          </p:cNvSpPr>
          <p:nvPr/>
        </p:nvSpPr>
        <p:spPr bwMode="auto">
          <a:xfrm>
            <a:off x="415925" y="830263"/>
            <a:ext cx="113887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defRPr/>
            </a:pPr>
            <a:r>
              <a:rPr lang="ru-RU" altLang="ru-RU" sz="1650" b="1" dirty="0" smtClean="0">
                <a:solidFill>
                  <a:srgbClr val="C00000"/>
                </a:solidFill>
                <a:latin typeface="Arial Black" panose="020B0A04020102020204" pitchFamily="34" charset="0"/>
              </a:rPr>
              <a:t>«Если бы каждый человек занимался своим делом, Земля бы вертелась быстрее»</a:t>
            </a:r>
          </a:p>
          <a:p>
            <a:pPr algn="r">
              <a:lnSpc>
                <a:spcPct val="100000"/>
              </a:lnSpc>
              <a:spcBef>
                <a:spcPct val="0"/>
              </a:spcBef>
              <a:buFontTx/>
              <a:buNone/>
              <a:defRPr/>
            </a:pPr>
            <a:r>
              <a:rPr lang="ru-RU" altLang="ru-RU" sz="1300" dirty="0" smtClean="0">
                <a:solidFill>
                  <a:schemeClr val="accent5">
                    <a:lumMod val="50000"/>
                  </a:schemeClr>
                </a:solidFill>
                <a:latin typeface="Arial Black" panose="020B0A04020102020204" pitchFamily="34" charset="0"/>
              </a:rPr>
              <a:t>Льюис Кэрролл «Алиса в Стране чудес»</a:t>
            </a:r>
          </a:p>
        </p:txBody>
      </p:sp>
      <p:sp>
        <p:nvSpPr>
          <p:cNvPr id="2" name="Номер слайда 1"/>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13B933A-AA9D-449C-985A-773D17F4D6E0}" type="slidenum">
              <a:rPr kumimoji="0" lang="ru-RU" sz="1200" b="0" i="0" u="none" strike="noStrike" kern="1200" cap="none" spc="0" normalizeH="0" baseline="0" noProof="0" smtClean="0">
                <a:ln>
                  <a:noFill/>
                </a:ln>
                <a:solidFill>
                  <a:prstClr val="black">
                    <a:tint val="75000"/>
                  </a:prstClr>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6</a:t>
            </a:fld>
            <a:endParaRPr kumimoji="0" lang="ru-RU" sz="1200" b="0" i="0" u="none" strike="noStrike" kern="1200" cap="none" spc="0" normalizeH="0" baseline="0" noProof="0">
              <a:ln>
                <a:noFill/>
              </a:ln>
              <a:solidFill>
                <a:prstClr val="black">
                  <a:tint val="75000"/>
                </a:prstClr>
              </a:solidFill>
              <a:effectLst/>
              <a:uLnTx/>
              <a:uFillTx/>
              <a:latin typeface="Calibri"/>
              <a:cs typeface="Arial"/>
            </a:endParaRPr>
          </a:p>
        </p:txBody>
      </p:sp>
    </p:spTree>
    <p:extLst>
      <p:ext uri="{BB962C8B-B14F-4D97-AF65-F5344CB8AC3E}">
        <p14:creationId xmlns:p14="http://schemas.microsoft.com/office/powerpoint/2010/main" val="23863359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5F926DBD-BACE-CC4C-9B03-782BC9EA0D65}"/>
              </a:ext>
            </a:extLst>
          </p:cNvPr>
          <p:cNvSpPr>
            <a:spLocks noGrp="1"/>
          </p:cNvSpPr>
          <p:nvPr>
            <p:ph type="sldNum" sz="quarter" idx="12"/>
          </p:nvPr>
        </p:nvSpPr>
        <p:spPr/>
        <p:txBody>
          <a:bodyPr/>
          <a:lstStyle/>
          <a:p>
            <a:fld id="{1B3261D6-CC2A-9E49-88E2-AEC025041568}" type="slidenum">
              <a:rPr lang="ru-RU" smtClean="0"/>
              <a:t>7</a:t>
            </a:fld>
            <a:endParaRPr lang="ru-RU"/>
          </a:p>
        </p:txBody>
      </p:sp>
      <p:sp>
        <p:nvSpPr>
          <p:cNvPr id="5" name="Прямоугольник 4"/>
          <p:cNvSpPr/>
          <p:nvPr/>
        </p:nvSpPr>
        <p:spPr>
          <a:xfrm>
            <a:off x="1161783" y="5110628"/>
            <a:ext cx="2121093" cy="646331"/>
          </a:xfrm>
          <a:prstGeom prst="rect">
            <a:avLst/>
          </a:prstGeom>
        </p:spPr>
        <p:txBody>
          <a:bodyPr wrap="none">
            <a:spAutoFit/>
          </a:bodyPr>
          <a:lstStyle/>
          <a:p>
            <a:r>
              <a:rPr lang="ru-RU" sz="3600" b="1" kern="0" dirty="0">
                <a:solidFill>
                  <a:schemeClr val="bg1"/>
                </a:solidFill>
                <a:latin typeface="Roboto"/>
              </a:rPr>
              <a:t>КА </a:t>
            </a:r>
            <a:r>
              <a:rPr lang="ru-RU" sz="3600" b="1" kern="0" dirty="0" smtClean="0">
                <a:solidFill>
                  <a:schemeClr val="bg1"/>
                </a:solidFill>
                <a:latin typeface="Roboto"/>
              </a:rPr>
              <a:t>= 3% </a:t>
            </a:r>
            <a:endParaRPr lang="ru-RU" sz="3600" dirty="0">
              <a:solidFill>
                <a:schemeClr val="bg1"/>
              </a:solidFill>
            </a:endParaRPr>
          </a:p>
        </p:txBody>
      </p:sp>
      <p:sp>
        <p:nvSpPr>
          <p:cNvPr id="10" name="Прямоугольник 2"/>
          <p:cNvSpPr>
            <a:spLocks noChangeArrowheads="1"/>
          </p:cNvSpPr>
          <p:nvPr/>
        </p:nvSpPr>
        <p:spPr bwMode="auto">
          <a:xfrm rot="5400000">
            <a:off x="5765914" y="-5770208"/>
            <a:ext cx="651585"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6" name="Прямоугольник 5"/>
          <p:cNvSpPr/>
          <p:nvPr/>
        </p:nvSpPr>
        <p:spPr>
          <a:xfrm>
            <a:off x="0" y="6068291"/>
            <a:ext cx="12192000" cy="789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Прямоугольник 52"/>
          <p:cNvSpPr/>
          <p:nvPr/>
        </p:nvSpPr>
        <p:spPr>
          <a:xfrm>
            <a:off x="-111601" y="-5007"/>
            <a:ext cx="12200089" cy="656590"/>
          </a:xfrm>
          <a:prstGeom prst="rect">
            <a:avLst/>
          </a:prstGeom>
        </p:spPr>
        <p:txBody>
          <a:bodyPr wrap="square">
            <a:spAutoFit/>
          </a:bodyPr>
          <a:lstStyle/>
          <a:p>
            <a:pPr algn="ctr">
              <a:lnSpc>
                <a:spcPts val="2200"/>
              </a:lnSpc>
              <a:defRPr/>
            </a:pPr>
            <a:r>
              <a:rPr lang="ru-RU" altLang="ru-RU" sz="2000" b="1" kern="0" dirty="0">
                <a:solidFill>
                  <a:schemeClr val="bg1"/>
                </a:solidFill>
                <a:latin typeface="Calibri" pitchFamily="34" charset="0"/>
                <a:cs typeface="Calibri" pitchFamily="34" charset="0"/>
              </a:rPr>
              <a:t>РЕКОМЕНДАЦИИ ПО ИСПОЛЬЗОВАНИЮ ИЛИ ОПРЕДЕЛЕНИЮ ПОКАЗАТЕЛЕЙ РЫНКА НЕДВИЖИМОСТИ И ЦЕНООБРАЗУЮЩИХ ФАКТОРОВ НА ОСНОВЕ </a:t>
            </a:r>
            <a:r>
              <a:rPr lang="ru-RU" altLang="ru-RU" sz="2000" b="1" kern="0" dirty="0" smtClean="0">
                <a:solidFill>
                  <a:schemeClr val="bg1"/>
                </a:solidFill>
                <a:latin typeface="Calibri" pitchFamily="34" charset="0"/>
                <a:cs typeface="Calibri" pitchFamily="34" charset="0"/>
              </a:rPr>
              <a:t>ДАННЫХ СТОРОННИХ ИСТОЧНИКОВ</a:t>
            </a:r>
            <a:endParaRPr lang="ru-RU" altLang="ru-RU" sz="2000" b="1" kern="0" dirty="0">
              <a:solidFill>
                <a:schemeClr val="bg1"/>
              </a:solidFill>
              <a:latin typeface="Calibri" pitchFamily="34" charset="0"/>
              <a:cs typeface="Calibri" pitchFamily="34" charset="0"/>
            </a:endParaRPr>
          </a:p>
        </p:txBody>
      </p:sp>
      <p:pic>
        <p:nvPicPr>
          <p:cNvPr id="19" name="Picture 5"/>
          <p:cNvPicPr>
            <a:picLocks noChangeAspect="1" noChangeArrowheads="1"/>
          </p:cNvPicPr>
          <p:nvPr/>
        </p:nvPicPr>
        <p:blipFill>
          <a:blip r:embed="rId3"/>
          <a:srcRect/>
          <a:stretch>
            <a:fillRect/>
          </a:stretch>
        </p:blipFill>
        <p:spPr bwMode="auto">
          <a:xfrm>
            <a:off x="8737600" y="1534009"/>
            <a:ext cx="2844800" cy="3207825"/>
          </a:xfrm>
          <a:prstGeom prst="rect">
            <a:avLst/>
          </a:prstGeom>
          <a:noFill/>
          <a:ln w="9525">
            <a:solidFill>
              <a:schemeClr val="bg1">
                <a:lumMod val="65000"/>
              </a:schemeClr>
            </a:solidFill>
            <a:miter lim="800000"/>
            <a:headEnd/>
            <a:tailEnd/>
          </a:ln>
          <a:effectLst/>
          <a:extLst/>
        </p:spPr>
      </p:pic>
      <p:sp>
        <p:nvSpPr>
          <p:cNvPr id="14" name="Номер слайда 1"/>
          <p:cNvSpPr txBox="1">
            <a:spLocks/>
          </p:cNvSpPr>
          <p:nvPr/>
        </p:nvSpPr>
        <p:spPr>
          <a:xfrm>
            <a:off x="8737600" y="6356371"/>
            <a:ext cx="28448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ru-RU" dirty="0" smtClean="0"/>
              <a:t>7</a:t>
            </a:r>
            <a:endParaRPr lang="ru-RU" dirty="0"/>
          </a:p>
        </p:txBody>
      </p:sp>
      <p:sp>
        <p:nvSpPr>
          <p:cNvPr id="2" name="Прямоугольник 1"/>
          <p:cNvSpPr/>
          <p:nvPr/>
        </p:nvSpPr>
        <p:spPr>
          <a:xfrm>
            <a:off x="7720148" y="4774120"/>
            <a:ext cx="4690127" cy="1261884"/>
          </a:xfrm>
          <a:prstGeom prst="rect">
            <a:avLst/>
          </a:prstGeom>
        </p:spPr>
        <p:txBody>
          <a:bodyPr wrap="square">
            <a:spAutoFit/>
          </a:bodyPr>
          <a:lstStyle/>
          <a:p>
            <a:pPr algn="ctr">
              <a:spcAft>
                <a:spcPts val="1200"/>
              </a:spcAft>
            </a:pPr>
            <a:r>
              <a:rPr lang="ru-RU" b="1" u="sng" dirty="0" smtClean="0">
                <a:solidFill>
                  <a:srgbClr val="C00000"/>
                </a:solidFill>
                <a:latin typeface="Arial" panose="020B0604020202020204" pitchFamily="34" charset="0"/>
                <a:cs typeface="Arial" panose="020B0604020202020204" pitchFamily="34" charset="0"/>
              </a:rPr>
              <a:t>В резолюцию конференции</a:t>
            </a:r>
            <a:r>
              <a:rPr lang="ru-RU" b="1" dirty="0" smtClean="0">
                <a:solidFill>
                  <a:srgbClr val="C00000"/>
                </a:solidFill>
                <a:latin typeface="Arial" panose="020B0604020202020204" pitchFamily="34" charset="0"/>
                <a:cs typeface="Arial" panose="020B0604020202020204" pitchFamily="34" charset="0"/>
              </a:rPr>
              <a:t>:</a:t>
            </a:r>
          </a:p>
          <a:p>
            <a:r>
              <a:rPr lang="ru-RU" sz="1600" b="1" dirty="0" smtClean="0">
                <a:solidFill>
                  <a:srgbClr val="C00000"/>
                </a:solidFill>
                <a:latin typeface="Arial" panose="020B0604020202020204" pitchFamily="34" charset="0"/>
                <a:cs typeface="Arial" panose="020B0604020202020204" pitchFamily="34" charset="0"/>
              </a:rPr>
              <a:t>В СРО и СОО разработать рекомендации</a:t>
            </a:r>
          </a:p>
          <a:p>
            <a:r>
              <a:rPr lang="ru-RU" sz="1600" b="1" dirty="0" smtClean="0">
                <a:solidFill>
                  <a:srgbClr val="C00000"/>
                </a:solidFill>
                <a:latin typeface="Arial" panose="020B0604020202020204" pitchFamily="34" charset="0"/>
                <a:cs typeface="Arial" panose="020B0604020202020204" pitchFamily="34" charset="0"/>
              </a:rPr>
              <a:t>по применению информации в оценочной деятельности.</a:t>
            </a:r>
            <a:endParaRPr lang="ru-RU" sz="1600" dirty="0">
              <a:solidFill>
                <a:srgbClr val="C00000"/>
              </a:solidFill>
            </a:endParaRPr>
          </a:p>
        </p:txBody>
      </p:sp>
      <p:sp>
        <p:nvSpPr>
          <p:cNvPr id="3" name="Прямоугольник 2"/>
          <p:cNvSpPr/>
          <p:nvPr/>
        </p:nvSpPr>
        <p:spPr>
          <a:xfrm>
            <a:off x="0" y="589964"/>
            <a:ext cx="12135956" cy="6432530"/>
          </a:xfrm>
          <a:prstGeom prst="rect">
            <a:avLst/>
          </a:prstGeom>
        </p:spPr>
        <p:txBody>
          <a:bodyPr wrap="square">
            <a:spAutoFit/>
          </a:bodyPr>
          <a:lstStyle/>
          <a:p>
            <a:pPr lvl="0">
              <a:lnSpc>
                <a:spcPts val="1600"/>
              </a:lnSpc>
            </a:pPr>
            <a:r>
              <a:rPr lang="en-US" altLang="ru-RU" sz="1400" b="1" dirty="0">
                <a:solidFill>
                  <a:srgbClr val="C00000"/>
                </a:solidFill>
                <a:latin typeface="Arial" panose="020B0604020202020204" pitchFamily="34" charset="0"/>
                <a:ea typeface="Times New Roman" panose="02020603050405020304" pitchFamily="18" charset="0"/>
                <a:cs typeface="Arial" panose="020B0604020202020204" pitchFamily="34" charset="0"/>
              </a:rPr>
              <a:t>I. </a:t>
            </a:r>
            <a:r>
              <a:rPr lang="ru-RU" altLang="ru-RU" sz="1500" b="1" dirty="0">
                <a:solidFill>
                  <a:srgbClr val="C00000"/>
                </a:solidFill>
                <a:latin typeface="Arial" panose="020B0604020202020204" pitchFamily="34" charset="0"/>
                <a:ea typeface="Times New Roman" panose="02020603050405020304" pitchFamily="18" charset="0"/>
                <a:cs typeface="Arial" panose="020B0604020202020204" pitchFamily="34" charset="0"/>
              </a:rPr>
              <a:t>Общие положения</a:t>
            </a:r>
          </a:p>
          <a:p>
            <a:pPr lvl="0">
              <a:buFont typeface="Calibri Light" panose="020F0302020204030204" pitchFamily="34" charset="0"/>
              <a:buAutoNum type="arabicPeriod"/>
            </a:pPr>
            <a:r>
              <a:rPr lang="ru-RU" altLang="ru-RU" sz="1200" b="1" dirty="0">
                <a:solidFill>
                  <a:srgbClr val="254061"/>
                </a:solidFill>
                <a:latin typeface="Arial" panose="020B0604020202020204" pitchFamily="34" charset="0"/>
                <a:ea typeface="Times New Roman" panose="02020603050405020304" pitchFamily="18" charset="0"/>
                <a:cs typeface="Arial" panose="020B0604020202020204" pitchFamily="34" charset="0"/>
              </a:rPr>
              <a:t> Транспарентность и равнозначная применимость результатов исследований для всех субъектов</a:t>
            </a:r>
            <a:br>
              <a:rPr lang="ru-RU" altLang="ru-RU" sz="1200" b="1" dirty="0">
                <a:solidFill>
                  <a:srgbClr val="254061"/>
                </a:solidFill>
                <a:latin typeface="Arial" panose="020B0604020202020204" pitchFamily="34" charset="0"/>
                <a:ea typeface="Times New Roman" panose="02020603050405020304" pitchFamily="18" charset="0"/>
                <a:cs typeface="Arial" panose="020B0604020202020204" pitchFamily="34" charset="0"/>
              </a:rPr>
            </a:br>
            <a:r>
              <a:rPr lang="ru-RU" altLang="ru-RU" sz="1200" b="1" dirty="0">
                <a:solidFill>
                  <a:srgbClr val="254061"/>
                </a:solidFill>
                <a:latin typeface="Arial" panose="020B0604020202020204" pitchFamily="34" charset="0"/>
                <a:ea typeface="Times New Roman" panose="02020603050405020304" pitchFamily="18" charset="0"/>
                <a:cs typeface="Arial" panose="020B0604020202020204" pitchFamily="34" charset="0"/>
              </a:rPr>
              <a:t> рынка недвижимости;</a:t>
            </a:r>
          </a:p>
          <a:p>
            <a:pPr lvl="0">
              <a:buFont typeface="Calibri Light" panose="020F0302020204030204" pitchFamily="34" charset="0"/>
              <a:buAutoNum type="arabicPeriod"/>
            </a:pPr>
            <a:r>
              <a:rPr lang="ru-RU" altLang="ru-RU" sz="1200" b="1" dirty="0">
                <a:solidFill>
                  <a:srgbClr val="4F81BD">
                    <a:lumMod val="50000"/>
                  </a:srgbClr>
                </a:solidFill>
                <a:latin typeface="Arial" panose="020B0604020202020204" pitchFamily="34" charset="0"/>
                <a:ea typeface="Times New Roman" panose="02020603050405020304" pitchFamily="18" charset="0"/>
                <a:cs typeface="Arial" panose="020B0604020202020204" pitchFamily="34" charset="0"/>
              </a:rPr>
              <a:t> Логичная взаимосвязь цен объектов и их характеристик (шкал фактора);</a:t>
            </a:r>
          </a:p>
          <a:p>
            <a:pPr lvl="0">
              <a:buFont typeface="Calibri Light" panose="020F0302020204030204" pitchFamily="34" charset="0"/>
              <a:buAutoNum type="arabicPeriod"/>
            </a:pPr>
            <a:r>
              <a:rPr lang="ru-RU" altLang="ru-RU" sz="1200" b="1" dirty="0">
                <a:solidFill>
                  <a:srgbClr val="254061"/>
                </a:solidFill>
                <a:latin typeface="Arial" panose="020B0604020202020204" pitchFamily="34" charset="0"/>
                <a:ea typeface="Times New Roman" panose="02020603050405020304" pitchFamily="18" charset="0"/>
                <a:cs typeface="Arial" panose="020B0604020202020204" pitchFamily="34" charset="0"/>
              </a:rPr>
              <a:t> Профессиональное усмотрение оценщика – квалифицированное мнение эксперта;</a:t>
            </a:r>
          </a:p>
          <a:p>
            <a:pPr lvl="0">
              <a:lnSpc>
                <a:spcPts val="1600"/>
              </a:lnSpc>
            </a:pPr>
            <a:r>
              <a:rPr lang="en-US" altLang="ru-RU" sz="1500" b="1" dirty="0">
                <a:solidFill>
                  <a:srgbClr val="C00000"/>
                </a:solidFill>
                <a:latin typeface="Arial" panose="020B0604020202020204" pitchFamily="34" charset="0"/>
                <a:ea typeface="Times New Roman" panose="02020603050405020304" pitchFamily="18" charset="0"/>
                <a:cs typeface="Arial" panose="020B0604020202020204" pitchFamily="34" charset="0"/>
              </a:rPr>
              <a:t>II. </a:t>
            </a:r>
            <a:r>
              <a:rPr lang="ru-RU" altLang="ru-RU" sz="1500" b="1" dirty="0">
                <a:solidFill>
                  <a:srgbClr val="C00000"/>
                </a:solidFill>
                <a:latin typeface="Arial" panose="020B0604020202020204" pitchFamily="34" charset="0"/>
                <a:ea typeface="Times New Roman" panose="02020603050405020304" pitchFamily="18" charset="0"/>
                <a:cs typeface="Arial" panose="020B0604020202020204" pitchFamily="34" charset="0"/>
              </a:rPr>
              <a:t>Работа с данными о сделках и предложениях объектов недвижимости</a:t>
            </a:r>
          </a:p>
          <a:p>
            <a:pPr lvl="0"/>
            <a:r>
              <a:rPr lang="ru-RU" altLang="ru-RU" sz="1200" b="1" dirty="0">
                <a:solidFill>
                  <a:srgbClr val="254061"/>
                </a:solidFill>
                <a:latin typeface="Arial" panose="020B0604020202020204" pitchFamily="34" charset="0"/>
                <a:cs typeface="Arial" panose="020B0604020202020204" pitchFamily="34" charset="0"/>
              </a:rPr>
              <a:t>1. К</a:t>
            </a:r>
            <a:r>
              <a:rPr lang="ru-RU" sz="1200" b="1" dirty="0">
                <a:solidFill>
                  <a:srgbClr val="254061"/>
                </a:solidFill>
                <a:latin typeface="Arial" panose="020B0604020202020204" pitchFamily="34" charset="0"/>
                <a:cs typeface="Arial" panose="020B0604020202020204" pitchFamily="34" charset="0"/>
              </a:rPr>
              <a:t>ритерии легитимности рыночной информации;</a:t>
            </a:r>
          </a:p>
          <a:p>
            <a:pPr lvl="0"/>
            <a:r>
              <a:rPr lang="ru-RU" altLang="ru-RU" sz="1200" b="1" dirty="0">
                <a:solidFill>
                  <a:srgbClr val="254061"/>
                </a:solidFill>
                <a:latin typeface="Arial" panose="020B0604020202020204" pitchFamily="34" charset="0"/>
                <a:cs typeface="Arial" panose="020B0604020202020204" pitchFamily="34" charset="0"/>
              </a:rPr>
              <a:t>2. Источники рыночных данных;</a:t>
            </a:r>
          </a:p>
          <a:p>
            <a:pPr lvl="0"/>
            <a:r>
              <a:rPr lang="ru-RU" altLang="ru-RU" sz="1200" b="1" dirty="0">
                <a:solidFill>
                  <a:srgbClr val="254061"/>
                </a:solidFill>
                <a:latin typeface="Arial" panose="020B0604020202020204" pitchFamily="34" charset="0"/>
                <a:cs typeface="Arial" panose="020B0604020202020204" pitchFamily="34" charset="0"/>
              </a:rPr>
              <a:t>2.1. Альтернативные источники информации;</a:t>
            </a:r>
          </a:p>
          <a:p>
            <a:pPr lvl="0"/>
            <a:r>
              <a:rPr lang="ru-RU" altLang="ru-RU" sz="1200" b="1" dirty="0">
                <a:solidFill>
                  <a:srgbClr val="254061"/>
                </a:solidFill>
                <a:latin typeface="Arial" panose="020B0604020202020204" pitchFamily="34" charset="0"/>
                <a:cs typeface="Arial" panose="020B0604020202020204" pitchFamily="34" charset="0"/>
              </a:rPr>
              <a:t>3. Сбор рыночных данных (Правило указания площадей, Правило измерения расстояний и др.);</a:t>
            </a:r>
          </a:p>
          <a:p>
            <a:pPr lvl="0"/>
            <a:r>
              <a:rPr lang="ru-RU" altLang="ru-RU" sz="1200" b="1" dirty="0">
                <a:solidFill>
                  <a:srgbClr val="254061"/>
                </a:solidFill>
                <a:latin typeface="Arial" panose="020B0604020202020204" pitchFamily="34" charset="0"/>
                <a:cs typeface="Arial" panose="020B0604020202020204" pitchFamily="34" charset="0"/>
              </a:rPr>
              <a:t>4. Применение «эталонных» (типичных) состояний;</a:t>
            </a:r>
          </a:p>
          <a:p>
            <a:pPr lvl="0"/>
            <a:r>
              <a:rPr lang="ru-RU" altLang="ru-RU" sz="1200" b="1" dirty="0">
                <a:solidFill>
                  <a:srgbClr val="254061"/>
                </a:solidFill>
                <a:latin typeface="Arial" panose="020B0604020202020204" pitchFamily="34" charset="0"/>
                <a:cs typeface="Arial" panose="020B0604020202020204" pitchFamily="34" charset="0"/>
              </a:rPr>
              <a:t>5. Правила и ограничения при отборе аналогов;</a:t>
            </a:r>
          </a:p>
          <a:p>
            <a:pPr lvl="0"/>
            <a:r>
              <a:rPr lang="ru-RU" altLang="ru-RU" sz="1200" b="1" dirty="0">
                <a:solidFill>
                  <a:srgbClr val="254061"/>
                </a:solidFill>
                <a:latin typeface="Arial" panose="020B0604020202020204" pitchFamily="34" charset="0"/>
                <a:cs typeface="Arial" panose="020B0604020202020204" pitchFamily="34" charset="0"/>
              </a:rPr>
              <a:t>6. Правило ранжирования аналогов;</a:t>
            </a:r>
          </a:p>
          <a:p>
            <a:pPr lvl="0"/>
            <a:r>
              <a:rPr lang="ru-RU" altLang="ru-RU" sz="1200" b="1" dirty="0">
                <a:solidFill>
                  <a:srgbClr val="254061"/>
                </a:solidFill>
                <a:latin typeface="Arial" panose="020B0604020202020204" pitchFamily="34" charset="0"/>
                <a:cs typeface="Arial" panose="020B0604020202020204" pitchFamily="34" charset="0"/>
              </a:rPr>
              <a:t>7. Критерии достаточности рыночных данных.</a:t>
            </a:r>
          </a:p>
          <a:p>
            <a:pPr lvl="0">
              <a:lnSpc>
                <a:spcPts val="1600"/>
              </a:lnSpc>
            </a:pPr>
            <a:r>
              <a:rPr lang="en-US" altLang="ru-RU" sz="1500" b="1" dirty="0">
                <a:solidFill>
                  <a:srgbClr val="C00000"/>
                </a:solidFill>
                <a:latin typeface="Arial" panose="020B0604020202020204" pitchFamily="34" charset="0"/>
                <a:cs typeface="Times New Roman" panose="02020603050405020304" pitchFamily="18" charset="0"/>
              </a:rPr>
              <a:t>III. </a:t>
            </a:r>
            <a:r>
              <a:rPr lang="ru-RU" altLang="ru-RU" sz="1500" b="1" dirty="0">
                <a:solidFill>
                  <a:srgbClr val="C00000"/>
                </a:solidFill>
                <a:latin typeface="Arial" panose="020B0604020202020204" pitchFamily="34" charset="0"/>
                <a:cs typeface="Times New Roman" panose="02020603050405020304" pitchFamily="18" charset="0"/>
              </a:rPr>
              <a:t>Применение показателей мониторинга и анализа рынка недвижимости</a:t>
            </a:r>
          </a:p>
          <a:p>
            <a:pPr lvl="0"/>
            <a:r>
              <a:rPr lang="ru-RU" altLang="ru-RU" sz="1200" b="1" dirty="0">
                <a:solidFill>
                  <a:srgbClr val="254061"/>
                </a:solidFill>
                <a:latin typeface="Arial" panose="020B0604020202020204" pitchFamily="34" charset="0"/>
                <a:cs typeface="Arial" panose="020B0604020202020204" pitchFamily="34" charset="0"/>
              </a:rPr>
              <a:t>1. Соответствие целей и задач используемых аналитических данных;</a:t>
            </a:r>
          </a:p>
          <a:p>
            <a:pPr lvl="0"/>
            <a:r>
              <a:rPr lang="ru-RU" altLang="ru-RU" sz="1200" b="1" dirty="0">
                <a:solidFill>
                  <a:srgbClr val="254061"/>
                </a:solidFill>
                <a:latin typeface="Arial" panose="020B0604020202020204" pitchFamily="34" charset="0"/>
                <a:cs typeface="Arial" panose="020B0604020202020204" pitchFamily="34" charset="0"/>
              </a:rPr>
              <a:t>2. Учёт различий в сегментировании рынка недвижимости;</a:t>
            </a:r>
          </a:p>
          <a:p>
            <a:pPr lvl="0"/>
            <a:r>
              <a:rPr lang="ru-RU" altLang="ru-RU" sz="1200" b="1" dirty="0">
                <a:solidFill>
                  <a:srgbClr val="254061"/>
                </a:solidFill>
                <a:latin typeface="Arial" panose="020B0604020202020204" pitchFamily="34" charset="0"/>
                <a:cs typeface="Arial" panose="020B0604020202020204" pitchFamily="34" charset="0"/>
              </a:rPr>
              <a:t>3. Анализ состава показателей рынка;</a:t>
            </a:r>
          </a:p>
          <a:p>
            <a:pPr lvl="0"/>
            <a:r>
              <a:rPr lang="ru-RU" altLang="ru-RU" sz="1200" b="1" dirty="0">
                <a:solidFill>
                  <a:srgbClr val="254061"/>
                </a:solidFill>
                <a:latin typeface="Arial" panose="020B0604020202020204" pitchFamily="34" charset="0"/>
                <a:cs typeface="Arial" panose="020B0604020202020204" pitchFamily="34" charset="0"/>
              </a:rPr>
              <a:t>4. Изменение условий рынка.</a:t>
            </a:r>
          </a:p>
          <a:p>
            <a:pPr lvl="0">
              <a:lnSpc>
                <a:spcPts val="1600"/>
              </a:lnSpc>
            </a:pPr>
            <a:r>
              <a:rPr lang="en-US" altLang="ru-RU" sz="1500" b="1" dirty="0">
                <a:solidFill>
                  <a:srgbClr val="C00000"/>
                </a:solidFill>
                <a:latin typeface="Arial" panose="020B0604020202020204" pitchFamily="34" charset="0"/>
                <a:cs typeface="Times New Roman" panose="02020603050405020304" pitchFamily="18" charset="0"/>
              </a:rPr>
              <a:t>IV</a:t>
            </a:r>
            <a:r>
              <a:rPr lang="ru-RU" altLang="ru-RU" sz="1500" b="1" dirty="0">
                <a:solidFill>
                  <a:srgbClr val="C00000"/>
                </a:solidFill>
                <a:latin typeface="Arial" panose="020B0604020202020204" pitchFamily="34" charset="0"/>
                <a:cs typeface="Times New Roman" panose="02020603050405020304" pitchFamily="18" charset="0"/>
              </a:rPr>
              <a:t>. Представление и применение данных о ценообразующих факторах и элементах</a:t>
            </a:r>
            <a:br>
              <a:rPr lang="ru-RU" altLang="ru-RU" sz="1500" b="1" dirty="0">
                <a:solidFill>
                  <a:srgbClr val="C00000"/>
                </a:solidFill>
                <a:latin typeface="Arial" panose="020B0604020202020204" pitchFamily="34" charset="0"/>
                <a:cs typeface="Times New Roman" panose="02020603050405020304" pitchFamily="18" charset="0"/>
              </a:rPr>
            </a:br>
            <a:r>
              <a:rPr lang="ru-RU" altLang="ru-RU" sz="1500" b="1" dirty="0">
                <a:solidFill>
                  <a:srgbClr val="C00000"/>
                </a:solidFill>
                <a:latin typeface="Arial" panose="020B0604020202020204" pitchFamily="34" charset="0"/>
                <a:cs typeface="Times New Roman" panose="02020603050405020304" pitchFamily="18" charset="0"/>
              </a:rPr>
              <a:t>сравнения объектов </a:t>
            </a:r>
            <a:r>
              <a:rPr lang="ru-RU" altLang="ru-RU" sz="1500" b="1" dirty="0" smtClean="0">
                <a:solidFill>
                  <a:srgbClr val="C00000"/>
                </a:solidFill>
                <a:latin typeface="Arial" panose="020B0604020202020204" pitchFamily="34" charset="0"/>
                <a:cs typeface="Times New Roman" panose="02020603050405020304" pitchFamily="18" charset="0"/>
              </a:rPr>
              <a:t>недвижимости</a:t>
            </a:r>
          </a:p>
          <a:p>
            <a:pPr marL="228600" lvl="0" indent="-228600">
              <a:lnSpc>
                <a:spcPts val="1600"/>
              </a:lnSpc>
              <a:buAutoNum type="arabicPeriod"/>
            </a:pPr>
            <a:r>
              <a:rPr lang="ru-RU" altLang="ru-RU" sz="1200" b="1" dirty="0" smtClean="0">
                <a:solidFill>
                  <a:srgbClr val="254061"/>
                </a:solidFill>
                <a:latin typeface="Arial" panose="020B0604020202020204" pitchFamily="34" charset="0"/>
                <a:cs typeface="Arial" panose="020B0604020202020204" pitchFamily="34" charset="0"/>
              </a:rPr>
              <a:t>Регионы </a:t>
            </a:r>
            <a:r>
              <a:rPr lang="ru-RU" altLang="ru-RU" sz="1200" b="1" dirty="0">
                <a:solidFill>
                  <a:srgbClr val="254061"/>
                </a:solidFill>
                <a:latin typeface="Arial" panose="020B0604020202020204" pitchFamily="34" charset="0"/>
                <a:cs typeface="Arial" panose="020B0604020202020204" pitchFamily="34" charset="0"/>
              </a:rPr>
              <a:t>и локации применимости результатов </a:t>
            </a:r>
            <a:r>
              <a:rPr lang="ru-RU" altLang="ru-RU" sz="1200" b="1" dirty="0" smtClean="0">
                <a:solidFill>
                  <a:srgbClr val="254061"/>
                </a:solidFill>
                <a:latin typeface="Arial" panose="020B0604020202020204" pitchFamily="34" charset="0"/>
                <a:cs typeface="Arial" panose="020B0604020202020204" pitchFamily="34" charset="0"/>
              </a:rPr>
              <a:t>исследования;</a:t>
            </a:r>
          </a:p>
          <a:p>
            <a:pPr marL="228600" lvl="0" indent="-228600">
              <a:lnSpc>
                <a:spcPts val="1600"/>
              </a:lnSpc>
              <a:buAutoNum type="arabicPeriod"/>
            </a:pPr>
            <a:r>
              <a:rPr lang="ru-RU" altLang="ru-RU" sz="1200" b="1" dirty="0" smtClean="0">
                <a:solidFill>
                  <a:srgbClr val="254061"/>
                </a:solidFill>
                <a:latin typeface="Arial" panose="020B0604020202020204" pitchFamily="34" charset="0"/>
                <a:cs typeface="Arial" panose="020B0604020202020204" pitchFamily="34" charset="0"/>
              </a:rPr>
              <a:t>Периоды </a:t>
            </a:r>
            <a:r>
              <a:rPr lang="ru-RU" altLang="ru-RU" sz="1200" b="1" dirty="0">
                <a:solidFill>
                  <a:srgbClr val="254061"/>
                </a:solidFill>
                <a:latin typeface="Arial" panose="020B0604020202020204" pitchFamily="34" charset="0"/>
                <a:cs typeface="Arial" panose="020B0604020202020204" pitchFamily="34" charset="0"/>
              </a:rPr>
              <a:t>применения результатов исследования (срок действия величины корректировки</a:t>
            </a:r>
            <a:r>
              <a:rPr lang="ru-RU" altLang="ru-RU" sz="1200" b="1" dirty="0" smtClean="0">
                <a:solidFill>
                  <a:srgbClr val="254061"/>
                </a:solidFill>
                <a:latin typeface="Arial" panose="020B0604020202020204" pitchFamily="34" charset="0"/>
                <a:cs typeface="Arial" panose="020B0604020202020204" pitchFamily="34" charset="0"/>
              </a:rPr>
              <a:t>);</a:t>
            </a:r>
          </a:p>
          <a:p>
            <a:pPr marL="228600" lvl="0" indent="-228600">
              <a:lnSpc>
                <a:spcPts val="1600"/>
              </a:lnSpc>
              <a:buAutoNum type="arabicPeriod"/>
            </a:pPr>
            <a:r>
              <a:rPr lang="ru-RU" altLang="ru-RU" sz="1200" b="1" dirty="0" smtClean="0">
                <a:solidFill>
                  <a:srgbClr val="254061"/>
                </a:solidFill>
                <a:latin typeface="Arial" panose="020B0604020202020204" pitchFamily="34" charset="0"/>
                <a:cs typeface="Arial" panose="020B0604020202020204" pitchFamily="34" charset="0"/>
              </a:rPr>
              <a:t>Использование </a:t>
            </a:r>
            <a:r>
              <a:rPr lang="ru-RU" altLang="ru-RU" sz="1200" b="1" dirty="0">
                <a:solidFill>
                  <a:srgbClr val="254061"/>
                </a:solidFill>
                <a:latin typeface="Arial" panose="020B0604020202020204" pitchFamily="34" charset="0"/>
                <a:cs typeface="Arial" panose="020B0604020202020204" pitchFamily="34" charset="0"/>
              </a:rPr>
              <a:t>факторов из одного или нескольких </a:t>
            </a:r>
            <a:r>
              <a:rPr lang="ru-RU" altLang="ru-RU" sz="1200" b="1" dirty="0" smtClean="0">
                <a:solidFill>
                  <a:srgbClr val="254061"/>
                </a:solidFill>
                <a:latin typeface="Arial" panose="020B0604020202020204" pitchFamily="34" charset="0"/>
                <a:cs typeface="Arial" panose="020B0604020202020204" pitchFamily="34" charset="0"/>
              </a:rPr>
              <a:t>исследований;</a:t>
            </a:r>
          </a:p>
          <a:p>
            <a:pPr marL="228600" lvl="0" indent="-228600">
              <a:lnSpc>
                <a:spcPts val="1600"/>
              </a:lnSpc>
              <a:buAutoNum type="arabicPeriod"/>
            </a:pPr>
            <a:r>
              <a:rPr lang="ru-RU" altLang="ru-RU" sz="1200" b="1" dirty="0" smtClean="0">
                <a:solidFill>
                  <a:srgbClr val="254061"/>
                </a:solidFill>
                <a:latin typeface="Arial" panose="020B0604020202020204" pitchFamily="34" charset="0"/>
                <a:cs typeface="Arial" panose="020B0604020202020204" pitchFamily="34" charset="0"/>
              </a:rPr>
              <a:t>Применимость </a:t>
            </a:r>
            <a:r>
              <a:rPr lang="ru-RU" altLang="ru-RU" sz="1200" b="1" dirty="0">
                <a:solidFill>
                  <a:srgbClr val="254061"/>
                </a:solidFill>
                <a:latin typeface="Arial" panose="020B0604020202020204" pitchFamily="34" charset="0"/>
                <a:cs typeface="Arial" panose="020B0604020202020204" pitchFamily="34" charset="0"/>
              </a:rPr>
              <a:t>факторов и корректировок для различных типов рыночных </a:t>
            </a:r>
            <a:r>
              <a:rPr lang="ru-RU" altLang="ru-RU" sz="1200" b="1" dirty="0" smtClean="0">
                <a:solidFill>
                  <a:srgbClr val="254061"/>
                </a:solidFill>
                <a:latin typeface="Arial" panose="020B0604020202020204" pitchFamily="34" charset="0"/>
                <a:cs typeface="Arial" panose="020B0604020202020204" pitchFamily="34" charset="0"/>
              </a:rPr>
              <a:t>операций;</a:t>
            </a:r>
          </a:p>
          <a:p>
            <a:pPr marL="228600" lvl="0" indent="-228600">
              <a:lnSpc>
                <a:spcPts val="1600"/>
              </a:lnSpc>
              <a:buAutoNum type="arabicPeriod"/>
            </a:pPr>
            <a:r>
              <a:rPr lang="ru-RU" altLang="ru-RU" sz="1200" b="1" dirty="0" smtClean="0">
                <a:solidFill>
                  <a:srgbClr val="254061"/>
                </a:solidFill>
                <a:latin typeface="Arial" panose="020B0604020202020204" pitchFamily="34" charset="0"/>
                <a:cs typeface="Arial" panose="020B0604020202020204" pitchFamily="34" charset="0"/>
              </a:rPr>
              <a:t>Последовательность </a:t>
            </a:r>
            <a:r>
              <a:rPr lang="ru-RU" altLang="ru-RU" sz="1200" b="1" dirty="0">
                <a:solidFill>
                  <a:srgbClr val="254061"/>
                </a:solidFill>
                <a:latin typeface="Arial" panose="020B0604020202020204" pitchFamily="34" charset="0"/>
                <a:cs typeface="Arial" panose="020B0604020202020204" pitchFamily="34" charset="0"/>
              </a:rPr>
              <a:t>введения </a:t>
            </a:r>
            <a:r>
              <a:rPr lang="ru-RU" altLang="ru-RU" sz="1200" b="1" dirty="0" smtClean="0">
                <a:solidFill>
                  <a:srgbClr val="254061"/>
                </a:solidFill>
                <a:latin typeface="Arial" panose="020B0604020202020204" pitchFamily="34" charset="0"/>
                <a:cs typeface="Arial" panose="020B0604020202020204" pitchFamily="34" charset="0"/>
              </a:rPr>
              <a:t>корректировок;</a:t>
            </a:r>
          </a:p>
          <a:p>
            <a:pPr marL="228600" lvl="0" indent="-228600">
              <a:lnSpc>
                <a:spcPts val="1600"/>
              </a:lnSpc>
              <a:buAutoNum type="arabicPeriod"/>
            </a:pPr>
            <a:r>
              <a:rPr lang="ru-RU" altLang="ru-RU" sz="1200" b="1" dirty="0" smtClean="0">
                <a:solidFill>
                  <a:srgbClr val="254061"/>
                </a:solidFill>
                <a:latin typeface="Arial" panose="020B0604020202020204" pitchFamily="34" charset="0"/>
                <a:cs typeface="Arial" panose="020B0604020202020204" pitchFamily="34" charset="0"/>
              </a:rPr>
              <a:t>Применение </a:t>
            </a:r>
            <a:r>
              <a:rPr lang="ru-RU" altLang="ru-RU" sz="1200" b="1" dirty="0">
                <a:solidFill>
                  <a:srgbClr val="254061"/>
                </a:solidFill>
                <a:latin typeface="Arial" panose="020B0604020202020204" pitchFamily="34" charset="0"/>
                <a:cs typeface="Arial" panose="020B0604020202020204" pitchFamily="34" charset="0"/>
              </a:rPr>
              <a:t>среднего и граничных значений корректировок и значений из интервалов </a:t>
            </a:r>
            <a:r>
              <a:rPr lang="ru-RU" altLang="ru-RU" sz="1200" b="1" dirty="0" smtClean="0">
                <a:solidFill>
                  <a:srgbClr val="254061"/>
                </a:solidFill>
                <a:latin typeface="Arial" panose="020B0604020202020204" pitchFamily="34" charset="0"/>
                <a:cs typeface="Arial" panose="020B0604020202020204" pitchFamily="34" charset="0"/>
              </a:rPr>
              <a:t>шкалы;</a:t>
            </a:r>
          </a:p>
          <a:p>
            <a:pPr marL="228600" lvl="0" indent="-228600">
              <a:lnSpc>
                <a:spcPts val="1600"/>
              </a:lnSpc>
              <a:buAutoNum type="arabicPeriod"/>
            </a:pPr>
            <a:r>
              <a:rPr lang="ru-RU" altLang="ru-RU" sz="1200" b="1" dirty="0" smtClean="0">
                <a:solidFill>
                  <a:srgbClr val="254061"/>
                </a:solidFill>
                <a:latin typeface="Arial" panose="020B0604020202020204" pitchFamily="34" charset="0"/>
                <a:cs typeface="Arial" panose="020B0604020202020204" pitchFamily="34" charset="0"/>
              </a:rPr>
              <a:t>Размер </a:t>
            </a:r>
            <a:r>
              <a:rPr lang="ru-RU" altLang="ru-RU" sz="1200" b="1" dirty="0">
                <a:solidFill>
                  <a:srgbClr val="254061"/>
                </a:solidFill>
                <a:latin typeface="Arial" panose="020B0604020202020204" pitchFamily="34" charset="0"/>
                <a:cs typeface="Arial" panose="020B0604020202020204" pitchFamily="34" charset="0"/>
              </a:rPr>
              <a:t>максимально допустимой корректировки для объектов аналогов, а так же максимальная </a:t>
            </a:r>
            <a:endParaRPr lang="ru-RU" altLang="ru-RU" sz="1200" b="1" dirty="0" smtClean="0">
              <a:solidFill>
                <a:srgbClr val="254061"/>
              </a:solidFill>
              <a:latin typeface="Arial" panose="020B0604020202020204" pitchFamily="34" charset="0"/>
              <a:cs typeface="Arial" panose="020B0604020202020204" pitchFamily="34" charset="0"/>
            </a:endParaRPr>
          </a:p>
          <a:p>
            <a:pPr lvl="0"/>
            <a:r>
              <a:rPr lang="ru-RU" altLang="ru-RU" sz="1200" b="1" dirty="0" smtClean="0">
                <a:solidFill>
                  <a:srgbClr val="254061"/>
                </a:solidFill>
                <a:latin typeface="Arial" panose="020B0604020202020204" pitchFamily="34" charset="0"/>
                <a:cs typeface="Arial" panose="020B0604020202020204" pitchFamily="34" charset="0"/>
              </a:rPr>
              <a:t>величина </a:t>
            </a:r>
            <a:r>
              <a:rPr lang="ru-RU" altLang="ru-RU" sz="1200" b="1" dirty="0">
                <a:solidFill>
                  <a:srgbClr val="254061"/>
                </a:solidFill>
                <a:latin typeface="Arial" panose="020B0604020202020204" pitchFamily="34" charset="0"/>
                <a:cs typeface="Arial" panose="020B0604020202020204" pitchFamily="34" charset="0"/>
              </a:rPr>
              <a:t>валовой </a:t>
            </a:r>
            <a:r>
              <a:rPr lang="ru-RU" altLang="ru-RU" sz="1200" b="1" dirty="0" smtClean="0">
                <a:solidFill>
                  <a:srgbClr val="254061"/>
                </a:solidFill>
                <a:latin typeface="Arial" panose="020B0604020202020204" pitchFamily="34" charset="0"/>
                <a:cs typeface="Arial" panose="020B0604020202020204" pitchFamily="34" charset="0"/>
              </a:rPr>
              <a:t>коррекции;</a:t>
            </a:r>
          </a:p>
          <a:p>
            <a:pPr lvl="0"/>
            <a:r>
              <a:rPr lang="ru-RU" altLang="ru-RU" sz="1200" b="1" dirty="0" smtClean="0">
                <a:solidFill>
                  <a:srgbClr val="254061"/>
                </a:solidFill>
                <a:latin typeface="Arial" panose="020B0604020202020204" pitchFamily="34" charset="0"/>
                <a:cs typeface="Arial" panose="020B0604020202020204" pitchFamily="34" charset="0"/>
              </a:rPr>
              <a:t>8. Правило </a:t>
            </a:r>
            <a:r>
              <a:rPr lang="ru-RU" altLang="ru-RU" sz="1200" b="1" dirty="0">
                <a:solidFill>
                  <a:srgbClr val="254061"/>
                </a:solidFill>
                <a:latin typeface="Arial" panose="020B0604020202020204" pitchFamily="34" charset="0"/>
                <a:cs typeface="Arial" panose="020B0604020202020204" pitchFamily="34" charset="0"/>
              </a:rPr>
              <a:t>отбора </a:t>
            </a:r>
            <a:r>
              <a:rPr lang="ru-RU" altLang="ru-RU" sz="1200" b="1" dirty="0" smtClean="0">
                <a:solidFill>
                  <a:srgbClr val="254061"/>
                </a:solidFill>
                <a:latin typeface="Arial" panose="020B0604020202020204" pitchFamily="34" charset="0"/>
                <a:cs typeface="Arial" panose="020B0604020202020204" pitchFamily="34" charset="0"/>
              </a:rPr>
              <a:t>аналогов;</a:t>
            </a:r>
          </a:p>
          <a:p>
            <a:pPr lvl="0"/>
            <a:r>
              <a:rPr lang="ru-RU" altLang="ru-RU" sz="1200" b="1" dirty="0" smtClean="0">
                <a:solidFill>
                  <a:srgbClr val="254061"/>
                </a:solidFill>
                <a:latin typeface="Arial" panose="020B0604020202020204" pitchFamily="34" charset="0"/>
                <a:cs typeface="Arial" panose="020B0604020202020204" pitchFamily="34" charset="0"/>
              </a:rPr>
              <a:t>9. Формат </a:t>
            </a:r>
            <a:r>
              <a:rPr lang="ru-RU" altLang="ru-RU" sz="1200" b="1" dirty="0">
                <a:solidFill>
                  <a:srgbClr val="254061"/>
                </a:solidFill>
                <a:latin typeface="Arial" panose="020B0604020202020204" pitchFamily="34" charset="0"/>
                <a:cs typeface="Arial" panose="020B0604020202020204" pitchFamily="34" charset="0"/>
              </a:rPr>
              <a:t>корректировки - мультипликативный /</a:t>
            </a:r>
            <a:r>
              <a:rPr lang="ru-RU" altLang="ru-RU" sz="1200" b="1" dirty="0" smtClean="0">
                <a:solidFill>
                  <a:srgbClr val="254061"/>
                </a:solidFill>
                <a:latin typeface="Arial" panose="020B0604020202020204" pitchFamily="34" charset="0"/>
                <a:cs typeface="Arial" panose="020B0604020202020204" pitchFamily="34" charset="0"/>
              </a:rPr>
              <a:t>аддитивный;</a:t>
            </a:r>
          </a:p>
          <a:p>
            <a:pPr lvl="0"/>
            <a:r>
              <a:rPr lang="ru-RU" altLang="ru-RU" sz="1200" b="1" dirty="0" smtClean="0">
                <a:solidFill>
                  <a:srgbClr val="254061"/>
                </a:solidFill>
                <a:latin typeface="Arial" panose="020B0604020202020204" pitchFamily="34" charset="0"/>
                <a:cs typeface="Arial" panose="020B0604020202020204" pitchFamily="34" charset="0"/>
              </a:rPr>
              <a:t>10. Пределы </a:t>
            </a:r>
            <a:r>
              <a:rPr lang="ru-RU" altLang="ru-RU" sz="1200" b="1" dirty="0">
                <a:solidFill>
                  <a:srgbClr val="254061"/>
                </a:solidFill>
                <a:latin typeface="Arial" panose="020B0604020202020204" pitchFamily="34" charset="0"/>
                <a:cs typeface="Arial" panose="020B0604020202020204" pitchFamily="34" charset="0"/>
              </a:rPr>
              <a:t>расчета и прогнозирования для факторов и </a:t>
            </a:r>
            <a:r>
              <a:rPr lang="ru-RU" altLang="ru-RU" sz="1200" b="1" dirty="0" smtClean="0">
                <a:solidFill>
                  <a:srgbClr val="254061"/>
                </a:solidFill>
                <a:latin typeface="Arial" panose="020B0604020202020204" pitchFamily="34" charset="0"/>
                <a:cs typeface="Arial" panose="020B0604020202020204" pitchFamily="34" charset="0"/>
              </a:rPr>
              <a:t>корректировок;</a:t>
            </a:r>
          </a:p>
          <a:p>
            <a:pPr lvl="0"/>
            <a:r>
              <a:rPr lang="ru-RU" altLang="ru-RU" sz="1200" b="1" dirty="0" smtClean="0">
                <a:solidFill>
                  <a:srgbClr val="254061"/>
                </a:solidFill>
                <a:latin typeface="Arial" panose="020B0604020202020204" pitchFamily="34" charset="0"/>
                <a:cs typeface="Arial" panose="020B0604020202020204" pitchFamily="34" charset="0"/>
              </a:rPr>
              <a:t>11. Корректировка </a:t>
            </a:r>
            <a:r>
              <a:rPr lang="ru-RU" altLang="ru-RU" sz="1200" b="1" dirty="0">
                <a:solidFill>
                  <a:srgbClr val="254061"/>
                </a:solidFill>
                <a:latin typeface="Arial" panose="020B0604020202020204" pitchFamily="34" charset="0"/>
                <a:cs typeface="Arial" panose="020B0604020202020204" pitchFamily="34" charset="0"/>
              </a:rPr>
              <a:t>на местоположение на основе ценового (оценочного) зонирования.</a:t>
            </a:r>
          </a:p>
        </p:txBody>
      </p:sp>
      <p:grpSp>
        <p:nvGrpSpPr>
          <p:cNvPr id="18" name="Группа 17"/>
          <p:cNvGrpSpPr/>
          <p:nvPr/>
        </p:nvGrpSpPr>
        <p:grpSpPr>
          <a:xfrm>
            <a:off x="8690132" y="683869"/>
            <a:ext cx="2839947" cy="907298"/>
            <a:chOff x="50312" y="-7821"/>
            <a:chExt cx="2839947" cy="907298"/>
          </a:xfrm>
        </p:grpSpPr>
        <p:pic>
          <p:nvPicPr>
            <p:cNvPr id="20" name="Рисунок 19"/>
            <p:cNvPicPr>
              <a:picLocks noChangeAspect="1"/>
            </p:cNvPicPr>
            <p:nvPr/>
          </p:nvPicPr>
          <p:blipFill rotWithShape="1">
            <a:blip r:embed="rId4">
              <a:clrChange>
                <a:clrFrom>
                  <a:srgbClr val="000000"/>
                </a:clrFrom>
                <a:clrTo>
                  <a:srgbClr val="000000">
                    <a:alpha val="0"/>
                  </a:srgbClr>
                </a:clrTo>
              </a:clrChange>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1" name="TextBox 20"/>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accent1">
                      <a:lumMod val="50000"/>
                    </a:schemeClr>
                  </a:solidFill>
                  <a:latin typeface="Century Gothic" pitchFamily="34" charset="0"/>
                </a:rPr>
                <a:t>АНАЛИТИЧЕСКИЙ</a:t>
              </a:r>
            </a:p>
            <a:p>
              <a:pPr>
                <a:defRPr/>
              </a:pPr>
              <a:r>
                <a:rPr lang="ru-RU" sz="1600" b="1" dirty="0" smtClean="0">
                  <a:solidFill>
                    <a:schemeClr val="accent1">
                      <a:lumMod val="50000"/>
                    </a:schemeClr>
                  </a:solidFill>
                  <a:latin typeface="Century Gothic" pitchFamily="34" charset="0"/>
                </a:rPr>
                <a:t>ЦЕНТР</a:t>
              </a:r>
              <a:r>
                <a:rPr lang="ru-RU" sz="1200" b="1" dirty="0" smtClean="0">
                  <a:solidFill>
                    <a:schemeClr val="accent1">
                      <a:lumMod val="50000"/>
                    </a:schemeClr>
                  </a:solidFill>
                  <a:latin typeface="Century Gothic" pitchFamily="34" charset="0"/>
                </a:rPr>
                <a:t/>
              </a:r>
              <a:br>
                <a:rPr lang="ru-RU" sz="1200" b="1" dirty="0" smtClean="0">
                  <a:solidFill>
                    <a:schemeClr val="accent1">
                      <a:lumMod val="50000"/>
                    </a:schemeClr>
                  </a:solidFill>
                  <a:latin typeface="Century Gothic" pitchFamily="34" charset="0"/>
                </a:rPr>
              </a:br>
              <a:endParaRPr lang="ru-RU" sz="1200" b="1" dirty="0">
                <a:solidFill>
                  <a:schemeClr val="accent1">
                    <a:lumMod val="50000"/>
                  </a:schemeClr>
                </a:solidFill>
                <a:latin typeface="Century Gothic" pitchFamily="34" charset="0"/>
              </a:endParaRPr>
            </a:p>
          </p:txBody>
        </p:sp>
      </p:grpSp>
    </p:spTree>
    <p:extLst>
      <p:ext uri="{BB962C8B-B14F-4D97-AF65-F5344CB8AC3E}">
        <p14:creationId xmlns:p14="http://schemas.microsoft.com/office/powerpoint/2010/main" val="3708889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2"/>
          <p:cNvSpPr>
            <a:spLocks noChangeArrowheads="1"/>
          </p:cNvSpPr>
          <p:nvPr/>
        </p:nvSpPr>
        <p:spPr bwMode="auto">
          <a:xfrm rot="5400000">
            <a:off x="5696922" y="-5701214"/>
            <a:ext cx="78957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sp>
        <p:nvSpPr>
          <p:cNvPr id="10" name="Прямоугольник 9"/>
          <p:cNvSpPr/>
          <p:nvPr/>
        </p:nvSpPr>
        <p:spPr>
          <a:xfrm>
            <a:off x="777843" y="-49530"/>
            <a:ext cx="11049097" cy="861774"/>
          </a:xfrm>
          <a:prstGeom prst="rect">
            <a:avLst/>
          </a:prstGeom>
        </p:spPr>
        <p:txBody>
          <a:bodyPr wrap="square">
            <a:spAutoFit/>
          </a:bodyPr>
          <a:lstStyle/>
          <a:p>
            <a:pPr algn="ctr">
              <a:spcAft>
                <a:spcPts val="0"/>
              </a:spcAft>
              <a:defRPr/>
            </a:pPr>
            <a:r>
              <a:rPr lang="ru-RU" sz="2500" b="1" dirty="0" smtClean="0">
                <a:solidFill>
                  <a:schemeClr val="bg1"/>
                </a:solidFill>
              </a:rPr>
              <a:t>КЕЙС 1: РАБОТА С ДАННЫМИ О СДЕЛКАХ И </a:t>
            </a:r>
          </a:p>
          <a:p>
            <a:pPr algn="ctr">
              <a:spcAft>
                <a:spcPts val="0"/>
              </a:spcAft>
              <a:defRPr/>
            </a:pPr>
            <a:r>
              <a:rPr lang="ru-RU" sz="2500" b="1" dirty="0" smtClean="0">
                <a:solidFill>
                  <a:schemeClr val="bg1"/>
                </a:solidFill>
              </a:rPr>
              <a:t>ПРЕДЛОЖЕНИЯХ ОБЪЕКТОВ НЕДВИЖИМОСТИ</a:t>
            </a:r>
            <a:endParaRPr lang="ru-RU" sz="2500" b="1" kern="0" dirty="0">
              <a:solidFill>
                <a:schemeClr val="bg1"/>
              </a:solidFill>
              <a:latin typeface="Calibri"/>
            </a:endParaRPr>
          </a:p>
        </p:txBody>
      </p:sp>
      <p:sp>
        <p:nvSpPr>
          <p:cNvPr id="4" name="Прямоугольник 3"/>
          <p:cNvSpPr/>
          <p:nvPr/>
        </p:nvSpPr>
        <p:spPr>
          <a:xfrm>
            <a:off x="2600326" y="833548"/>
            <a:ext cx="7751491" cy="369332"/>
          </a:xfrm>
          <a:prstGeom prst="rect">
            <a:avLst/>
          </a:prstGeom>
        </p:spPr>
        <p:txBody>
          <a:bodyPr wrap="square">
            <a:spAutoFit/>
          </a:bodyPr>
          <a:lstStyle/>
          <a:p>
            <a:r>
              <a:rPr lang="ru-RU" b="1" kern="0" dirty="0" smtClean="0">
                <a:solidFill>
                  <a:srgbClr val="C00000"/>
                </a:solidFill>
                <a:latin typeface="Arial" panose="020B0604020202020204" pitchFamily="34" charset="0"/>
                <a:cs typeface="Arial" panose="020B0604020202020204" pitchFamily="34" charset="0"/>
              </a:rPr>
              <a:t>УВЕРЕННОСТЬ И НЕОПРЕДЕЛЕННОСТЬ РЫНОЧНЫХ ДАННЫХ</a:t>
            </a:r>
          </a:p>
        </p:txBody>
      </p:sp>
      <p:pic>
        <p:nvPicPr>
          <p:cNvPr id="2" name="Рисунок 1"/>
          <p:cNvPicPr>
            <a:picLocks noChangeAspect="1"/>
          </p:cNvPicPr>
          <p:nvPr/>
        </p:nvPicPr>
        <p:blipFill>
          <a:blip r:embed="rId3"/>
          <a:stretch>
            <a:fillRect/>
          </a:stretch>
        </p:blipFill>
        <p:spPr>
          <a:xfrm>
            <a:off x="89792" y="2088184"/>
            <a:ext cx="5294086" cy="2205869"/>
          </a:xfrm>
          <a:prstGeom prst="rect">
            <a:avLst/>
          </a:prstGeom>
          <a:ln>
            <a:solidFill>
              <a:schemeClr val="bg1">
                <a:lumMod val="65000"/>
              </a:schemeClr>
            </a:solidFill>
          </a:ln>
        </p:spPr>
      </p:pic>
      <p:grpSp>
        <p:nvGrpSpPr>
          <p:cNvPr id="6" name="Группа 5"/>
          <p:cNvGrpSpPr/>
          <p:nvPr/>
        </p:nvGrpSpPr>
        <p:grpSpPr>
          <a:xfrm>
            <a:off x="118797" y="4422838"/>
            <a:ext cx="5544942" cy="1213197"/>
            <a:chOff x="328613" y="4215961"/>
            <a:chExt cx="5544942" cy="1213197"/>
          </a:xfrm>
        </p:grpSpPr>
        <p:pic>
          <p:nvPicPr>
            <p:cNvPr id="3" name="Рисунок 2"/>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b="25510"/>
            <a:stretch/>
          </p:blipFill>
          <p:spPr>
            <a:xfrm>
              <a:off x="328613" y="4303674"/>
              <a:ext cx="4062533" cy="869693"/>
            </a:xfrm>
            <a:prstGeom prst="rect">
              <a:avLst/>
            </a:prstGeom>
          </p:spPr>
        </p:pic>
        <p:pic>
          <p:nvPicPr>
            <p:cNvPr id="5" name="Рисунок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4339402" y="4215961"/>
              <a:ext cx="1534153" cy="1213197"/>
            </a:xfrm>
            <a:prstGeom prst="rect">
              <a:avLst/>
            </a:prstGeom>
          </p:spPr>
        </p:pic>
      </p:grpSp>
      <p:sp>
        <p:nvSpPr>
          <p:cNvPr id="7" name="Прямоугольник 6"/>
          <p:cNvSpPr/>
          <p:nvPr/>
        </p:nvSpPr>
        <p:spPr>
          <a:xfrm>
            <a:off x="168074" y="1202880"/>
            <a:ext cx="4765342" cy="584775"/>
          </a:xfrm>
          <a:prstGeom prst="rect">
            <a:avLst/>
          </a:prstGeom>
        </p:spPr>
        <p:txBody>
          <a:bodyPr wrap="none">
            <a:spAutoFit/>
          </a:bodyPr>
          <a:lstStyle/>
          <a:p>
            <a:pPr algn="ctr"/>
            <a:r>
              <a:rPr lang="ru-RU" sz="1600" b="1" dirty="0">
                <a:solidFill>
                  <a:schemeClr val="accent1">
                    <a:lumMod val="50000"/>
                  </a:schemeClr>
                </a:solidFill>
                <a:latin typeface="Arial" panose="020B0604020202020204" pitchFamily="34" charset="0"/>
                <a:cs typeface="Arial" panose="020B0604020202020204" pitchFamily="34" charset="0"/>
              </a:rPr>
              <a:t>П</a:t>
            </a:r>
            <a:r>
              <a:rPr lang="ru-RU" sz="1600" b="1" dirty="0" smtClean="0">
                <a:solidFill>
                  <a:schemeClr val="accent1">
                    <a:lumMod val="50000"/>
                  </a:schemeClr>
                </a:solidFill>
                <a:latin typeface="Arial" panose="020B0604020202020204" pitchFamily="34" charset="0"/>
                <a:cs typeface="Arial" panose="020B0604020202020204" pitchFamily="34" charset="0"/>
              </a:rPr>
              <a:t>редложение о продаже земельного участка</a:t>
            </a:r>
          </a:p>
          <a:p>
            <a:pPr algn="ctr"/>
            <a:r>
              <a:rPr lang="ru-RU" sz="1600" b="1" dirty="0" smtClean="0">
                <a:solidFill>
                  <a:schemeClr val="accent1">
                    <a:lumMod val="50000"/>
                  </a:schemeClr>
                </a:solidFill>
                <a:latin typeface="Arial" panose="020B0604020202020204" pitchFamily="34" charset="0"/>
                <a:cs typeface="Arial" panose="020B0604020202020204" pitchFamily="34" charset="0"/>
              </a:rPr>
              <a:t> кадастровый номер 55:36:090205:15290</a:t>
            </a:r>
            <a:endParaRPr lang="ru-RU" sz="1600" dirty="0">
              <a:solidFill>
                <a:schemeClr val="accent1">
                  <a:lumMod val="50000"/>
                </a:schemeClr>
              </a:solidFill>
              <a:latin typeface="Arial" panose="020B0604020202020204" pitchFamily="34" charset="0"/>
              <a:cs typeface="Arial" panose="020B0604020202020204" pitchFamily="34" charset="0"/>
            </a:endParaRPr>
          </a:p>
        </p:txBody>
      </p:sp>
      <p:sp>
        <p:nvSpPr>
          <p:cNvPr id="8" name="Прямоугольник 7"/>
          <p:cNvSpPr/>
          <p:nvPr/>
        </p:nvSpPr>
        <p:spPr>
          <a:xfrm>
            <a:off x="0" y="5723748"/>
            <a:ext cx="6096000" cy="523220"/>
          </a:xfrm>
          <a:prstGeom prst="rect">
            <a:avLst/>
          </a:prstGeom>
        </p:spPr>
        <p:txBody>
          <a:bodyPr>
            <a:spAutoFit/>
          </a:bodyPr>
          <a:lstStyle/>
          <a:p>
            <a:pPr algn="just">
              <a:spcAft>
                <a:spcPts val="0"/>
              </a:spcAft>
            </a:pPr>
            <a:r>
              <a:rPr lang="ru-RU" sz="14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https://omsk.mlsn.ru/pokupka-kommercheskaja-nedvizhimost/ploshhad-svobodnogo-naznacheniya-ul-4-ya-transportnaya-2a-id233600/</a:t>
            </a:r>
            <a:endParaRPr lang="ru-RU" sz="14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Прямоугольник 10"/>
          <p:cNvSpPr/>
          <p:nvPr/>
        </p:nvSpPr>
        <p:spPr>
          <a:xfrm>
            <a:off x="5551442" y="1202880"/>
            <a:ext cx="6679282" cy="830997"/>
          </a:xfrm>
          <a:prstGeom prst="rect">
            <a:avLst/>
          </a:prstGeom>
        </p:spPr>
        <p:txBody>
          <a:bodyPr wrap="square">
            <a:spAutoFit/>
          </a:bodyPr>
          <a:lstStyle/>
          <a:p>
            <a:pPr algn="ctr"/>
            <a:r>
              <a:rPr lang="ru-RU" sz="1600" b="1" dirty="0">
                <a:solidFill>
                  <a:schemeClr val="accent1">
                    <a:lumMod val="50000"/>
                  </a:schemeClr>
                </a:solidFill>
                <a:latin typeface="Arial" panose="020B0604020202020204" pitchFamily="34" charset="0"/>
                <a:cs typeface="Arial" panose="020B0604020202020204" pitchFamily="34" charset="0"/>
              </a:rPr>
              <a:t>В соответствии с данными о сделках </a:t>
            </a:r>
            <a:r>
              <a:rPr lang="ru-RU" sz="1600" b="1" dirty="0" err="1">
                <a:solidFill>
                  <a:schemeClr val="accent1">
                    <a:lumMod val="50000"/>
                  </a:schemeClr>
                </a:solidFill>
                <a:latin typeface="Arial" panose="020B0604020202020204" pitchFamily="34" charset="0"/>
                <a:cs typeface="Arial" panose="020B0604020202020204" pitchFamily="34" charset="0"/>
              </a:rPr>
              <a:t>Росреестра</a:t>
            </a:r>
            <a:r>
              <a:rPr lang="ru-RU" sz="1600" b="1" dirty="0">
                <a:solidFill>
                  <a:schemeClr val="accent1">
                    <a:lumMod val="50000"/>
                  </a:schemeClr>
                </a:solidFill>
                <a:latin typeface="Arial" panose="020B0604020202020204" pitchFamily="34" charset="0"/>
                <a:cs typeface="Arial" panose="020B0604020202020204" pitchFamily="34" charset="0"/>
              </a:rPr>
              <a:t>, имеющимися в распоряжении БУ КО и ТД, данный земельный участок был продан 20.09.2022г. по цене 737 000 руб. (819 руб. кв.м.)</a:t>
            </a:r>
          </a:p>
        </p:txBody>
      </p:sp>
      <p:pic>
        <p:nvPicPr>
          <p:cNvPr id="23" name="Рисунок 22"/>
          <p:cNvPicPr>
            <a:picLocks noChangeAspect="1"/>
          </p:cNvPicPr>
          <p:nvPr/>
        </p:nvPicPr>
        <p:blipFill rotWithShape="1">
          <a:blip r:embed="rId8"/>
          <a:srcRect l="22907"/>
          <a:stretch/>
        </p:blipFill>
        <p:spPr>
          <a:xfrm>
            <a:off x="5943600" y="2083084"/>
            <a:ext cx="5998313" cy="3084991"/>
          </a:xfrm>
          <a:prstGeom prst="rect">
            <a:avLst/>
          </a:prstGeom>
          <a:ln>
            <a:solidFill>
              <a:schemeClr val="bg1">
                <a:lumMod val="85000"/>
              </a:schemeClr>
            </a:solidFill>
          </a:ln>
        </p:spPr>
      </p:pic>
      <p:sp>
        <p:nvSpPr>
          <p:cNvPr id="15" name="Прямоугольник 14"/>
          <p:cNvSpPr/>
          <p:nvPr/>
        </p:nvSpPr>
        <p:spPr>
          <a:xfrm>
            <a:off x="6302392" y="5485023"/>
            <a:ext cx="5367915" cy="646331"/>
          </a:xfrm>
          <a:prstGeom prst="rect">
            <a:avLst/>
          </a:prstGeom>
        </p:spPr>
        <p:txBody>
          <a:bodyPr wrap="square">
            <a:spAutoFit/>
          </a:bodyPr>
          <a:lstStyle/>
          <a:p>
            <a:pPr algn="ctr"/>
            <a:r>
              <a:rPr lang="ru-RU" b="1" kern="0" dirty="0" smtClean="0">
                <a:solidFill>
                  <a:srgbClr val="C00000"/>
                </a:solidFill>
                <a:latin typeface="Arial" panose="020B0604020202020204" pitchFamily="34" charset="0"/>
                <a:cs typeface="Arial" panose="020B0604020202020204" pitchFamily="34" charset="0"/>
              </a:rPr>
              <a:t>ОТКЛОНЕНИЕ ЦЕНЫ ПРЕДЛОЖЕНИЯ </a:t>
            </a:r>
          </a:p>
          <a:p>
            <a:pPr algn="ctr"/>
            <a:r>
              <a:rPr lang="ru-RU" b="1" kern="0" dirty="0" smtClean="0">
                <a:solidFill>
                  <a:srgbClr val="C00000"/>
                </a:solidFill>
                <a:latin typeface="Arial" panose="020B0604020202020204" pitchFamily="34" charset="0"/>
                <a:cs typeface="Arial" panose="020B0604020202020204" pitchFamily="34" charset="0"/>
              </a:rPr>
              <a:t>ОТ ЦЕНЫ СДЕЛКИ - 367%</a:t>
            </a:r>
          </a:p>
        </p:txBody>
      </p:sp>
      <p:sp>
        <p:nvSpPr>
          <p:cNvPr id="12" name="Номер слайда 11"/>
          <p:cNvSpPr>
            <a:spLocks noGrp="1"/>
          </p:cNvSpPr>
          <p:nvPr>
            <p:ph type="sldNum" sz="quarter" idx="12"/>
          </p:nvPr>
        </p:nvSpPr>
        <p:spPr/>
        <p:txBody>
          <a:bodyPr/>
          <a:lstStyle/>
          <a:p>
            <a:pPr>
              <a:defRPr/>
            </a:pPr>
            <a:fld id="{23930F1C-B597-4FB2-8252-9A3E65B2CE1A}" type="slidenum">
              <a:rPr lang="ru-RU" smtClean="0"/>
              <a:pPr>
                <a:defRPr/>
              </a:pPr>
              <a:t>8</a:t>
            </a:fld>
            <a:endParaRPr lang="ru-RU"/>
          </a:p>
        </p:txBody>
      </p:sp>
      <p:grpSp>
        <p:nvGrpSpPr>
          <p:cNvPr id="18" name="Группа 17"/>
          <p:cNvGrpSpPr/>
          <p:nvPr/>
        </p:nvGrpSpPr>
        <p:grpSpPr>
          <a:xfrm>
            <a:off x="-15868" y="-1"/>
            <a:ext cx="2839947" cy="907298"/>
            <a:chOff x="50312" y="-7821"/>
            <a:chExt cx="2839947" cy="907298"/>
          </a:xfrm>
        </p:grpSpPr>
        <p:pic>
          <p:nvPicPr>
            <p:cNvPr id="19" name="Рисунок 18"/>
            <p:cNvPicPr>
              <a:picLocks noChangeAspect="1"/>
            </p:cNvPicPr>
            <p:nvPr/>
          </p:nvPicPr>
          <p:blipFill rotWithShape="1">
            <a:blip r:embed="rId9">
              <a:clrChange>
                <a:clrFrom>
                  <a:srgbClr val="000000"/>
                </a:clrFrom>
                <a:clrTo>
                  <a:srgbClr val="000000">
                    <a:alpha val="0"/>
                  </a:srgbClr>
                </a:clrTo>
              </a:clrChange>
              <a:biLevel thresh="25000"/>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20" name="TextBox 19"/>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16943254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2"/>
          <p:cNvSpPr>
            <a:spLocks noChangeArrowheads="1"/>
          </p:cNvSpPr>
          <p:nvPr/>
        </p:nvSpPr>
        <p:spPr bwMode="auto">
          <a:xfrm rot="5400000">
            <a:off x="5696922" y="-5701214"/>
            <a:ext cx="789574" cy="12192001"/>
          </a:xfrm>
          <a:prstGeom prst="rect">
            <a:avLst/>
          </a:prstGeom>
          <a:gradFill rotWithShape="0">
            <a:gsLst>
              <a:gs pos="0">
                <a:srgbClr val="262B6B"/>
              </a:gs>
              <a:gs pos="100000">
                <a:srgbClr val="155C9A"/>
              </a:gs>
            </a:gsLst>
            <a:lin ang="189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ysClr val="windowText" lastClr="000000"/>
              </a:solidFill>
              <a:effectLst/>
              <a:uLnTx/>
              <a:uFillTx/>
            </a:endParaRPr>
          </a:p>
        </p:txBody>
      </p:sp>
      <p:pic>
        <p:nvPicPr>
          <p:cNvPr id="3" name="Рисунок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260" r="2657" b="2952"/>
          <a:stretch/>
        </p:blipFill>
        <p:spPr>
          <a:xfrm>
            <a:off x="2368050" y="1126761"/>
            <a:ext cx="7924800" cy="5731239"/>
          </a:xfrm>
          <a:prstGeom prst="rect">
            <a:avLst/>
          </a:prstGeom>
          <a:ln>
            <a:solidFill>
              <a:schemeClr val="bg1">
                <a:lumMod val="50000"/>
              </a:schemeClr>
            </a:solidFill>
          </a:ln>
        </p:spPr>
      </p:pic>
      <p:sp>
        <p:nvSpPr>
          <p:cNvPr id="4" name="Прямоугольник 3"/>
          <p:cNvSpPr/>
          <p:nvPr/>
        </p:nvSpPr>
        <p:spPr>
          <a:xfrm>
            <a:off x="435821" y="758506"/>
            <a:ext cx="12133360" cy="338554"/>
          </a:xfrm>
          <a:prstGeom prst="rect">
            <a:avLst/>
          </a:prstGeom>
        </p:spPr>
        <p:txBody>
          <a:bodyPr wrap="square">
            <a:spAutoFit/>
          </a:bodyPr>
          <a:lstStyle/>
          <a:p>
            <a:r>
              <a:rPr lang="ru-RU" sz="1600" b="1" dirty="0">
                <a:solidFill>
                  <a:schemeClr val="accent1">
                    <a:lumMod val="50000"/>
                  </a:schemeClr>
                </a:solidFill>
                <a:latin typeface="Arial" panose="020B0604020202020204" pitchFamily="34" charset="0"/>
                <a:cs typeface="Arial" panose="020B0604020202020204" pitchFamily="34" charset="0"/>
              </a:rPr>
              <a:t>Н.П. Баринов </a:t>
            </a:r>
            <a:r>
              <a:rPr lang="ru-RU" sz="1600" b="1" dirty="0" smtClean="0">
                <a:solidFill>
                  <a:schemeClr val="accent1">
                    <a:lumMod val="50000"/>
                  </a:schemeClr>
                </a:solidFill>
                <a:latin typeface="Arial" panose="020B0604020202020204" pitchFamily="34" charset="0"/>
                <a:cs typeface="Arial" panose="020B0604020202020204" pitchFamily="34" charset="0"/>
              </a:rPr>
              <a:t> О разбросе цен на один объект недвижимости  // Экономика недвижимости. Оценка</a:t>
            </a: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b="1" dirty="0" smtClean="0">
                <a:solidFill>
                  <a:schemeClr val="accent1">
                    <a:lumMod val="50000"/>
                  </a:schemeClr>
                </a:solidFill>
                <a:latin typeface="Arial" panose="020B0604020202020204" pitchFamily="34" charset="0"/>
                <a:cs typeface="Arial" panose="020B0604020202020204" pitchFamily="34" charset="0"/>
              </a:rPr>
              <a:t>2017. № 271 </a:t>
            </a:r>
            <a:endParaRPr lang="ru-RU" sz="1600" b="1" dirty="0">
              <a:solidFill>
                <a:schemeClr val="accent1">
                  <a:lumMod val="50000"/>
                </a:schemeClr>
              </a:solidFill>
              <a:latin typeface="Arial" panose="020B0604020202020204" pitchFamily="34" charset="0"/>
              <a:cs typeface="Arial" panose="020B0604020202020204" pitchFamily="34" charset="0"/>
            </a:endParaRPr>
          </a:p>
        </p:txBody>
      </p:sp>
      <p:sp>
        <p:nvSpPr>
          <p:cNvPr id="11" name="Прямоугольник 10"/>
          <p:cNvSpPr/>
          <p:nvPr/>
        </p:nvSpPr>
        <p:spPr>
          <a:xfrm>
            <a:off x="1306804" y="-20309"/>
            <a:ext cx="11369430" cy="861774"/>
          </a:xfrm>
          <a:prstGeom prst="rect">
            <a:avLst/>
          </a:prstGeom>
        </p:spPr>
        <p:txBody>
          <a:bodyPr wrap="square">
            <a:spAutoFit/>
          </a:bodyPr>
          <a:lstStyle/>
          <a:p>
            <a:pPr algn="ctr">
              <a:spcAft>
                <a:spcPts val="0"/>
              </a:spcAft>
              <a:defRPr/>
            </a:pPr>
            <a:r>
              <a:rPr lang="ru-RU" sz="2400" b="1" dirty="0" smtClean="0">
                <a:solidFill>
                  <a:schemeClr val="bg1"/>
                </a:solidFill>
              </a:rPr>
              <a:t>КЕЙС 1: РАБОТА С ДАННЫМИ О СДЕЛКАХ И ПРЕДЛОЖЕНИЯХ</a:t>
            </a:r>
          </a:p>
          <a:p>
            <a:pPr algn="ctr">
              <a:spcAft>
                <a:spcPts val="0"/>
              </a:spcAft>
              <a:defRPr/>
            </a:pPr>
            <a:r>
              <a:rPr lang="ru-RU" sz="2400" b="1" dirty="0" smtClean="0">
                <a:solidFill>
                  <a:schemeClr val="bg1"/>
                </a:solidFill>
              </a:rPr>
              <a:t> ОБЪЕКТОВ НЕДВИЖИМОСТИ</a:t>
            </a:r>
            <a:endParaRPr lang="ru-RU" sz="2400" b="1" kern="0" dirty="0">
              <a:solidFill>
                <a:schemeClr val="bg1"/>
              </a:solidFill>
              <a:latin typeface="Calibri"/>
            </a:endParaRPr>
          </a:p>
        </p:txBody>
      </p:sp>
      <p:sp>
        <p:nvSpPr>
          <p:cNvPr id="2" name="Номер слайда 1"/>
          <p:cNvSpPr>
            <a:spLocks noGrp="1"/>
          </p:cNvSpPr>
          <p:nvPr>
            <p:ph type="sldNum" sz="quarter" idx="12"/>
          </p:nvPr>
        </p:nvSpPr>
        <p:spPr/>
        <p:txBody>
          <a:bodyPr/>
          <a:lstStyle/>
          <a:p>
            <a:pPr>
              <a:defRPr/>
            </a:pPr>
            <a:fld id="{23930F1C-B597-4FB2-8252-9A3E65B2CE1A}" type="slidenum">
              <a:rPr lang="ru-RU" smtClean="0"/>
              <a:pPr>
                <a:defRPr/>
              </a:pPr>
              <a:t>9</a:t>
            </a:fld>
            <a:endParaRPr lang="ru-RU"/>
          </a:p>
        </p:txBody>
      </p:sp>
      <p:grpSp>
        <p:nvGrpSpPr>
          <p:cNvPr id="12" name="Группа 11"/>
          <p:cNvGrpSpPr/>
          <p:nvPr/>
        </p:nvGrpSpPr>
        <p:grpSpPr>
          <a:xfrm>
            <a:off x="-15868" y="-1"/>
            <a:ext cx="2839947" cy="907298"/>
            <a:chOff x="50312" y="-7821"/>
            <a:chExt cx="2839947" cy="907298"/>
          </a:xfrm>
        </p:grpSpPr>
        <p:pic>
          <p:nvPicPr>
            <p:cNvPr id="13" name="Рисунок 12"/>
            <p:cNvPicPr>
              <a:picLocks noChangeAspect="1"/>
            </p:cNvPicPr>
            <p:nvPr/>
          </p:nvPicPr>
          <p:blipFill rotWithShape="1">
            <a:blip r:embed="rId5">
              <a:clrChange>
                <a:clrFrom>
                  <a:srgbClr val="000000"/>
                </a:clrFrom>
                <a:clrTo>
                  <a:srgbClr val="000000">
                    <a:alpha val="0"/>
                  </a:srgbClr>
                </a:clrTo>
              </a:clrChange>
              <a:biLevel thresh="25000"/>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56127"/>
            <a:stretch/>
          </p:blipFill>
          <p:spPr>
            <a:xfrm>
              <a:off x="50312" y="-7821"/>
              <a:ext cx="882559" cy="765059"/>
            </a:xfrm>
            <a:prstGeom prst="rect">
              <a:avLst/>
            </a:prstGeom>
          </p:spPr>
        </p:pic>
        <p:sp>
          <p:nvSpPr>
            <p:cNvPr id="16" name="TextBox 15"/>
            <p:cNvSpPr txBox="1"/>
            <p:nvPr/>
          </p:nvSpPr>
          <p:spPr bwMode="auto">
            <a:xfrm>
              <a:off x="797689" y="130036"/>
              <a:ext cx="2092570" cy="769441"/>
            </a:xfrm>
            <a:prstGeom prst="rect">
              <a:avLst/>
            </a:prstGeom>
            <a:noFill/>
          </p:spPr>
          <p:txBody>
            <a:bodyPr wrap="square">
              <a:spAutoFit/>
            </a:bodyPr>
            <a:lstStyle/>
            <a:p>
              <a:pPr>
                <a:defRPr/>
              </a:pPr>
              <a:r>
                <a:rPr lang="ru-RU" sz="1600" b="1" dirty="0" smtClean="0">
                  <a:solidFill>
                    <a:schemeClr val="bg1"/>
                  </a:solidFill>
                  <a:latin typeface="Century Gothic" pitchFamily="34" charset="0"/>
                </a:rPr>
                <a:t>АНАЛИТИЧЕСКИЙ</a:t>
              </a:r>
            </a:p>
            <a:p>
              <a:pPr>
                <a:defRPr/>
              </a:pPr>
              <a:r>
                <a:rPr lang="ru-RU" sz="1600" b="1" dirty="0" smtClean="0">
                  <a:solidFill>
                    <a:schemeClr val="bg1"/>
                  </a:solidFill>
                  <a:latin typeface="Century Gothic" pitchFamily="34" charset="0"/>
                </a:rPr>
                <a:t>ЦЕНТР</a:t>
              </a:r>
              <a:r>
                <a:rPr lang="ru-RU" sz="1200" b="1" dirty="0" smtClean="0">
                  <a:solidFill>
                    <a:schemeClr val="bg1"/>
                  </a:solidFill>
                  <a:latin typeface="Century Gothic" pitchFamily="34" charset="0"/>
                </a:rPr>
                <a:t/>
              </a:r>
              <a:br>
                <a:rPr lang="ru-RU" sz="1200" b="1" dirty="0" smtClean="0">
                  <a:solidFill>
                    <a:schemeClr val="bg1"/>
                  </a:solidFill>
                  <a:latin typeface="Century Gothic" pitchFamily="34" charset="0"/>
                </a:rPr>
              </a:br>
              <a:endParaRPr lang="ru-RU" sz="1200" b="1" dirty="0">
                <a:solidFill>
                  <a:schemeClr val="bg1"/>
                </a:solidFill>
                <a:latin typeface="Century Gothic" pitchFamily="34" charset="0"/>
              </a:endParaRPr>
            </a:p>
          </p:txBody>
        </p:sp>
      </p:grpSp>
    </p:spTree>
    <p:extLst>
      <p:ext uri="{BB962C8B-B14F-4D97-AF65-F5344CB8AC3E}">
        <p14:creationId xmlns:p14="http://schemas.microsoft.com/office/powerpoint/2010/main" val="128870378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9125</TotalTime>
  <Words>9361</Words>
  <Application>Microsoft Office PowerPoint</Application>
  <PresentationFormat>Широкоэкранный</PresentationFormat>
  <Paragraphs>1442</Paragraphs>
  <Slides>49</Slides>
  <Notes>26</Notes>
  <HiddenSlides>0</HiddenSlides>
  <MMClips>0</MMClips>
  <ScaleCrop>false</ScaleCrop>
  <HeadingPairs>
    <vt:vector size="8" baseType="variant">
      <vt:variant>
        <vt:lpstr>Использованные шрифты</vt:lpstr>
      </vt:variant>
      <vt:variant>
        <vt:i4>9</vt:i4>
      </vt:variant>
      <vt:variant>
        <vt:lpstr>Тема</vt:lpstr>
      </vt:variant>
      <vt:variant>
        <vt:i4>2</vt:i4>
      </vt:variant>
      <vt:variant>
        <vt:lpstr>Внедренные серверы OLE</vt:lpstr>
      </vt:variant>
      <vt:variant>
        <vt:i4>2</vt:i4>
      </vt:variant>
      <vt:variant>
        <vt:lpstr>Заголовки слайдов</vt:lpstr>
      </vt:variant>
      <vt:variant>
        <vt:i4>49</vt:i4>
      </vt:variant>
    </vt:vector>
  </HeadingPairs>
  <TitlesOfParts>
    <vt:vector size="62" baseType="lpstr">
      <vt:lpstr>Arial</vt:lpstr>
      <vt:lpstr>Arial Black</vt:lpstr>
      <vt:lpstr>Arial Narrow</vt:lpstr>
      <vt:lpstr>Calibri</vt:lpstr>
      <vt:lpstr>Calibri Light</vt:lpstr>
      <vt:lpstr>Century Gothic</vt:lpstr>
      <vt:lpstr>Lucida Sans Unicode</vt:lpstr>
      <vt:lpstr>Roboto</vt:lpstr>
      <vt:lpstr>Times New Roman</vt:lpstr>
      <vt:lpstr>2_Тема Office</vt:lpstr>
      <vt:lpstr>1_Тема Office</vt:lpstr>
      <vt:lpstr>Диаграмма</vt:lpstr>
      <vt:lpstr>Диаграмма Microsoft Excel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RePack by Diakov</dc:creator>
  <cp:lastModifiedBy>Карабина Инна</cp:lastModifiedBy>
  <cp:revision>549</cp:revision>
  <cp:lastPrinted>2024-06-07T14:59:08Z</cp:lastPrinted>
  <dcterms:created xsi:type="dcterms:W3CDTF">2023-02-05T04:11:48Z</dcterms:created>
  <dcterms:modified xsi:type="dcterms:W3CDTF">2025-06-13T06:28:57Z</dcterms:modified>
</cp:coreProperties>
</file>