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4" r:id="rId4"/>
    <p:sldId id="266" r:id="rId5"/>
    <p:sldId id="268" r:id="rId6"/>
    <p:sldId id="267" r:id="rId7"/>
    <p:sldId id="265" r:id="rId8"/>
    <p:sldId id="269" r:id="rId9"/>
    <p:sldId id="270" r:id="rId10"/>
    <p:sldId id="271" r:id="rId11"/>
    <p:sldId id="273" r:id="rId12"/>
    <p:sldId id="272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003399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A357-C4A2-4E2C-BFB1-840F3819E43A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80B9-A037-4672-8461-E80DFCEDBA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523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A357-C4A2-4E2C-BFB1-840F3819E43A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80B9-A037-4672-8461-E80DFCEDBA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036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A357-C4A2-4E2C-BFB1-840F3819E43A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80B9-A037-4672-8461-E80DFCEDBA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099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A357-C4A2-4E2C-BFB1-840F3819E43A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80B9-A037-4672-8461-E80DFCEDBA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898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A357-C4A2-4E2C-BFB1-840F3819E43A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80B9-A037-4672-8461-E80DFCEDBA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414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A357-C4A2-4E2C-BFB1-840F3819E43A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80B9-A037-4672-8461-E80DFCEDBA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612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A357-C4A2-4E2C-BFB1-840F3819E43A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80B9-A037-4672-8461-E80DFCEDBA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9169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A357-C4A2-4E2C-BFB1-840F3819E43A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80B9-A037-4672-8461-E80DFCEDBA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891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A357-C4A2-4E2C-BFB1-840F3819E43A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80B9-A037-4672-8461-E80DFCEDBA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902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A357-C4A2-4E2C-BFB1-840F3819E43A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80B9-A037-4672-8461-E80DFCEDBA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980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A357-C4A2-4E2C-BFB1-840F3819E43A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80B9-A037-4672-8461-E80DFCEDBA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671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5A357-C4A2-4E2C-BFB1-840F3819E43A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280B9-A037-4672-8461-E80DFCEDBA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3024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.barinov@bk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vg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g.ru/articles/category1/rezultaty-monitoringa-sudebnyh-reshenij-po-osparivaniju-kadastrovoj-stoimosti-v-2017-2021-gg/" TargetMode="External"/><Relationship Id="rId2" Type="http://schemas.openxmlformats.org/officeDocument/2006/relationships/hyperlink" Target="https://pravoprim.spbu.ru/images/&#1041;&#1072;&#1088;&#1080;&#1085;&#1086;&#1074;_&#1053;.&#1055;._&#1057;&#1072;&#1074;&#1080;&#1085;&#1099;&#1093;_&#1042;.&#1040;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e-digest.ru/main-test/structur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rketch.ru/marketing_dictionary/marketing_terms_s/market_segmen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NPB\Desktop\Нижний 2025.06\Шапка-XVII-цела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5053"/>
          <a:stretch>
            <a:fillRect/>
          </a:stretch>
        </p:blipFill>
        <p:spPr bwMode="auto">
          <a:xfrm>
            <a:off x="467544" y="260648"/>
            <a:ext cx="8229600" cy="1509517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2708920"/>
            <a:ext cx="8712968" cy="2211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  <a:buNone/>
            </a:pPr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Сегмент рынка и однородная выборка объектов сравнения. </a:t>
            </a:r>
          </a:p>
          <a:p>
            <a:pPr algn="ctr">
              <a:lnSpc>
                <a:spcPct val="114000"/>
              </a:lnSpc>
              <a:spcBef>
                <a:spcPts val="1200"/>
              </a:spcBef>
              <a:buNone/>
            </a:pPr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Как оценщику обосновать выбор аналогов</a:t>
            </a:r>
            <a:r>
              <a:rPr lang="ru-RU" sz="2800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cap="all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22920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Баринов Николай Петрович </a:t>
            </a:r>
            <a:br>
              <a:rPr 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директор по научно-методической работе </a:t>
            </a:r>
            <a:br>
              <a:rPr lang="ru-RU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ООО «Центр оценки «Аверс», г. Санкт-Петербург </a:t>
            </a:r>
            <a:endParaRPr lang="ru-RU" sz="1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Однородная </a:t>
            </a:r>
            <a:r>
              <a:rPr lang="en-US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выборка ОБЪЕКТОВ</a:t>
            </a:r>
            <a:endParaRPr lang="ru-RU" sz="2800" b="1" cap="all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64704"/>
            <a:ext cx="84249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600" b="1" i="1" dirty="0" smtClean="0">
                <a:solidFill>
                  <a:srgbClr val="000066"/>
                </a:solidFill>
              </a:rPr>
              <a:t>Однородная выборка объектов сравнения  </a:t>
            </a:r>
            <a:r>
              <a:rPr lang="ru-RU" sz="1600" b="1" dirty="0" smtClean="0">
                <a:solidFill>
                  <a:srgbClr val="000066"/>
                </a:solidFill>
              </a:rPr>
              <a:t>- группа объектов, </a:t>
            </a:r>
            <a:r>
              <a:rPr lang="ru-RU" sz="1600" b="1" dirty="0" smtClean="0">
                <a:solidFill>
                  <a:srgbClr val="000066"/>
                </a:solidFill>
              </a:rPr>
              <a:t>сходных </a:t>
            </a:r>
            <a:r>
              <a:rPr lang="ru-RU" sz="1600" b="1" dirty="0" smtClean="0">
                <a:solidFill>
                  <a:srgbClr val="000066"/>
                </a:solidFill>
              </a:rPr>
              <a:t>по свойствам  для </a:t>
            </a:r>
            <a:r>
              <a:rPr lang="ru-RU" sz="1600" b="1" dirty="0" smtClean="0">
                <a:solidFill>
                  <a:srgbClr val="000066"/>
                </a:solidFill>
              </a:rPr>
              <a:t>типичных участников рынка и имеющих единый состав ценообразующих свойств </a:t>
            </a:r>
            <a:r>
              <a:rPr lang="ru-RU" sz="1600" dirty="0" smtClean="0">
                <a:solidFill>
                  <a:srgbClr val="000066"/>
                </a:solidFill>
              </a:rPr>
              <a:t>(</a:t>
            </a:r>
            <a:r>
              <a:rPr lang="ru-RU" sz="1600" b="1" dirty="0" smtClean="0">
                <a:solidFill>
                  <a:srgbClr val="000066"/>
                </a:solidFill>
              </a:rPr>
              <a:t>факторов</a:t>
            </a:r>
            <a:r>
              <a:rPr lang="ru-RU" sz="1600" dirty="0" smtClean="0">
                <a:solidFill>
                  <a:srgbClr val="000066"/>
                </a:solidFill>
              </a:rPr>
              <a:t>)</a:t>
            </a:r>
            <a:r>
              <a:rPr lang="ru-RU" sz="1600" b="1" dirty="0" smtClean="0">
                <a:solidFill>
                  <a:srgbClr val="000066"/>
                </a:solidFill>
              </a:rPr>
              <a:t> и единообразное ценообразование по каждому отдельному фактору</a:t>
            </a:r>
            <a:r>
              <a:rPr lang="ru-RU" sz="1600" dirty="0" smtClean="0">
                <a:solidFill>
                  <a:srgbClr val="000066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rgbClr val="000066"/>
                </a:solidFill>
              </a:rPr>
              <a:t>При </a:t>
            </a:r>
            <a:r>
              <a:rPr lang="ru-RU" sz="1400" dirty="0" smtClean="0">
                <a:solidFill>
                  <a:srgbClr val="000066"/>
                </a:solidFill>
              </a:rPr>
              <a:t>этом: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0066"/>
                </a:solidFill>
              </a:rPr>
              <a:t>Под </a:t>
            </a:r>
            <a:r>
              <a:rPr lang="ru-RU" sz="1400" dirty="0" smtClean="0">
                <a:solidFill>
                  <a:srgbClr val="000066"/>
                </a:solidFill>
              </a:rPr>
              <a:t>типичными участниками рынка понимаются участники, определяющие потребительское поведение, преобладающее в </a:t>
            </a:r>
            <a:r>
              <a:rPr lang="ru-RU" sz="1400" dirty="0" smtClean="0">
                <a:solidFill>
                  <a:srgbClr val="000066"/>
                </a:solidFill>
              </a:rPr>
              <a:t>сегменте рынка, к которому отнесены объекты сравнения.</a:t>
            </a:r>
            <a:endParaRPr lang="ru-RU" sz="1400" dirty="0" smtClean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0066"/>
                </a:solidFill>
              </a:rPr>
              <a:t>Единый состав ценообразующих свойств (факторов) означает, что различия объектов по каждому из факторов этого состава оказывает значимое влияние на ценообразование любого из объектов, входящих в </a:t>
            </a:r>
            <a:r>
              <a:rPr lang="ru-RU" sz="1400" dirty="0" smtClean="0">
                <a:solidFill>
                  <a:srgbClr val="000066"/>
                </a:solidFill>
              </a:rPr>
              <a:t>однородную выборку, </a:t>
            </a:r>
            <a:r>
              <a:rPr lang="ru-RU" sz="1400" dirty="0" smtClean="0">
                <a:solidFill>
                  <a:srgbClr val="000066"/>
                </a:solidFill>
              </a:rPr>
              <a:t>и иные значимо влияющие факторы отсутствуют.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0066"/>
                </a:solidFill>
              </a:rPr>
              <a:t>Под единообразным ценообразованием подразумевается, что ценообразование по каждому отдельному фактору подчиняется единой для всех объектов </a:t>
            </a:r>
            <a:r>
              <a:rPr lang="ru-RU" sz="1400" dirty="0" smtClean="0">
                <a:solidFill>
                  <a:srgbClr val="000066"/>
                </a:solidFill>
              </a:rPr>
              <a:t>сравнения закономерности </a:t>
            </a:r>
            <a:r>
              <a:rPr lang="ru-RU" sz="1400" dirty="0" smtClean="0">
                <a:solidFill>
                  <a:srgbClr val="000066"/>
                </a:solidFill>
              </a:rPr>
              <a:t>и может быть описано одной моделью.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3830271"/>
            <a:ext cx="828092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66"/>
                </a:solidFill>
              </a:rPr>
              <a:t>При оценке рыночной стоимости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66"/>
                </a:solidFill>
              </a:rPr>
              <a:t>Оценщик, определив НЭИ объекта оценки, </a:t>
            </a:r>
            <a:r>
              <a:rPr lang="ru-RU" sz="1400" dirty="0" smtClean="0">
                <a:solidFill>
                  <a:srgbClr val="000066"/>
                </a:solidFill>
              </a:rPr>
              <a:t>подбирает </a:t>
            </a:r>
            <a:r>
              <a:rPr lang="ru-RU" sz="1400" dirty="0" smtClean="0">
                <a:solidFill>
                  <a:srgbClr val="000066"/>
                </a:solidFill>
              </a:rPr>
              <a:t>аналоги с таким же НЭИ из </a:t>
            </a:r>
            <a:r>
              <a:rPr lang="ru-RU" sz="1400" dirty="0" smtClean="0">
                <a:solidFill>
                  <a:srgbClr val="000066"/>
                </a:solidFill>
              </a:rPr>
              <a:t>сегмента</a:t>
            </a:r>
            <a:r>
              <a:rPr lang="ru-RU" sz="1400" dirty="0" smtClean="0">
                <a:solidFill>
                  <a:srgbClr val="000066"/>
                </a:solidFill>
              </a:rPr>
              <a:t>, к которому относится объект </a:t>
            </a:r>
            <a:r>
              <a:rPr lang="ru-RU" sz="1400" dirty="0" smtClean="0">
                <a:solidFill>
                  <a:srgbClr val="000066"/>
                </a:solidFill>
              </a:rPr>
              <a:t>оценки, руководствуясь определением однородной выборки объектов сравнения (с таким же набором влияющих факторов и зависимостями влияния каждого фактора).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66"/>
                </a:solidFill>
              </a:rPr>
              <a:t>При </a:t>
            </a:r>
            <a:r>
              <a:rPr lang="ru-RU" sz="1400" dirty="0" smtClean="0">
                <a:solidFill>
                  <a:srgbClr val="000066"/>
                </a:solidFill>
              </a:rPr>
              <a:t>формировании выборки объектов-аналогов для расчета арендной платы к этому </a:t>
            </a:r>
            <a:r>
              <a:rPr lang="ru-RU" sz="1400" dirty="0" smtClean="0">
                <a:solidFill>
                  <a:srgbClr val="000066"/>
                </a:solidFill>
              </a:rPr>
              <a:t>добавляется сходство  </a:t>
            </a:r>
            <a:r>
              <a:rPr lang="ru-RU" sz="1400" dirty="0" smtClean="0">
                <a:solidFill>
                  <a:srgbClr val="000066"/>
                </a:solidFill>
              </a:rPr>
              <a:t>условий </a:t>
            </a:r>
            <a:r>
              <a:rPr lang="ru-RU" sz="1400" dirty="0" smtClean="0">
                <a:solidFill>
                  <a:srgbClr val="000066"/>
                </a:solidFill>
              </a:rPr>
              <a:t> аренды объектов сравнения.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66"/>
                </a:solidFill>
              </a:rPr>
              <a:t>При оценке стоимости объекта при фактическом использовании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66"/>
                </a:solidFill>
              </a:rPr>
              <a:t>Из сегмента объектов с тем же видом фактического использования, что  у объекта оценки, оценщик  отбирает аналоги, для которых фактическое использование совпадает с их НЭИ.</a:t>
            </a:r>
            <a:endParaRPr lang="ru-RU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6973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Не-аналоги </a:t>
            </a:r>
            <a:r>
              <a:rPr lang="ru-RU" sz="2400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антагонисты</a:t>
            </a:r>
            <a:r>
              <a:rPr lang="ru-RU" sz="2400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объекта оценки </a:t>
            </a:r>
            <a:endParaRPr lang="ru-RU" sz="2400" b="1" cap="all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908720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66"/>
                </a:solidFill>
              </a:rPr>
              <a:t>Важно </a:t>
            </a:r>
            <a:r>
              <a:rPr lang="ru-RU" sz="1600" b="1" dirty="0" smtClean="0">
                <a:solidFill>
                  <a:srgbClr val="000066"/>
                </a:solidFill>
              </a:rPr>
              <a:t>отделять объекты-аналоги оцениваемого объекта от сходных по названию или общему назначению объектов, но не отвечающих критериям </a:t>
            </a:r>
            <a:r>
              <a:rPr lang="ru-RU" sz="1600" b="1" dirty="0" smtClean="0">
                <a:solidFill>
                  <a:srgbClr val="000066"/>
                </a:solidFill>
              </a:rPr>
              <a:t>однородной выборки при </a:t>
            </a:r>
            <a:r>
              <a:rPr lang="ru-RU" sz="1600" b="1" dirty="0" smtClean="0">
                <a:solidFill>
                  <a:srgbClr val="000066"/>
                </a:solidFill>
              </a:rPr>
              <a:t>оценке </a:t>
            </a:r>
            <a:r>
              <a:rPr lang="ru-RU" sz="1600" b="1" dirty="0" smtClean="0">
                <a:solidFill>
                  <a:srgbClr val="000066"/>
                </a:solidFill>
              </a:rPr>
              <a:t>недвижимости. </a:t>
            </a:r>
            <a:r>
              <a:rPr lang="ru-RU" sz="1600" b="1" dirty="0" smtClean="0">
                <a:solidFill>
                  <a:srgbClr val="000066"/>
                </a:solidFill>
              </a:rPr>
              <a:t>Выявление таких объектов-антагонистов </a:t>
            </a:r>
            <a:r>
              <a:rPr lang="ru-RU" sz="1600" b="1" dirty="0" smtClean="0">
                <a:solidFill>
                  <a:srgbClr val="000066"/>
                </a:solidFill>
              </a:rPr>
              <a:t>помогает формированию однородной выборки  объектов сравнения.</a:t>
            </a:r>
            <a:endParaRPr lang="ru-RU" sz="1600" b="1" dirty="0" smtClean="0">
              <a:solidFill>
                <a:srgbClr val="0000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204864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0066"/>
                </a:solidFill>
              </a:rPr>
              <a:t>Например, антагонистами в указанном смысле являются объекты торгового назначения различных по масштабу форматов. Торговые комплексы форматов макси-, мега-, гипер- </a:t>
            </a:r>
            <a:r>
              <a:rPr lang="ru-RU" sz="1400" dirty="0" smtClean="0">
                <a:solidFill>
                  <a:srgbClr val="000066"/>
                </a:solidFill>
              </a:rPr>
              <a:t> </a:t>
            </a:r>
            <a:r>
              <a:rPr lang="en-US" sz="1400" dirty="0" smtClean="0">
                <a:solidFill>
                  <a:srgbClr val="000066"/>
                </a:solidFill>
              </a:rPr>
              <a:t>не являются аналогами встроенных помещений стрит-ритейла</a:t>
            </a:r>
            <a:r>
              <a:rPr lang="ru-RU" sz="1400" dirty="0" smtClean="0">
                <a:solidFill>
                  <a:srgbClr val="000066"/>
                </a:solidFill>
              </a:rPr>
              <a:t> и </a:t>
            </a:r>
            <a:r>
              <a:rPr lang="en-US" sz="1400" dirty="0" smtClean="0">
                <a:solidFill>
                  <a:srgbClr val="000066"/>
                </a:solidFill>
              </a:rPr>
              <a:t>небольших магазинов пешеходной доступности в силу различия в ценообразовании по ряду факторов</a:t>
            </a:r>
            <a:r>
              <a:rPr lang="ru-RU" sz="1400" dirty="0" smtClean="0">
                <a:solidFill>
                  <a:srgbClr val="000066"/>
                </a:solidFill>
              </a:rPr>
              <a:t>.</a:t>
            </a:r>
            <a:endParaRPr lang="ru-RU" sz="1400" dirty="0">
              <a:solidFill>
                <a:srgbClr val="000066"/>
              </a:solidFill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23528" y="3212976"/>
            <a:ext cx="83529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66"/>
                </a:solidFill>
              </a:rPr>
              <a:t>Не являются аналогами в силу различного ценообразования (например, по расположению на этаже) помещения в бизнес–центрах невысокого класса и сходные с ними по качеству отдельные встроенные офисные помещения в жилых и нежилых зданиях.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23528" y="4005064"/>
            <a:ext cx="849694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66"/>
                </a:solidFill>
              </a:rPr>
              <a:t>Не являются аналогами </a:t>
            </a:r>
            <a:r>
              <a:rPr lang="ru-RU" sz="1400" dirty="0" smtClean="0">
                <a:solidFill>
                  <a:srgbClr val="000066"/>
                </a:solidFill>
              </a:rPr>
              <a:t>земельные участки </a:t>
            </a:r>
            <a:r>
              <a:rPr lang="ru-RU" sz="1400" dirty="0" smtClean="0">
                <a:solidFill>
                  <a:srgbClr val="000066"/>
                </a:solidFill>
              </a:rPr>
              <a:t>сельскохозяйственного назначения, используемые непосредственно для сельхозпроизводства и участки, расположенные вблизи границ населенных пунктов или крупных магистралей и имеющие выраженный потенциал иного наилучшего использования (под жилье, придроржный сервис и т.п.), на которое ориентируются участники рынка.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66"/>
                </a:solidFill>
              </a:rPr>
              <a:t>Также являются антагонистами участки сельскохозяйственного назначения, занятые пашней, и участки под садами, виноградниками, тепличными хозяйствами. </a:t>
            </a:r>
            <a:r>
              <a:rPr lang="ru-RU" sz="1400" dirty="0" smtClean="0">
                <a:solidFill>
                  <a:srgbClr val="000066"/>
                </a:solidFill>
              </a:rPr>
              <a:t>Равно как участки под объектами хранения и переработки сельскохозяйственной продукции не являются аналогами участков под выращивание сельскохозяйственных культур</a:t>
            </a:r>
            <a:r>
              <a:rPr lang="ru-RU" sz="1400" dirty="0" smtClean="0">
                <a:solidFill>
                  <a:srgbClr val="000066"/>
                </a:solidFill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0066"/>
                </a:solidFill>
              </a:rPr>
              <a:t>Примеры можно множить</a:t>
            </a:r>
            <a:endParaRPr lang="ru-RU" sz="1400" b="1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3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Процедура обработки выборки</a:t>
            </a:r>
            <a:endParaRPr lang="ru-RU" sz="2800" b="1" cap="all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8072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b="1" dirty="0" smtClean="0">
                <a:solidFill>
                  <a:srgbClr val="000066"/>
                </a:solidFill>
              </a:rPr>
              <a:t>Кроме критериев  единства НЭИ и ценообразования объектов сравнения, свойство однородности выборки учитывает предполагаемую процедуру обработки  выборочных данных.</a:t>
            </a:r>
            <a:r>
              <a:rPr lang="ru-RU" sz="1400" b="1" dirty="0" smtClean="0">
                <a:solidFill>
                  <a:srgbClr val="000066"/>
                </a:solidFill>
              </a:rPr>
              <a:t>   </a:t>
            </a:r>
            <a:endParaRPr lang="ru-RU" sz="1400" dirty="0" smtClean="0">
              <a:solidFill>
                <a:srgbClr val="00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060848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66"/>
                </a:solidFill>
              </a:rPr>
              <a:t>Например, </a:t>
            </a:r>
            <a:r>
              <a:rPr lang="ru-RU" sz="1600" dirty="0" smtClean="0">
                <a:solidFill>
                  <a:srgbClr val="000066"/>
                </a:solidFill>
              </a:rPr>
              <a:t>если </a:t>
            </a:r>
            <a:r>
              <a:rPr lang="ru-RU" sz="1600" dirty="0" smtClean="0">
                <a:solidFill>
                  <a:srgbClr val="000066"/>
                </a:solidFill>
              </a:rPr>
              <a:t>оценка стоимости рассчитывается как среднее значение наблюдаемых цен </a:t>
            </a:r>
            <a:r>
              <a:rPr lang="ru-RU" sz="1600" dirty="0" smtClean="0">
                <a:solidFill>
                  <a:srgbClr val="000066"/>
                </a:solidFill>
              </a:rPr>
              <a:t>аналогов, </a:t>
            </a:r>
            <a:r>
              <a:rPr lang="ru-RU" sz="1600" dirty="0" smtClean="0">
                <a:solidFill>
                  <a:srgbClr val="000066"/>
                </a:solidFill>
              </a:rPr>
              <a:t>нужно, чтобы объекты сравнения (аналоги и оцениваемый объект) были гомогенными, т. е. не различались существенно ни по одному из потенциально влияющих факторов. Объектами такой оценки могут быть объекты движимого имущества и крайне редко — объекты недвижимости.</a:t>
            </a:r>
            <a:endParaRPr lang="ru-RU" sz="1600" dirty="0">
              <a:solidFill>
                <a:srgbClr val="000066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3449905"/>
            <a:ext cx="842493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66"/>
                </a:solidFill>
              </a:rPr>
              <a:t>Если предполагается ввод единственной корректировки по одному фактору (или </a:t>
            </a:r>
            <a:r>
              <a:rPr lang="ru-RU" sz="1600" dirty="0" smtClean="0">
                <a:solidFill>
                  <a:srgbClr val="000066"/>
                </a:solidFill>
              </a:rPr>
              <a:t>строится зависимость от одного фактора, или используется </a:t>
            </a:r>
            <a:r>
              <a:rPr lang="ru-RU" sz="1600" dirty="0" smtClean="0">
                <a:solidFill>
                  <a:srgbClr val="000066"/>
                </a:solidFill>
              </a:rPr>
              <a:t>модель однофакторной регрессии), необходимыми условиями однородности выборки будут принадлежность объектов сравнения к </a:t>
            </a:r>
            <a:r>
              <a:rPr lang="ru-RU" sz="1600" dirty="0" smtClean="0">
                <a:solidFill>
                  <a:srgbClr val="000066"/>
                </a:solidFill>
              </a:rPr>
              <a:t>однородной выборке </a:t>
            </a:r>
            <a:r>
              <a:rPr lang="ru-RU" sz="1600" dirty="0" smtClean="0">
                <a:solidFill>
                  <a:srgbClr val="000066"/>
                </a:solidFill>
              </a:rPr>
              <a:t>+ одинаковые уровни свойств объектов по всем факторам, за исключением того, который учитывается </a:t>
            </a:r>
            <a:r>
              <a:rPr lang="ru-RU" sz="1600" dirty="0" smtClean="0">
                <a:solidFill>
                  <a:srgbClr val="000066"/>
                </a:solidFill>
              </a:rPr>
              <a:t>корректировкой, зависимостью или </a:t>
            </a:r>
            <a:r>
              <a:rPr lang="ru-RU" sz="1600" dirty="0" smtClean="0">
                <a:solidFill>
                  <a:srgbClr val="000066"/>
                </a:solidFill>
              </a:rPr>
              <a:t>регрессионной моделью.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66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66"/>
                </a:solidFill>
              </a:rPr>
              <a:t>Наконец</a:t>
            </a:r>
            <a:r>
              <a:rPr lang="ru-RU" sz="1600" dirty="0" smtClean="0">
                <a:solidFill>
                  <a:srgbClr val="000066"/>
                </a:solidFill>
              </a:rPr>
              <a:t>, если вводятся корректировки по </a:t>
            </a:r>
            <a:r>
              <a:rPr lang="ru-RU" sz="1600" b="1" dirty="0" err="1" smtClean="0">
                <a:solidFill>
                  <a:srgbClr val="000066"/>
                </a:solidFill>
              </a:rPr>
              <a:t>k</a:t>
            </a:r>
            <a:r>
              <a:rPr lang="ru-RU" sz="1600" dirty="0" smtClean="0">
                <a:solidFill>
                  <a:srgbClr val="000066"/>
                </a:solidFill>
              </a:rPr>
              <a:t> </a:t>
            </a:r>
            <a:r>
              <a:rPr lang="ru-RU" sz="1600" dirty="0" smtClean="0">
                <a:solidFill>
                  <a:srgbClr val="000066"/>
                </a:solidFill>
              </a:rPr>
              <a:t>факторам </a:t>
            </a:r>
            <a:r>
              <a:rPr lang="ru-RU" sz="1600" dirty="0" smtClean="0">
                <a:solidFill>
                  <a:srgbClr val="000066"/>
                </a:solidFill>
              </a:rPr>
              <a:t>или используется регрессионная модель с </a:t>
            </a:r>
            <a:r>
              <a:rPr lang="ru-RU" sz="1600" b="1" dirty="0" err="1" smtClean="0">
                <a:solidFill>
                  <a:srgbClr val="000066"/>
                </a:solidFill>
              </a:rPr>
              <a:t>k</a:t>
            </a:r>
            <a:r>
              <a:rPr lang="ru-RU" sz="1600" dirty="0" smtClean="0">
                <a:solidFill>
                  <a:srgbClr val="000066"/>
                </a:solidFill>
              </a:rPr>
              <a:t> факторами, то аналоги, относящиеся к </a:t>
            </a:r>
            <a:r>
              <a:rPr lang="ru-RU" sz="1600" dirty="0" smtClean="0">
                <a:solidFill>
                  <a:srgbClr val="000066"/>
                </a:solidFill>
              </a:rPr>
              <a:t>однородной выборке, </a:t>
            </a:r>
            <a:r>
              <a:rPr lang="ru-RU" sz="1600" dirty="0" smtClean="0">
                <a:solidFill>
                  <a:srgbClr val="000066"/>
                </a:solidFill>
              </a:rPr>
              <a:t>не должны </a:t>
            </a:r>
            <a:r>
              <a:rPr lang="ru-RU" sz="1600" dirty="0" smtClean="0">
                <a:solidFill>
                  <a:srgbClr val="000066"/>
                </a:solidFill>
              </a:rPr>
              <a:t> </a:t>
            </a:r>
            <a:r>
              <a:rPr lang="ru-RU" sz="1600" dirty="0" smtClean="0">
                <a:solidFill>
                  <a:srgbClr val="000066"/>
                </a:solidFill>
              </a:rPr>
              <a:t>различаться по остальным влияющим факторам, </a:t>
            </a:r>
            <a:r>
              <a:rPr lang="ru-RU" sz="1600" dirty="0" smtClean="0">
                <a:solidFill>
                  <a:srgbClr val="000066"/>
                </a:solidFill>
              </a:rPr>
              <a:t>которые не учитываются  корректировками  или регрессионной моделью.</a:t>
            </a:r>
            <a:endParaRPr lang="ru-RU" sz="16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3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564904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СПАСИБО  ЗА  ВНИМАНИЕ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800" b="1" dirty="0" smtClean="0"/>
              <a:t>БУДУ  </a:t>
            </a:r>
            <a:r>
              <a:rPr lang="ru-RU" sz="2800" b="1" dirty="0" smtClean="0"/>
              <a:t>ПРИЗНАТЕЛЕН  ЗА  </a:t>
            </a:r>
            <a:r>
              <a:rPr lang="ru-RU" sz="2800" b="1" dirty="0" smtClean="0"/>
              <a:t>ОБСУЖДЕНИЕ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ea typeface="Calibri"/>
                <a:cs typeface="Times New Roman"/>
              </a:rPr>
              <a:t>Николай Баринов    +7 921 941 9037</a:t>
            </a:r>
            <a:r>
              <a:rPr lang="en-US" sz="2000" b="1" dirty="0" smtClean="0">
                <a:solidFill>
                  <a:srgbClr val="000066"/>
                </a:solidFill>
                <a:ea typeface="Calibri"/>
                <a:cs typeface="Times New Roman"/>
              </a:rPr>
              <a:t>     </a:t>
            </a:r>
            <a:r>
              <a:rPr lang="en-US" sz="2000" b="1" dirty="0" smtClean="0">
                <a:ea typeface="Calibri"/>
                <a:cs typeface="Times New Roman"/>
              </a:rPr>
              <a:t>  </a:t>
            </a:r>
            <a:r>
              <a:rPr lang="en-US" sz="2000" b="1" dirty="0" smtClean="0">
                <a:ea typeface="Calibri"/>
                <a:cs typeface="Times New Roman"/>
                <a:hlinkClick r:id="rId3"/>
              </a:rPr>
              <a:t>n.barinov@bk.ru</a:t>
            </a:r>
            <a:r>
              <a:rPr lang="en-US" sz="2000" b="1" dirty="0" smtClean="0">
                <a:ea typeface="Calibri"/>
                <a:cs typeface="Times New Roman"/>
              </a:rPr>
              <a:t>         </a:t>
            </a:r>
            <a:r>
              <a:rPr lang="en-US" sz="2000" b="1" dirty="0" smtClean="0">
                <a:ea typeface="Calibri"/>
                <a:cs typeface="Times New Roman"/>
                <a:hlinkClick r:id="rId4"/>
              </a:rPr>
              <a:t>www.avg.ru</a:t>
            </a:r>
            <a:r>
              <a:rPr lang="ru-RU" sz="2000" b="1" dirty="0" smtClean="0">
                <a:ea typeface="Calibri"/>
                <a:cs typeface="Times New Roman"/>
              </a:rPr>
              <a:t>   </a:t>
            </a:r>
            <a:endParaRPr lang="ru-RU" sz="2000" dirty="0" smtClean="0">
              <a:ea typeface="Calibri"/>
              <a:cs typeface="Times New Roman"/>
            </a:endParaRPr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6973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чем проблема?</a:t>
            </a:r>
            <a:endParaRPr lang="ru-RU" sz="2800" b="1" cap="all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36713"/>
            <a:ext cx="8712968" cy="529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Нарушения, выявленные судебными экспертами  в отчетах об оценке по оспариванию  кадастровой стоимости:</a:t>
            </a:r>
          </a:p>
          <a:p>
            <a:pPr algn="just">
              <a:lnSpc>
                <a:spcPct val="114000"/>
              </a:lnSpc>
              <a:spcBef>
                <a:spcPts val="1200"/>
              </a:spcBef>
            </a:pPr>
            <a:r>
              <a:rPr lang="ru-RU" b="1" dirty="0" smtClean="0">
                <a:solidFill>
                  <a:srgbClr val="000066"/>
                </a:solidFill>
                <a:cs typeface="Arial" pitchFamily="34" charset="0"/>
              </a:rPr>
              <a:t>Неправильное определение объектов аналогов </a:t>
            </a:r>
            <a:r>
              <a:rPr lang="ru-RU" sz="1600" i="1" dirty="0" smtClean="0">
                <a:solidFill>
                  <a:srgbClr val="000066"/>
                </a:solidFill>
                <a:cs typeface="Arial" pitchFamily="34" charset="0"/>
              </a:rPr>
              <a:t>(некорректный подбор аналогов, неверный подбор аналогов, неправильный выбор аналогов, при расчете рыночной стоимости спорных земельных участков сравнительным подходом …оценщик в качестве объектов-аналогов использовал земельные участки из другого сегмента рынка,  использованы объекты-аналоги, значительно отличающиеся по своим характеристикам от объекта исследования, и т.п.) </a:t>
            </a:r>
            <a:r>
              <a:rPr lang="ru-RU" sz="1600" dirty="0" smtClean="0">
                <a:solidFill>
                  <a:srgbClr val="000066"/>
                </a:solidFill>
                <a:cs typeface="Arial" pitchFamily="34" charset="0"/>
              </a:rPr>
              <a:t>или непроведение корректировок в отношении данных объектов. </a:t>
            </a:r>
            <a:endParaRPr lang="ru-RU" sz="1600" dirty="0" smtClean="0">
              <a:solidFill>
                <a:srgbClr val="000066"/>
              </a:solidFill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1200"/>
              </a:spcBef>
            </a:pPr>
            <a:r>
              <a:rPr lang="ru-RU" sz="2000" dirty="0" smtClean="0">
                <a:solidFill>
                  <a:srgbClr val="000066"/>
                </a:solidFill>
                <a:cs typeface="Arial" pitchFamily="34" charset="0"/>
              </a:rPr>
              <a:t>Указанное </a:t>
            </a:r>
            <a:r>
              <a:rPr lang="ru-RU" sz="2000" dirty="0" smtClean="0">
                <a:solidFill>
                  <a:srgbClr val="000066"/>
                </a:solidFill>
                <a:cs typeface="Arial" pitchFamily="34" charset="0"/>
              </a:rPr>
              <a:t>нарушение упомянуто в 85 судебных актах, что составляет </a:t>
            </a:r>
            <a:r>
              <a:rPr lang="ru-RU" sz="2000" b="1" dirty="0" smtClean="0">
                <a:solidFill>
                  <a:srgbClr val="000066"/>
                </a:solidFill>
                <a:cs typeface="Arial" pitchFamily="34" charset="0"/>
              </a:rPr>
              <a:t>34% </a:t>
            </a:r>
            <a:r>
              <a:rPr lang="ru-RU" sz="2000" dirty="0" smtClean="0">
                <a:solidFill>
                  <a:srgbClr val="000066"/>
                </a:solidFill>
                <a:cs typeface="Arial" pitchFamily="34" charset="0"/>
              </a:rPr>
              <a:t>от общего </a:t>
            </a:r>
            <a:r>
              <a:rPr lang="ru-RU" sz="2000" b="1" dirty="0" smtClean="0">
                <a:solidFill>
                  <a:srgbClr val="000066"/>
                </a:solidFill>
                <a:cs typeface="Arial" pitchFamily="34" charset="0"/>
              </a:rPr>
              <a:t>числа решений</a:t>
            </a:r>
            <a:r>
              <a:rPr lang="ru-RU" sz="2000" dirty="0" smtClean="0">
                <a:solidFill>
                  <a:srgbClr val="000066"/>
                </a:solidFill>
                <a:cs typeface="Arial" pitchFamily="34" charset="0"/>
              </a:rPr>
              <a:t>, по которым судебный эксперт пришел к выводу </a:t>
            </a:r>
            <a:r>
              <a:rPr lang="ru-RU" sz="2000" b="1" dirty="0" smtClean="0">
                <a:solidFill>
                  <a:srgbClr val="000066"/>
                </a:solidFill>
                <a:cs typeface="Arial" pitchFamily="34" charset="0"/>
              </a:rPr>
              <a:t>о несоответствии отчета </a:t>
            </a:r>
            <a:r>
              <a:rPr lang="ru-RU" sz="2000" dirty="0" smtClean="0">
                <a:solidFill>
                  <a:srgbClr val="000066"/>
                </a:solidFill>
                <a:cs typeface="Arial" pitchFamily="34" charset="0"/>
              </a:rPr>
              <a:t>установленным требованиям</a:t>
            </a:r>
            <a:r>
              <a:rPr lang="ru-RU" sz="2000" dirty="0" smtClean="0">
                <a:solidFill>
                  <a:srgbClr val="000066"/>
                </a:solidFill>
                <a:cs typeface="Arial" pitchFamily="34" charset="0"/>
              </a:rPr>
              <a:t>.</a:t>
            </a:r>
          </a:p>
          <a:p>
            <a:endParaRPr lang="ru-RU" sz="1600" b="1" i="1" dirty="0" smtClean="0">
              <a:solidFill>
                <a:srgbClr val="000066"/>
              </a:solidFill>
            </a:endParaRPr>
          </a:p>
          <a:p>
            <a:r>
              <a:rPr lang="ru-RU" sz="1200" b="1" i="1" dirty="0" smtClean="0">
                <a:solidFill>
                  <a:srgbClr val="000066"/>
                </a:solidFill>
              </a:rPr>
              <a:t>Савиных В.А., Баринов Н.П. </a:t>
            </a:r>
            <a:r>
              <a:rPr lang="ru-RU" sz="1200" b="1" dirty="0" smtClean="0">
                <a:solidFill>
                  <a:srgbClr val="000066"/>
                </a:solidFill>
              </a:rPr>
              <a:t>Оценка судом достоверности отчетов об оценке рыночной стоимости: мониторинг правоприменения по делам об оспаривании кадастровой стоимости / Мониторинг правоприменения СПбГУ. 2022. – 72 с. [Электронный ресурс], </a:t>
            </a:r>
            <a:r>
              <a:rPr lang="en-US" sz="1200" b="1" dirty="0" smtClean="0">
                <a:solidFill>
                  <a:srgbClr val="000066"/>
                </a:solidFill>
              </a:rPr>
              <a:t>URL</a:t>
            </a:r>
            <a:r>
              <a:rPr lang="ru-RU" sz="1200" b="1" dirty="0" smtClean="0">
                <a:solidFill>
                  <a:srgbClr val="000066"/>
                </a:solidFill>
              </a:rPr>
              <a:t> </a:t>
            </a:r>
            <a:r>
              <a:rPr lang="en-US" sz="1200" u="sng" dirty="0" smtClean="0">
                <a:hlinkClick r:id="rId2"/>
              </a:rPr>
              <a:t>https</a:t>
            </a:r>
            <a:r>
              <a:rPr lang="ru-RU" sz="1200" u="sng" dirty="0" smtClean="0">
                <a:hlinkClick r:id="rId2"/>
              </a:rPr>
              <a:t>://</a:t>
            </a:r>
            <a:r>
              <a:rPr lang="ru-RU" sz="1200" u="sng" dirty="0" err="1" smtClean="0">
                <a:hlinkClick r:id="rId2"/>
              </a:rPr>
              <a:t>pravoprim.spbu.ru</a:t>
            </a:r>
            <a:r>
              <a:rPr lang="ru-RU" sz="1200" u="sng" dirty="0" smtClean="0">
                <a:hlinkClick r:id="rId2"/>
              </a:rPr>
              <a:t>/</a:t>
            </a:r>
            <a:r>
              <a:rPr lang="en-US" sz="1200" u="sng" dirty="0" smtClean="0">
                <a:hlinkClick r:id="rId2"/>
              </a:rPr>
              <a:t>images</a:t>
            </a:r>
            <a:r>
              <a:rPr lang="ru-RU" sz="1200" u="sng" dirty="0" smtClean="0">
                <a:hlinkClick r:id="rId2"/>
              </a:rPr>
              <a:t>/</a:t>
            </a:r>
            <a:r>
              <a:rPr lang="ru-RU" sz="1200" u="sng" dirty="0" err="1" smtClean="0">
                <a:hlinkClick r:id="rId2"/>
              </a:rPr>
              <a:t>Баринов_Н.П._Савиных_В.А.pdf</a:t>
            </a:r>
            <a:endParaRPr lang="ru-RU" sz="1200" u="sng" dirty="0" smtClean="0"/>
          </a:p>
          <a:p>
            <a:pPr>
              <a:spcBef>
                <a:spcPts val="1200"/>
              </a:spcBef>
            </a:pPr>
            <a:r>
              <a:rPr lang="ru-RU" sz="1200" b="1" i="1" dirty="0" smtClean="0">
                <a:solidFill>
                  <a:srgbClr val="000066"/>
                </a:solidFill>
              </a:rPr>
              <a:t>Баринов Н.П., Савиных В.А. </a:t>
            </a:r>
            <a:r>
              <a:rPr lang="ru-RU" sz="1200" b="1" dirty="0" smtClean="0">
                <a:solidFill>
                  <a:srgbClr val="000066"/>
                </a:solidFill>
              </a:rPr>
              <a:t>Результаты мониторинга судебных решений по оспариванию кадастровой стоимости в 2017-2021 гг.  / Вопросы оценки, 2023, №1(109), с.17-28,  </a:t>
            </a:r>
            <a:r>
              <a:rPr lang="en-US" sz="1200" b="1" dirty="0" smtClean="0">
                <a:solidFill>
                  <a:srgbClr val="000066"/>
                </a:solidFill>
              </a:rPr>
              <a:t>URL</a:t>
            </a:r>
            <a:r>
              <a:rPr lang="ru-RU" sz="1200" b="1" dirty="0" smtClean="0">
                <a:solidFill>
                  <a:srgbClr val="000066"/>
                </a:solidFill>
              </a:rPr>
              <a:t> </a:t>
            </a:r>
            <a:r>
              <a:rPr lang="ru-RU" sz="1200" u="sng" dirty="0" smtClean="0">
                <a:hlinkClick r:id="rId3"/>
              </a:rPr>
              <a:t>http://www.avg.ru/articles/category1/rezultaty-monitoringa-sudebnyh-reshenij-po-osparivaniju-kadastrovoj-stoimosti-v-2017-2021-gg</a:t>
            </a:r>
            <a:r>
              <a:rPr lang="ru-RU" sz="1200" dirty="0" smtClean="0"/>
              <a:t>/</a:t>
            </a:r>
            <a:endParaRPr lang="ru-RU" sz="12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3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сегмент </a:t>
            </a:r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рынка в ФСО</a:t>
            </a:r>
            <a:endParaRPr lang="ru-RU" sz="2800" b="1" cap="all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36713"/>
            <a:ext cx="871296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66"/>
                </a:solidFill>
              </a:rPr>
              <a:t>ФСО </a:t>
            </a:r>
            <a:r>
              <a:rPr lang="en-US" sz="1400" b="1" dirty="0" smtClean="0">
                <a:solidFill>
                  <a:srgbClr val="000066"/>
                </a:solidFill>
              </a:rPr>
              <a:t>V</a:t>
            </a:r>
            <a:r>
              <a:rPr lang="ru-RU" sz="1400" b="1" dirty="0" smtClean="0">
                <a:solidFill>
                  <a:srgbClr val="000066"/>
                </a:solidFill>
              </a:rPr>
              <a:t>, п.22, пп.4): </a:t>
            </a:r>
            <a:r>
              <a:rPr lang="ru-RU" sz="1400" u="sng" dirty="0" smtClean="0">
                <a:solidFill>
                  <a:srgbClr val="000066"/>
                </a:solidFill>
              </a:rPr>
              <a:t>сегмент рынка </a:t>
            </a:r>
            <a:r>
              <a:rPr lang="ru-RU" sz="1400" dirty="0" smtClean="0">
                <a:solidFill>
                  <a:srgbClr val="000066"/>
                </a:solidFill>
              </a:rPr>
              <a:t>объекта оценки (географическое положение объекта оценки или рынка производимого с его использованием продукта)</a:t>
            </a:r>
          </a:p>
          <a:p>
            <a:pPr>
              <a:spcBef>
                <a:spcPts val="1200"/>
              </a:spcBef>
            </a:pPr>
            <a:r>
              <a:rPr lang="ru-RU" sz="1400" b="1" dirty="0" smtClean="0">
                <a:solidFill>
                  <a:srgbClr val="000066"/>
                </a:solidFill>
              </a:rPr>
              <a:t>ФСО №7: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rgbClr val="000066"/>
                </a:solidFill>
              </a:rPr>
              <a:t>п.10</a:t>
            </a:r>
            <a:r>
              <a:rPr lang="ru-RU" sz="1400" dirty="0" smtClean="0">
                <a:solidFill>
                  <a:srgbClr val="000066"/>
                </a:solidFill>
              </a:rPr>
              <a:t>. Для определения стоимости недвижимости оценщик </a:t>
            </a:r>
            <a:r>
              <a:rPr lang="ru-RU" sz="1400" u="sng" dirty="0" smtClean="0">
                <a:solidFill>
                  <a:srgbClr val="000066"/>
                </a:solidFill>
              </a:rPr>
              <a:t>исследует рынок в тех его сегментах,</a:t>
            </a:r>
            <a:r>
              <a:rPr lang="ru-RU" sz="1400" dirty="0" smtClean="0">
                <a:solidFill>
                  <a:srgbClr val="000066"/>
                </a:solidFill>
              </a:rPr>
              <a:t> к которым относятся фактическое использование оцениваемого объекта и другие виды использования, необходимые для определения его стоимости.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rgbClr val="000066"/>
                </a:solidFill>
              </a:rPr>
              <a:t>п.11</a:t>
            </a:r>
            <a:r>
              <a:rPr lang="ru-RU" sz="1400" dirty="0" smtClean="0">
                <a:solidFill>
                  <a:srgbClr val="000066"/>
                </a:solidFill>
              </a:rPr>
              <a:t>. Анализ рынка недвижимости выполняется в следующей последовательности:</a:t>
            </a:r>
          </a:p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rgbClr val="000066"/>
                </a:solidFill>
              </a:rPr>
              <a:t>б) </a:t>
            </a:r>
            <a:r>
              <a:rPr lang="ru-RU" sz="1400" u="sng" dirty="0" smtClean="0">
                <a:solidFill>
                  <a:srgbClr val="000066"/>
                </a:solidFill>
              </a:rPr>
              <a:t>определение сегмента рынка</a:t>
            </a:r>
            <a:r>
              <a:rPr lang="ru-RU" sz="1400" dirty="0" smtClean="0">
                <a:solidFill>
                  <a:srgbClr val="000066"/>
                </a:solidFill>
              </a:rPr>
              <a:t>, к которому принадлежит оцениваемый объект. …;</a:t>
            </a:r>
          </a:p>
          <a:p>
            <a:r>
              <a:rPr lang="ru-RU" sz="1400" dirty="0" smtClean="0">
                <a:solidFill>
                  <a:srgbClr val="000066"/>
                </a:solidFill>
              </a:rPr>
              <a:t>в) анализ фактических данных о ценах сделок и (или) предложений с объектами недвижимости </a:t>
            </a:r>
            <a:r>
              <a:rPr lang="ru-RU" sz="1400" u="sng" dirty="0" smtClean="0">
                <a:solidFill>
                  <a:srgbClr val="000066"/>
                </a:solidFill>
              </a:rPr>
              <a:t>из сегментов рынка</a:t>
            </a:r>
            <a:r>
              <a:rPr lang="ru-RU" sz="1400" dirty="0" smtClean="0">
                <a:solidFill>
                  <a:srgbClr val="000066"/>
                </a:solidFill>
              </a:rPr>
              <a:t>, к которым может быть отнесен оцениваемый объект при фактическом, а также при альтернативных вариантах его использования, ….;</a:t>
            </a:r>
          </a:p>
          <a:p>
            <a:pPr>
              <a:spcBef>
                <a:spcPts val="600"/>
              </a:spcBef>
            </a:pPr>
            <a:r>
              <a:rPr lang="ru-RU" sz="1400" dirty="0" err="1" smtClean="0">
                <a:solidFill>
                  <a:srgbClr val="000066"/>
                </a:solidFill>
              </a:rPr>
              <a:t>д</a:t>
            </a:r>
            <a:r>
              <a:rPr lang="ru-RU" sz="1400" dirty="0" smtClean="0">
                <a:solidFill>
                  <a:srgbClr val="000066"/>
                </a:solidFill>
              </a:rPr>
              <a:t>) основные выводы относительно </a:t>
            </a:r>
            <a:r>
              <a:rPr lang="ru-RU" sz="1400" u="sng" dirty="0" smtClean="0">
                <a:solidFill>
                  <a:srgbClr val="000066"/>
                </a:solidFill>
              </a:rPr>
              <a:t>рынка недвижимости в сегментах</a:t>
            </a:r>
            <a:r>
              <a:rPr lang="ru-RU" sz="1400" dirty="0" smtClean="0">
                <a:solidFill>
                  <a:srgbClr val="000066"/>
                </a:solidFill>
              </a:rPr>
              <a:t>, необходимых для оценки объекта, … .</a:t>
            </a:r>
          </a:p>
          <a:p>
            <a:pPr>
              <a:spcBef>
                <a:spcPts val="1200"/>
              </a:spcBef>
            </a:pPr>
            <a:r>
              <a:rPr lang="ru-RU" sz="1400" b="1" dirty="0" smtClean="0">
                <a:solidFill>
                  <a:srgbClr val="000066"/>
                </a:solidFill>
              </a:rPr>
              <a:t>п.22.</a:t>
            </a:r>
            <a:r>
              <a:rPr lang="ru-RU" sz="1400" dirty="0" smtClean="0">
                <a:solidFill>
                  <a:srgbClr val="000066"/>
                </a:solidFill>
              </a:rPr>
              <a:t> При применении сравнительного подхода к оценке недвижимости оценщик учитывает следующие положения:</a:t>
            </a:r>
          </a:p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rgbClr val="000066"/>
                </a:solidFill>
              </a:rPr>
              <a:t>б) в качестве объектов-аналогов используются объекты недвижимости, которые относятся к </a:t>
            </a:r>
            <a:r>
              <a:rPr lang="ru-RU" sz="1400" u="sng" dirty="0" smtClean="0">
                <a:solidFill>
                  <a:srgbClr val="000066"/>
                </a:solidFill>
              </a:rPr>
              <a:t>одному</a:t>
            </a:r>
            <a:r>
              <a:rPr lang="ru-RU" sz="1400" dirty="0" smtClean="0">
                <a:solidFill>
                  <a:srgbClr val="000066"/>
                </a:solidFill>
              </a:rPr>
              <a:t> с оцениваемым объектом </a:t>
            </a:r>
            <a:r>
              <a:rPr lang="ru-RU" sz="1400" u="sng" dirty="0" smtClean="0">
                <a:solidFill>
                  <a:srgbClr val="000066"/>
                </a:solidFill>
              </a:rPr>
              <a:t>сегменту рынка </a:t>
            </a:r>
            <a:r>
              <a:rPr lang="ru-RU" sz="1400" dirty="0" smtClean="0">
                <a:solidFill>
                  <a:srgbClr val="000066"/>
                </a:solidFill>
              </a:rPr>
              <a:t>и сопоставимы с ним по ценообразующим факторам. При этом для всех объектов недвижимости, включая оцениваемый, ценообразование по каждому из указанных факторов должно быть единообразным;</a:t>
            </a:r>
          </a:p>
          <a:p>
            <a:pPr>
              <a:spcBef>
                <a:spcPts val="600"/>
              </a:spcBef>
            </a:pPr>
            <a:r>
              <a:rPr lang="ru-RU" sz="1400" dirty="0" err="1" smtClean="0">
                <a:solidFill>
                  <a:srgbClr val="000066"/>
                </a:solidFill>
              </a:rPr>
              <a:t>д</a:t>
            </a:r>
            <a:r>
              <a:rPr lang="ru-RU" sz="1400" dirty="0" smtClean="0">
                <a:solidFill>
                  <a:srgbClr val="000066"/>
                </a:solidFill>
              </a:rPr>
              <a:t>)…При применении методов регрессионного анализа оценщик, используя данные </a:t>
            </a:r>
            <a:r>
              <a:rPr lang="ru-RU" sz="1400" u="sng" dirty="0" smtClean="0">
                <a:solidFill>
                  <a:srgbClr val="000066"/>
                </a:solidFill>
              </a:rPr>
              <a:t>сегмента рынка </a:t>
            </a:r>
            <a:r>
              <a:rPr lang="ru-RU" sz="1400" dirty="0" smtClean="0">
                <a:solidFill>
                  <a:srgbClr val="000066"/>
                </a:solidFill>
              </a:rPr>
              <a:t>оцениваемого объекта, конструирует модель ценообразования, соответствующую рынку этого объекта, по которой определяет расчетное значение искомой стоимости;</a:t>
            </a:r>
            <a:endParaRPr lang="ru-RU" b="1" dirty="0" smtClean="0">
              <a:solidFill>
                <a:srgbClr val="0000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3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Рынок</a:t>
            </a:r>
            <a:r>
              <a:rPr lang="en-US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НЕДВИЖИМОСТИ и</a:t>
            </a:r>
            <a:r>
              <a:rPr lang="en-US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сегмент</a:t>
            </a:r>
            <a:endParaRPr lang="ru-RU" sz="2800" b="1" cap="all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36712"/>
            <a:ext cx="8712968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0066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0066"/>
                </a:solidFill>
              </a:rPr>
              <a:t>Рынок недвижимости – сектор национальной экономики, представляющий собой совокупность объектов недвижимости, экономических субъектов, оперирующих на рынке, процессов функционирования рынка, </a:t>
            </a:r>
            <a:r>
              <a:rPr lang="ru-RU" sz="2000" b="1" dirty="0" smtClean="0">
                <a:solidFill>
                  <a:srgbClr val="000066"/>
                </a:solidFill>
              </a:rPr>
              <a:t>т.е</a:t>
            </a:r>
            <a:r>
              <a:rPr lang="ru-RU" sz="2000" b="1" dirty="0" smtClean="0">
                <a:solidFill>
                  <a:srgbClr val="000066"/>
                </a:solidFill>
              </a:rPr>
              <a:t>. производства </a:t>
            </a:r>
            <a:r>
              <a:rPr lang="ru-RU" sz="2000" dirty="0" smtClean="0">
                <a:solidFill>
                  <a:srgbClr val="000066"/>
                </a:solidFill>
              </a:rPr>
              <a:t>(</a:t>
            </a:r>
            <a:r>
              <a:rPr lang="ru-RU" sz="2000" b="1" dirty="0" smtClean="0">
                <a:solidFill>
                  <a:srgbClr val="000066"/>
                </a:solidFill>
              </a:rPr>
              <a:t>создания</a:t>
            </a:r>
            <a:r>
              <a:rPr lang="ru-RU" sz="2000" dirty="0" smtClean="0">
                <a:solidFill>
                  <a:srgbClr val="000066"/>
                </a:solidFill>
              </a:rPr>
              <a:t>)</a:t>
            </a:r>
            <a:r>
              <a:rPr lang="ru-RU" sz="2000" b="1" dirty="0" smtClean="0">
                <a:solidFill>
                  <a:srgbClr val="000066"/>
                </a:solidFill>
              </a:rPr>
              <a:t>, потребления </a:t>
            </a:r>
            <a:r>
              <a:rPr lang="ru-RU" sz="2000" dirty="0" smtClean="0">
                <a:solidFill>
                  <a:srgbClr val="000066"/>
                </a:solidFill>
              </a:rPr>
              <a:t>(</a:t>
            </a:r>
            <a:r>
              <a:rPr lang="ru-RU" sz="2000" b="1" dirty="0" smtClean="0">
                <a:solidFill>
                  <a:srgbClr val="000066"/>
                </a:solidFill>
              </a:rPr>
              <a:t>использования</a:t>
            </a:r>
            <a:r>
              <a:rPr lang="ru-RU" sz="2000" dirty="0" smtClean="0">
                <a:solidFill>
                  <a:srgbClr val="000066"/>
                </a:solidFill>
              </a:rPr>
              <a:t>)</a:t>
            </a:r>
            <a:r>
              <a:rPr lang="ru-RU" sz="2000" b="1" dirty="0" smtClean="0">
                <a:solidFill>
                  <a:srgbClr val="000066"/>
                </a:solidFill>
              </a:rPr>
              <a:t>, обмена объектов недвижимости, </a:t>
            </a:r>
            <a:r>
              <a:rPr lang="ru-RU" sz="2000" b="1" dirty="0" smtClean="0">
                <a:solidFill>
                  <a:srgbClr val="000066"/>
                </a:solidFill>
              </a:rPr>
              <a:t>управления </a:t>
            </a:r>
            <a:r>
              <a:rPr lang="ru-RU" sz="2000" b="1" dirty="0" smtClean="0">
                <a:solidFill>
                  <a:srgbClr val="000066"/>
                </a:solidFill>
              </a:rPr>
              <a:t>рынком, а также механизмов, обеспечивающих функционирование рынка </a:t>
            </a:r>
            <a:r>
              <a:rPr lang="ru-RU" sz="2000" dirty="0" smtClean="0">
                <a:solidFill>
                  <a:srgbClr val="000066"/>
                </a:solidFill>
              </a:rPr>
              <a:t>(</a:t>
            </a:r>
            <a:r>
              <a:rPr lang="ru-RU" sz="2000" b="1" dirty="0" smtClean="0">
                <a:solidFill>
                  <a:srgbClr val="000066"/>
                </a:solidFill>
              </a:rPr>
              <a:t>инфраструктуры рынка</a:t>
            </a:r>
            <a:r>
              <a:rPr lang="ru-RU" sz="2000" dirty="0" smtClean="0">
                <a:solidFill>
                  <a:srgbClr val="000066"/>
                </a:solidFill>
              </a:rPr>
              <a:t>)</a:t>
            </a:r>
            <a:r>
              <a:rPr lang="ru-RU" sz="2000" b="1" dirty="0" smtClean="0">
                <a:solidFill>
                  <a:srgbClr val="000066"/>
                </a:solidFill>
              </a:rPr>
              <a:t>. </a:t>
            </a:r>
          </a:p>
          <a:p>
            <a:pPr>
              <a:spcBef>
                <a:spcPts val="600"/>
              </a:spcBef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2000" b="1" dirty="0" smtClean="0">
                <a:solidFill>
                  <a:srgbClr val="000066"/>
                </a:solidFill>
              </a:rPr>
              <a:t>Сегмент  рынка недвижимости – </a:t>
            </a:r>
            <a:r>
              <a:rPr lang="ru-RU" sz="2000" b="1" u="sng" dirty="0" smtClean="0">
                <a:solidFill>
                  <a:srgbClr val="000066"/>
                </a:solidFill>
              </a:rPr>
              <a:t>часть рынка</a:t>
            </a:r>
            <a:r>
              <a:rPr lang="ru-RU" sz="2000" b="1" dirty="0" smtClean="0">
                <a:solidFill>
                  <a:srgbClr val="000066"/>
                </a:solidFill>
              </a:rPr>
              <a:t>, включающая в себя части всех элементов совокупности, составляющий рынок. </a:t>
            </a:r>
          </a:p>
          <a:p>
            <a:pPr>
              <a:spcBef>
                <a:spcPts val="600"/>
              </a:spcBef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rgbClr val="000066"/>
                </a:solidFill>
              </a:rPr>
              <a:t>На как определить эту </a:t>
            </a:r>
            <a:r>
              <a:rPr lang="ru-RU" sz="2000" b="1" dirty="0" smtClean="0">
                <a:solidFill>
                  <a:srgbClr val="000066"/>
                </a:solidFill>
              </a:rPr>
              <a:t>часть?  </a:t>
            </a:r>
            <a:br>
              <a:rPr lang="ru-RU" sz="2000" b="1" dirty="0" smtClean="0">
                <a:solidFill>
                  <a:srgbClr val="000066"/>
                </a:solidFill>
              </a:rPr>
            </a:br>
            <a:r>
              <a:rPr lang="ru-RU" sz="2000" b="1" dirty="0" smtClean="0">
                <a:solidFill>
                  <a:srgbClr val="000066"/>
                </a:solidFill>
              </a:rPr>
              <a:t>В нормативных актах  и учебниках по оценке таких определений нет. </a:t>
            </a:r>
          </a:p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rgbClr val="000066"/>
                </a:solidFill>
              </a:rPr>
              <a:t/>
            </a:r>
            <a:br>
              <a:rPr lang="ru-RU" sz="2000" b="1" dirty="0" smtClean="0">
                <a:solidFill>
                  <a:srgbClr val="000066"/>
                </a:solidFill>
              </a:rPr>
            </a:br>
            <a:r>
              <a:rPr lang="ru-RU" sz="2000" b="1" dirty="0" smtClean="0">
                <a:solidFill>
                  <a:srgbClr val="000066"/>
                </a:solidFill>
              </a:rPr>
              <a:t>А подходы к сегментации рынка недвижимости  </a:t>
            </a:r>
            <a:r>
              <a:rPr lang="ru-RU" sz="2000" b="1" smtClean="0">
                <a:solidFill>
                  <a:srgbClr val="000066"/>
                </a:solidFill>
              </a:rPr>
              <a:t>–  разные</a:t>
            </a:r>
            <a:r>
              <a:rPr lang="ru-RU" sz="2000" b="1" dirty="0" smtClean="0">
                <a:solidFill>
                  <a:srgbClr val="000066"/>
                </a:solidFill>
              </a:rPr>
              <a:t>.</a:t>
            </a:r>
            <a:endParaRPr lang="ru-RU" sz="14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3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Рынок</a:t>
            </a:r>
            <a:r>
              <a:rPr lang="en-US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НЕДВИЖИМОСТИ и</a:t>
            </a:r>
            <a:r>
              <a:rPr lang="en-US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сегмент</a:t>
            </a:r>
            <a:endParaRPr lang="ru-RU" sz="2800" b="1" cap="all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36712"/>
            <a:ext cx="8712968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66"/>
                </a:solidFill>
              </a:rPr>
              <a:t>Ключевые сегменты рынка недвижимости по </a:t>
            </a:r>
            <a:r>
              <a:rPr lang="en-US" sz="1600" b="1" dirty="0" smtClean="0">
                <a:solidFill>
                  <a:srgbClr val="000066"/>
                </a:solidFill>
              </a:rPr>
              <a:t>RE-Digest</a:t>
            </a:r>
            <a:r>
              <a:rPr lang="ru-RU" sz="1600" b="1" dirty="0" smtClean="0">
                <a:solidFill>
                  <a:srgbClr val="000066"/>
                </a:solidFill>
              </a:rPr>
              <a:t> </a:t>
            </a:r>
            <a:r>
              <a:rPr lang="ru-RU" sz="1400" dirty="0" smtClean="0">
                <a:solidFill>
                  <a:srgbClr val="000066"/>
                </a:solidFill>
              </a:rPr>
              <a:t>(дайджест корректировок  для оценщиков, </a:t>
            </a:r>
            <a:r>
              <a:rPr lang="en-US" sz="1400" dirty="0" smtClean="0">
                <a:solidFill>
                  <a:srgbClr val="000066"/>
                </a:solidFill>
                <a:hlinkClick r:id="rId2"/>
              </a:rPr>
              <a:t>https://re-digest.ru/main-test/structure</a:t>
            </a:r>
            <a:r>
              <a:rPr lang="en-US" sz="1400" dirty="0" smtClean="0">
                <a:solidFill>
                  <a:srgbClr val="000066"/>
                </a:solidFill>
                <a:hlinkClick r:id="rId2"/>
              </a:rPr>
              <a:t>/</a:t>
            </a:r>
            <a:r>
              <a:rPr lang="ru-RU" sz="1400" dirty="0" smtClean="0">
                <a:solidFill>
                  <a:srgbClr val="000066"/>
                </a:solidFill>
              </a:rPr>
              <a:t>)</a:t>
            </a:r>
            <a:r>
              <a:rPr lang="ru-RU" sz="1400" dirty="0" smtClean="0">
                <a:solidFill>
                  <a:srgbClr val="000066"/>
                </a:solidFill>
              </a:rPr>
              <a:t> :</a:t>
            </a:r>
            <a:endParaRPr lang="en-US" sz="1400" dirty="0" smtClean="0">
              <a:solidFill>
                <a:srgbClr val="000066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400" b="1" i="1" dirty="0" smtClean="0">
                <a:solidFill>
                  <a:srgbClr val="000066"/>
                </a:solidFill>
              </a:rPr>
              <a:t>1.  </a:t>
            </a:r>
            <a:r>
              <a:rPr lang="ru-RU" sz="1400" b="1" i="1" dirty="0" smtClean="0">
                <a:solidFill>
                  <a:srgbClr val="000066"/>
                </a:solidFill>
              </a:rPr>
              <a:t>Склады</a:t>
            </a:r>
          </a:p>
          <a:p>
            <a:r>
              <a:rPr lang="ru-RU" sz="1400" b="1" i="1" dirty="0" smtClean="0">
                <a:solidFill>
                  <a:srgbClr val="000066"/>
                </a:solidFill>
              </a:rPr>
              <a:t>2.  Офисы</a:t>
            </a:r>
          </a:p>
          <a:p>
            <a:r>
              <a:rPr lang="ru-RU" sz="1400" b="1" i="1" dirty="0" smtClean="0">
                <a:solidFill>
                  <a:srgbClr val="000066"/>
                </a:solidFill>
              </a:rPr>
              <a:t>3.  </a:t>
            </a:r>
            <a:r>
              <a:rPr lang="ru-RU" sz="1400" b="1" i="1" dirty="0" smtClean="0">
                <a:solidFill>
                  <a:srgbClr val="000066"/>
                </a:solidFill>
              </a:rPr>
              <a:t>Жилая недвижимость</a:t>
            </a:r>
          </a:p>
          <a:p>
            <a:r>
              <a:rPr lang="ru-RU" sz="1400" b="1" i="1" dirty="0" smtClean="0">
                <a:solidFill>
                  <a:srgbClr val="000066"/>
                </a:solidFill>
              </a:rPr>
              <a:t>4.  Торговые центры</a:t>
            </a:r>
            <a:endParaRPr lang="ru-RU" sz="1400" b="1" i="1" dirty="0" smtClean="0">
              <a:solidFill>
                <a:srgbClr val="000066"/>
              </a:solidFill>
            </a:endParaRPr>
          </a:p>
          <a:p>
            <a:r>
              <a:rPr lang="ru-RU" sz="1400" b="1" i="1" dirty="0" smtClean="0">
                <a:solidFill>
                  <a:srgbClr val="000066"/>
                </a:solidFill>
              </a:rPr>
              <a:t>5.  </a:t>
            </a:r>
            <a:r>
              <a:rPr lang="ru-RU" sz="1400" b="1" i="1" dirty="0" smtClean="0">
                <a:solidFill>
                  <a:srgbClr val="000066"/>
                </a:solidFill>
              </a:rPr>
              <a:t>Гостиницы</a:t>
            </a:r>
          </a:p>
          <a:p>
            <a:r>
              <a:rPr lang="ru-RU" sz="1400" b="1" i="1" dirty="0" smtClean="0">
                <a:solidFill>
                  <a:srgbClr val="000066"/>
                </a:solidFill>
              </a:rPr>
              <a:t>6.  Light </a:t>
            </a:r>
            <a:r>
              <a:rPr lang="ru-RU" sz="1400" b="1" i="1" dirty="0" smtClean="0">
                <a:solidFill>
                  <a:srgbClr val="000066"/>
                </a:solidFill>
              </a:rPr>
              <a:t>Industrial</a:t>
            </a:r>
          </a:p>
          <a:p>
            <a:r>
              <a:rPr lang="ru-RU" sz="1400" b="1" i="1" dirty="0" smtClean="0">
                <a:solidFill>
                  <a:srgbClr val="000066"/>
                </a:solidFill>
              </a:rPr>
              <a:t>7.  </a:t>
            </a:r>
            <a:r>
              <a:rPr lang="ru-RU" sz="1400" b="1" i="1" u="sng" dirty="0" smtClean="0">
                <a:solidFill>
                  <a:srgbClr val="000066"/>
                </a:solidFill>
              </a:rPr>
              <a:t>Земельные участки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rgbClr val="000066"/>
                </a:solidFill>
              </a:rPr>
              <a:t>Сегментация </a:t>
            </a:r>
            <a:r>
              <a:rPr lang="ru-RU" sz="1600" b="1" u="sng" dirty="0" smtClean="0">
                <a:solidFill>
                  <a:srgbClr val="000066"/>
                </a:solidFill>
              </a:rPr>
              <a:t>земельных участков </a:t>
            </a:r>
            <a:r>
              <a:rPr lang="ru-RU" sz="1600" b="1" dirty="0" smtClean="0">
                <a:solidFill>
                  <a:srgbClr val="000066"/>
                </a:solidFill>
              </a:rPr>
              <a:t>по Методическим указаниям о государственной кадастровой оценке </a:t>
            </a:r>
            <a:r>
              <a:rPr lang="ru-RU" sz="1400" dirty="0" smtClean="0">
                <a:solidFill>
                  <a:srgbClr val="000066"/>
                </a:solidFill>
              </a:rPr>
              <a:t>(приказ Росреестра </a:t>
            </a:r>
            <a:r>
              <a:rPr lang="ru-RU" sz="1400" dirty="0" smtClean="0"/>
              <a:t>от 4 августа 2021 г. N </a:t>
            </a:r>
            <a:r>
              <a:rPr lang="ru-RU" sz="1400" dirty="0" smtClean="0"/>
              <a:t>П/0336 в действующей редакции)</a:t>
            </a:r>
            <a:r>
              <a:rPr lang="ru-RU" sz="1600" dirty="0" smtClean="0"/>
              <a:t>:</a:t>
            </a:r>
            <a:endParaRPr lang="ru-RU" sz="1600" dirty="0" smtClean="0">
              <a:solidFill>
                <a:srgbClr val="000066"/>
              </a:solidFill>
            </a:endParaRPr>
          </a:p>
          <a:p>
            <a:pPr>
              <a:spcBef>
                <a:spcPts val="600"/>
              </a:spcBef>
            </a:pPr>
            <a:endParaRPr lang="en-US" sz="2000" b="1" dirty="0" smtClean="0">
              <a:solidFill>
                <a:srgbClr val="000066"/>
              </a:solidFill>
            </a:endParaRPr>
          </a:p>
          <a:p>
            <a:pPr>
              <a:spcBef>
                <a:spcPts val="600"/>
              </a:spcBef>
            </a:pPr>
            <a:endParaRPr lang="ru-RU" sz="1400" dirty="0" smtClean="0"/>
          </a:p>
          <a:p>
            <a:pPr lvl="0">
              <a:spcBef>
                <a:spcPts val="600"/>
              </a:spcBef>
            </a:pPr>
            <a:endParaRPr lang="en-US" dirty="0" smtClean="0">
              <a:solidFill>
                <a:srgbClr val="000066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</a:pPr>
            <a:endParaRPr lang="ru-RU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en-US" dirty="0" smtClean="0">
              <a:solidFill>
                <a:srgbClr val="000066"/>
              </a:solidFill>
            </a:endParaRPr>
          </a:p>
          <a:p>
            <a:pPr>
              <a:spcBef>
                <a:spcPts val="600"/>
              </a:spcBef>
            </a:pPr>
            <a:endParaRPr lang="en-US" dirty="0" smtClean="0">
              <a:solidFill>
                <a:srgbClr val="000066"/>
              </a:solidFill>
            </a:endParaRPr>
          </a:p>
          <a:p>
            <a:pPr>
              <a:spcBef>
                <a:spcPts val="600"/>
              </a:spcBef>
            </a:pPr>
            <a:endParaRPr lang="ru-RU" dirty="0" smtClean="0">
              <a:solidFill>
                <a:srgbClr val="000066"/>
              </a:solidFill>
            </a:endParaRPr>
          </a:p>
          <a:p>
            <a:pPr>
              <a:spcBef>
                <a:spcPts val="600"/>
              </a:spcBef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>
              <a:spcBef>
                <a:spcPts val="600"/>
              </a:spcBef>
            </a:pPr>
            <a:endParaRPr lang="ru-RU" sz="1400" dirty="0" smtClean="0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501008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i="1" dirty="0" smtClean="0">
                <a:solidFill>
                  <a:srgbClr val="000066"/>
                </a:solidFill>
              </a:rPr>
              <a:t>1. Сельскохозяйственное использование</a:t>
            </a:r>
          </a:p>
          <a:p>
            <a:r>
              <a:rPr lang="ru-RU" sz="1400" b="1" i="1" dirty="0" smtClean="0">
                <a:solidFill>
                  <a:srgbClr val="000066"/>
                </a:solidFill>
              </a:rPr>
              <a:t>2. Жилая застройка </a:t>
            </a:r>
            <a:r>
              <a:rPr lang="ru-RU" sz="1400" i="1" dirty="0" smtClean="0">
                <a:solidFill>
                  <a:srgbClr val="000066"/>
                </a:solidFill>
              </a:rPr>
              <a:t>(</a:t>
            </a:r>
            <a:r>
              <a:rPr lang="ru-RU" sz="1400" b="1" i="1" dirty="0" smtClean="0">
                <a:solidFill>
                  <a:srgbClr val="000066"/>
                </a:solidFill>
              </a:rPr>
              <a:t>среднеэтажная и многоэтажная</a:t>
            </a:r>
            <a:r>
              <a:rPr lang="ru-RU" sz="1400" i="1" dirty="0" smtClean="0">
                <a:solidFill>
                  <a:srgbClr val="000066"/>
                </a:solidFill>
              </a:rPr>
              <a:t>)</a:t>
            </a:r>
          </a:p>
          <a:p>
            <a:r>
              <a:rPr lang="ru-RU" sz="1400" b="1" i="1" dirty="0" smtClean="0">
                <a:solidFill>
                  <a:srgbClr val="000066"/>
                </a:solidFill>
              </a:rPr>
              <a:t>3. Общественное использование</a:t>
            </a:r>
          </a:p>
          <a:p>
            <a:r>
              <a:rPr lang="ru-RU" sz="1400" b="1" i="1" dirty="0" smtClean="0">
                <a:solidFill>
                  <a:srgbClr val="000066"/>
                </a:solidFill>
              </a:rPr>
              <a:t>4. Предпринимательство</a:t>
            </a:r>
          </a:p>
          <a:p>
            <a:r>
              <a:rPr lang="ru-RU" sz="1400" b="1" i="1" dirty="0" smtClean="0">
                <a:solidFill>
                  <a:srgbClr val="000066"/>
                </a:solidFill>
              </a:rPr>
              <a:t>5. Отдых </a:t>
            </a:r>
            <a:r>
              <a:rPr lang="ru-RU" sz="1400" i="1" dirty="0" smtClean="0">
                <a:solidFill>
                  <a:srgbClr val="000066"/>
                </a:solidFill>
              </a:rPr>
              <a:t>(</a:t>
            </a:r>
            <a:r>
              <a:rPr lang="ru-RU" sz="1400" b="1" i="1" dirty="0" smtClean="0">
                <a:solidFill>
                  <a:srgbClr val="000066"/>
                </a:solidFill>
              </a:rPr>
              <a:t>рекреация</a:t>
            </a:r>
            <a:r>
              <a:rPr lang="ru-RU" sz="1400" i="1" dirty="0" smtClean="0">
                <a:solidFill>
                  <a:srgbClr val="000066"/>
                </a:solidFill>
              </a:rPr>
              <a:t>)</a:t>
            </a:r>
          </a:p>
          <a:p>
            <a:r>
              <a:rPr lang="ru-RU" sz="1400" b="1" i="1" dirty="0" smtClean="0">
                <a:solidFill>
                  <a:srgbClr val="000066"/>
                </a:solidFill>
              </a:rPr>
              <a:t>6. Производственная деятельность</a:t>
            </a:r>
          </a:p>
          <a:p>
            <a:r>
              <a:rPr lang="ru-RU" sz="1400" b="1" i="1" dirty="0" smtClean="0">
                <a:solidFill>
                  <a:srgbClr val="000066"/>
                </a:solidFill>
              </a:rPr>
              <a:t>7. Транспорт</a:t>
            </a:r>
          </a:p>
          <a:p>
            <a:r>
              <a:rPr lang="ru-RU" sz="1400" b="1" i="1" dirty="0" smtClean="0">
                <a:solidFill>
                  <a:srgbClr val="000066"/>
                </a:solidFill>
              </a:rPr>
              <a:t>8. Обеспечение обороны и безопасности</a:t>
            </a:r>
          </a:p>
          <a:p>
            <a:r>
              <a:rPr lang="ru-RU" sz="1400" b="1" i="1" dirty="0" smtClean="0">
                <a:solidFill>
                  <a:srgbClr val="000066"/>
                </a:solidFill>
              </a:rPr>
              <a:t>9. Охраняемые природные территории и благоустройство</a:t>
            </a:r>
          </a:p>
          <a:p>
            <a:r>
              <a:rPr lang="ru-RU" sz="1400" b="1" i="1" dirty="0" smtClean="0">
                <a:solidFill>
                  <a:srgbClr val="000066"/>
                </a:solidFill>
              </a:rPr>
              <a:t>10. Использование лесов</a:t>
            </a:r>
          </a:p>
          <a:p>
            <a:r>
              <a:rPr lang="ru-RU" sz="1400" b="1" i="1" dirty="0" smtClean="0">
                <a:solidFill>
                  <a:srgbClr val="000066"/>
                </a:solidFill>
              </a:rPr>
              <a:t>11. Водные объекты</a:t>
            </a:r>
          </a:p>
          <a:p>
            <a:r>
              <a:rPr lang="ru-RU" sz="1400" b="1" i="1" dirty="0" smtClean="0">
                <a:solidFill>
                  <a:srgbClr val="000066"/>
                </a:solidFill>
              </a:rPr>
              <a:t>12. Специальное, ритуальное использование, запас</a:t>
            </a:r>
          </a:p>
          <a:p>
            <a:r>
              <a:rPr lang="ru-RU" sz="1400" b="1" i="1" dirty="0" smtClean="0">
                <a:solidFill>
                  <a:srgbClr val="000066"/>
                </a:solidFill>
              </a:rPr>
              <a:t>13. Садоводство и огородничество, малоэтажная жиля застройка»</a:t>
            </a:r>
          </a:p>
          <a:p>
            <a:r>
              <a:rPr lang="ru-RU" sz="1400" b="1" i="1" dirty="0" smtClean="0">
                <a:solidFill>
                  <a:srgbClr val="000066"/>
                </a:solidFill>
              </a:rPr>
              <a:t>14. Иное использование</a:t>
            </a:r>
            <a:endParaRPr lang="ru-RU" sz="1400" b="1" i="1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3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Сегмент  </a:t>
            </a:r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рынка В  </a:t>
            </a:r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МАРКЕТИНГЕ</a:t>
            </a:r>
            <a:endParaRPr lang="ru-RU" sz="2800" b="1" cap="all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36712"/>
            <a:ext cx="864096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ru-RU" b="1" dirty="0" smtClean="0">
                <a:solidFill>
                  <a:srgbClr val="000066"/>
                </a:solidFill>
              </a:rPr>
              <a:t>Сегмент рынка</a:t>
            </a:r>
            <a:r>
              <a:rPr lang="ru-RU" dirty="0" smtClean="0">
                <a:solidFill>
                  <a:srgbClr val="000066"/>
                </a:solidFill>
              </a:rPr>
              <a:t> (</a:t>
            </a:r>
            <a:r>
              <a:rPr lang="ru-RU" b="1" dirty="0" smtClean="0">
                <a:solidFill>
                  <a:srgbClr val="000066"/>
                </a:solidFill>
              </a:rPr>
              <a:t>market segment</a:t>
            </a:r>
            <a:r>
              <a:rPr lang="ru-RU" dirty="0" smtClean="0">
                <a:solidFill>
                  <a:srgbClr val="000066"/>
                </a:solidFill>
              </a:rPr>
              <a:t>) — часть единого рыночного пространства, очерченная границами, определенными географическими, социальными, отраслевыми </a:t>
            </a:r>
            <a:r>
              <a:rPr lang="ru-RU" u="sng" dirty="0" smtClean="0">
                <a:solidFill>
                  <a:srgbClr val="000066"/>
                </a:solidFill>
              </a:rPr>
              <a:t>различиями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u="sng" dirty="0" smtClean="0">
                <a:solidFill>
                  <a:srgbClr val="000066"/>
                </a:solidFill>
              </a:rPr>
              <a:t>субъектов рынка,</a:t>
            </a:r>
            <a:r>
              <a:rPr lang="ru-RU" dirty="0" smtClean="0">
                <a:solidFill>
                  <a:srgbClr val="000066"/>
                </a:solidFill>
              </a:rPr>
              <a:t> выявленными в результате исследования. </a:t>
            </a:r>
            <a:endParaRPr lang="en-US" dirty="0" smtClean="0">
              <a:solidFill>
                <a:srgbClr val="000066"/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ru-RU" b="1" dirty="0" smtClean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выявления сегментов рынка</a:t>
            </a:r>
            <a:r>
              <a:rPr lang="ru-RU" dirty="0" smtClean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выявление целевого сегмента рынка и концентрация на целевом сегменте. </a:t>
            </a:r>
          </a:p>
          <a:p>
            <a:pPr algn="just">
              <a:spcBef>
                <a:spcPts val="1200"/>
              </a:spcBef>
            </a:pPr>
            <a:r>
              <a:rPr lang="ru-RU" b="1" dirty="0" smtClean="0">
                <a:solidFill>
                  <a:srgbClr val="000066"/>
                </a:solidFill>
              </a:rPr>
              <a:t>Для проведения сегментации рынка </a:t>
            </a:r>
            <a:r>
              <a:rPr lang="ru-RU" dirty="0" smtClean="0">
                <a:solidFill>
                  <a:srgbClr val="000066"/>
                </a:solidFill>
              </a:rPr>
              <a:t>целесообразно руководствоваться пятью принципами сегментирования: </a:t>
            </a:r>
            <a:r>
              <a:rPr lang="ru-RU" dirty="0" smtClean="0">
                <a:solidFill>
                  <a:srgbClr val="000066"/>
                </a:solidFill>
              </a:rPr>
              <a:t> различия </a:t>
            </a:r>
            <a:r>
              <a:rPr lang="ru-RU" dirty="0" smtClean="0">
                <a:solidFill>
                  <a:srgbClr val="000066"/>
                </a:solidFill>
              </a:rPr>
              <a:t>между сегментами, </a:t>
            </a:r>
            <a:r>
              <a:rPr lang="ru-RU" dirty="0" smtClean="0">
                <a:solidFill>
                  <a:srgbClr val="000066"/>
                </a:solidFill>
              </a:rPr>
              <a:t>сходства </a:t>
            </a:r>
            <a:r>
              <a:rPr lang="ru-RU" dirty="0" smtClean="0">
                <a:solidFill>
                  <a:srgbClr val="000066"/>
                </a:solidFill>
              </a:rPr>
              <a:t>потребителей,   большой величины сегмента, </a:t>
            </a:r>
            <a:r>
              <a:rPr lang="ru-RU" dirty="0" smtClean="0">
                <a:solidFill>
                  <a:srgbClr val="000066"/>
                </a:solidFill>
              </a:rPr>
              <a:t>измеримости </a:t>
            </a:r>
            <a:r>
              <a:rPr lang="ru-RU" dirty="0" smtClean="0">
                <a:solidFill>
                  <a:srgbClr val="000066"/>
                </a:solidFill>
              </a:rPr>
              <a:t>характеристик потребителей,   достижимости </a:t>
            </a:r>
            <a:r>
              <a:rPr lang="ru-RU" dirty="0" smtClean="0">
                <a:solidFill>
                  <a:srgbClr val="000066"/>
                </a:solidFill>
              </a:rPr>
              <a:t> потребителей</a:t>
            </a:r>
            <a:r>
              <a:rPr lang="ru-RU" dirty="0" smtClean="0">
                <a:solidFill>
                  <a:srgbClr val="000066"/>
                </a:solidFill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ru-RU" b="1" dirty="0" smtClean="0">
                <a:solidFill>
                  <a:srgbClr val="000066"/>
                </a:solidFill>
              </a:rPr>
              <a:t>Сегменты рынка</a:t>
            </a:r>
            <a:r>
              <a:rPr lang="ru-RU" dirty="0" smtClean="0">
                <a:solidFill>
                  <a:srgbClr val="000066"/>
                </a:solidFill>
              </a:rPr>
              <a:t>, полученные в результате сегментации, </a:t>
            </a:r>
            <a:r>
              <a:rPr lang="ru-RU" b="1" dirty="0" smtClean="0">
                <a:solidFill>
                  <a:srgbClr val="000066"/>
                </a:solidFill>
              </a:rPr>
              <a:t>должны быть</a:t>
            </a:r>
            <a:r>
              <a:rPr lang="ru-RU" dirty="0" smtClean="0">
                <a:solidFill>
                  <a:srgbClr val="000066"/>
                </a:solidFill>
              </a:rPr>
              <a:t>: </a:t>
            </a:r>
          </a:p>
          <a:p>
            <a:pPr lvl="0" algn="just"/>
            <a:r>
              <a:rPr lang="ru-RU" dirty="0" smtClean="0">
                <a:solidFill>
                  <a:srgbClr val="000066"/>
                </a:solidFill>
              </a:rPr>
              <a:t>- </a:t>
            </a:r>
            <a:r>
              <a:rPr lang="ru-RU" u="sng" dirty="0" smtClean="0">
                <a:solidFill>
                  <a:srgbClr val="000066"/>
                </a:solidFill>
              </a:rPr>
              <a:t>определенными</a:t>
            </a:r>
            <a:r>
              <a:rPr lang="ru-RU" dirty="0" smtClean="0">
                <a:solidFill>
                  <a:srgbClr val="000066"/>
                </a:solidFill>
              </a:rPr>
              <a:t>, т. е. иметь четкий набор потребностей и реагировать схожим образом на предлагаемый продукт; </a:t>
            </a:r>
          </a:p>
          <a:p>
            <a:pPr lvl="0" algn="just"/>
            <a:r>
              <a:rPr lang="ru-RU" dirty="0" smtClean="0">
                <a:solidFill>
                  <a:srgbClr val="000066"/>
                </a:solidFill>
              </a:rPr>
              <a:t>- достаточно </a:t>
            </a:r>
            <a:r>
              <a:rPr lang="ru-RU" u="sng" dirty="0" smtClean="0">
                <a:solidFill>
                  <a:srgbClr val="000066"/>
                </a:solidFill>
              </a:rPr>
              <a:t>существенными по размеру</a:t>
            </a:r>
            <a:r>
              <a:rPr lang="ru-RU" dirty="0" smtClean="0">
                <a:solidFill>
                  <a:srgbClr val="000066"/>
                </a:solidFill>
              </a:rPr>
              <a:t>, чтобы оправдать дополнительные затраты на «подгонку» стратегий маркетинга под требования данного сегмента; </a:t>
            </a:r>
          </a:p>
          <a:p>
            <a:pPr lvl="0" algn="just"/>
            <a:r>
              <a:rPr lang="ru-RU" dirty="0" smtClean="0">
                <a:solidFill>
                  <a:srgbClr val="000066"/>
                </a:solidFill>
              </a:rPr>
              <a:t>- должны быть </a:t>
            </a:r>
            <a:r>
              <a:rPr lang="ru-RU" u="sng" dirty="0" smtClean="0">
                <a:solidFill>
                  <a:srgbClr val="000066"/>
                </a:solidFill>
              </a:rPr>
              <a:t>доступными для эффективной </a:t>
            </a:r>
            <a:r>
              <a:rPr lang="ru-RU" dirty="0" smtClean="0">
                <a:solidFill>
                  <a:srgbClr val="000066"/>
                </a:solidFill>
              </a:rPr>
              <a:t>маркетинговой </a:t>
            </a:r>
            <a:r>
              <a:rPr lang="ru-RU" u="sng" dirty="0" smtClean="0">
                <a:solidFill>
                  <a:srgbClr val="000066"/>
                </a:solidFill>
              </a:rPr>
              <a:t>деятельности</a:t>
            </a:r>
            <a:r>
              <a:rPr lang="ru-RU" dirty="0" smtClean="0">
                <a:solidFill>
                  <a:srgbClr val="000066"/>
                </a:solidFill>
              </a:rPr>
              <a:t>;</a:t>
            </a:r>
          </a:p>
          <a:p>
            <a:pPr lvl="0"/>
            <a:r>
              <a:rPr lang="ru-RU" dirty="0" smtClean="0">
                <a:solidFill>
                  <a:srgbClr val="000066"/>
                </a:solidFill>
              </a:rPr>
              <a:t>- </a:t>
            </a:r>
            <a:r>
              <a:rPr lang="ru-RU" u="sng" dirty="0" smtClean="0">
                <a:solidFill>
                  <a:srgbClr val="000066"/>
                </a:solidFill>
              </a:rPr>
              <a:t>количественно измеряемыми</a:t>
            </a:r>
            <a:r>
              <a:rPr lang="ru-RU" dirty="0" smtClean="0">
                <a:solidFill>
                  <a:srgbClr val="000066"/>
                </a:solidFill>
              </a:rPr>
              <a:t>;</a:t>
            </a:r>
          </a:p>
          <a:p>
            <a:pPr lvl="0">
              <a:buFontTx/>
              <a:buChar char="-"/>
            </a:pPr>
            <a:r>
              <a:rPr lang="ru-RU" dirty="0" smtClean="0">
                <a:solidFill>
                  <a:srgbClr val="000066"/>
                </a:solidFill>
              </a:rPr>
              <a:t> используемыми в течение достаточно длительного периода. </a:t>
            </a:r>
          </a:p>
          <a:p>
            <a:pPr>
              <a:spcBef>
                <a:spcPts val="1200"/>
              </a:spcBef>
            </a:pPr>
            <a:r>
              <a:rPr lang="ru-RU" sz="1200" b="1" u="sng" dirty="0" smtClean="0">
                <a:hlinkClick r:id="rId2"/>
              </a:rPr>
              <a:t>https://www.marketch.ru/marketing_dictionary/marketing_terms_s/market_segment/</a:t>
            </a:r>
            <a:endParaRPr lang="ru-RU" sz="1200" b="1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3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НАМ ОПРЕДЕЛИТЬ </a:t>
            </a:r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сегмент рынка?</a:t>
            </a:r>
            <a:endParaRPr lang="ru-RU" sz="2800" b="1" cap="all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80728"/>
            <a:ext cx="871296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000" b="1" dirty="0" smtClean="0">
                <a:solidFill>
                  <a:srgbClr val="000066"/>
                </a:solidFill>
              </a:rPr>
              <a:t>ДВА  ВОЗМОЖНЫХ  АЛЬТЕРНАТИВНЫХ  ПОИМАНИЯ  СЕГМЕНТА  РЫНКА </a:t>
            </a:r>
          </a:p>
          <a:p>
            <a:pPr marL="342900" indent="-342900" algn="ctr"/>
            <a:r>
              <a:rPr lang="ru-RU" sz="2000" b="1" dirty="0" smtClean="0">
                <a:solidFill>
                  <a:srgbClr val="000066"/>
                </a:solidFill>
              </a:rPr>
              <a:t>В  ОЦЕНКЕ  НЕДВИЖИМОСТИ </a:t>
            </a:r>
          </a:p>
          <a:p>
            <a:pPr marL="342900" indent="-342900">
              <a:buAutoNum type="arabicPeriod"/>
            </a:pPr>
            <a:endParaRPr lang="ru-RU" sz="1400" b="1" dirty="0" smtClean="0">
              <a:solidFill>
                <a:srgbClr val="000066"/>
              </a:solidFill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0066"/>
                </a:solidFill>
              </a:rPr>
              <a:t>Сегмент рынка недвижимости представлен </a:t>
            </a:r>
            <a:r>
              <a:rPr lang="ru-RU" sz="1600" b="1" u="sng" dirty="0" smtClean="0">
                <a:solidFill>
                  <a:srgbClr val="000066"/>
                </a:solidFill>
              </a:rPr>
              <a:t>только объектами-аналогами </a:t>
            </a:r>
            <a:r>
              <a:rPr lang="ru-RU" sz="1600" b="1" dirty="0" smtClean="0">
                <a:solidFill>
                  <a:srgbClr val="000066"/>
                </a:solidFill>
              </a:rPr>
              <a:t>в смысле п.22 ФСО №7.</a:t>
            </a:r>
            <a:r>
              <a:rPr lang="ru-RU" sz="1600" dirty="0" smtClean="0">
                <a:solidFill>
                  <a:srgbClr val="000066"/>
                </a:solidFill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ru-RU" sz="1400" b="1" dirty="0" smtClean="0"/>
              <a:t>Сегмент рынка недвижимости — часть рынка, представленная группой объектов, сходных для типичных участников рынка и имеющих единый состав ценообразующих свойств </a:t>
            </a:r>
            <a:r>
              <a:rPr lang="ru-RU" sz="1400" dirty="0" smtClean="0"/>
              <a:t>(</a:t>
            </a:r>
            <a:r>
              <a:rPr lang="ru-RU" sz="1400" b="1" dirty="0" smtClean="0"/>
              <a:t>факторов</a:t>
            </a:r>
            <a:r>
              <a:rPr lang="ru-RU" sz="1400" dirty="0" smtClean="0"/>
              <a:t>)</a:t>
            </a:r>
            <a:r>
              <a:rPr lang="ru-RU" sz="1400" b="1" dirty="0" smtClean="0"/>
              <a:t> и единообразное ценообразование по каждому отдельному фактору.</a:t>
            </a:r>
          </a:p>
          <a:p>
            <a:pPr>
              <a:spcBef>
                <a:spcPts val="600"/>
              </a:spcBef>
            </a:pPr>
            <a:r>
              <a:rPr lang="ru-RU" sz="1200" dirty="0" smtClean="0"/>
              <a:t>При этом под типичными участниками рынка понимаются участники, определяющие </a:t>
            </a:r>
            <a:r>
              <a:rPr lang="ru-RU" sz="1200" dirty="0" smtClean="0"/>
              <a:t>потребительское поведение, преобладающее </a:t>
            </a:r>
            <a:r>
              <a:rPr lang="ru-RU" sz="1200" dirty="0" smtClean="0"/>
              <a:t>в данном сегменте рынка.</a:t>
            </a:r>
          </a:p>
          <a:p>
            <a:pPr>
              <a:spcBef>
                <a:spcPts val="600"/>
              </a:spcBef>
            </a:pPr>
            <a:r>
              <a:rPr lang="ru-RU" sz="1200" dirty="0" smtClean="0"/>
              <a:t>Единый состав ценообразующих свойств (факторов) означает, что различия объектов по каждому из факторов этого состава оказывает значимое влияние на ценообразование любого из объектов, входящих в данный сегмент, и иные значимо влияющие факторы отсутствуют.</a:t>
            </a:r>
          </a:p>
          <a:p>
            <a:pPr>
              <a:spcBef>
                <a:spcPts val="600"/>
              </a:spcBef>
            </a:pPr>
            <a:r>
              <a:rPr lang="ru-RU" sz="1200" dirty="0" smtClean="0"/>
              <a:t>Под единообразным ценообразованием подразумевается, что ценообразование по каждому отдельному фактору подчиняется единой для всех объектов сегмента закономерности и может быть описано одной моделью.</a:t>
            </a:r>
          </a:p>
          <a:p>
            <a:pPr marL="342900" indent="-342900">
              <a:spcBef>
                <a:spcPts val="2400"/>
              </a:spcBef>
            </a:pPr>
            <a:r>
              <a:rPr lang="ru-RU" sz="1400" b="1" dirty="0" smtClean="0">
                <a:solidFill>
                  <a:srgbClr val="000066"/>
                </a:solidFill>
              </a:rPr>
              <a:t>2.   </a:t>
            </a:r>
            <a:r>
              <a:rPr lang="ru-RU" sz="1600" b="1" dirty="0" smtClean="0">
                <a:solidFill>
                  <a:srgbClr val="000066"/>
                </a:solidFill>
              </a:rPr>
              <a:t>Сегмент рынка недвижимости  представлен </a:t>
            </a:r>
            <a:r>
              <a:rPr lang="ru-RU" sz="1600" b="1" u="sng" dirty="0" smtClean="0">
                <a:solidFill>
                  <a:srgbClr val="000066"/>
                </a:solidFill>
              </a:rPr>
              <a:t>не только объектами-аналогами</a:t>
            </a:r>
            <a:r>
              <a:rPr lang="ru-RU" sz="1600" b="1" dirty="0" smtClean="0">
                <a:solidFill>
                  <a:srgbClr val="000066"/>
                </a:solidFill>
              </a:rPr>
              <a:t>: </a:t>
            </a:r>
            <a:endParaRPr lang="ru-RU" sz="1600" b="1" dirty="0" smtClean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1400" b="1" dirty="0" smtClean="0"/>
              <a:t>Сегмент рынка недвижимости — часть рынка, представленная совокупностью  сходных объектов, объединяемых  набором принятых для данного сегмента критериями, отражающими влияние ценообразующих факторов на рыночную стоимость объектов недвижимости. </a:t>
            </a:r>
            <a:endParaRPr lang="ru-RU" sz="1400" b="1" dirty="0" smtClean="0"/>
          </a:p>
          <a:p>
            <a:pPr algn="just">
              <a:spcBef>
                <a:spcPts val="600"/>
              </a:spcBef>
            </a:pPr>
            <a:r>
              <a:rPr lang="ru-RU" sz="1400" dirty="0" smtClean="0"/>
              <a:t>Как </a:t>
            </a:r>
            <a:r>
              <a:rPr lang="ru-RU" sz="1400" dirty="0" smtClean="0"/>
              <a:t>правило сегмент формируется таким образом, чтобы объекты, относящиеся к нему, характеризовались </a:t>
            </a:r>
            <a:r>
              <a:rPr lang="ru-RU" sz="1400" dirty="0" smtClean="0"/>
              <a:t>сходным ценообразованием</a:t>
            </a:r>
            <a:r>
              <a:rPr lang="ru-RU" sz="1400" dirty="0" smtClean="0"/>
              <a:t>,  и количество объектов в сегменте было достаточным для анализа влияния основных характеристик объектов на их рыночную стоимость</a:t>
            </a:r>
            <a:r>
              <a:rPr lang="ru-RU" sz="1400" dirty="0" smtClean="0"/>
              <a:t>. 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6973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НАМ ОПРЕДЕЛИТЬ </a:t>
            </a:r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сегмент рынка?</a:t>
            </a:r>
            <a:endParaRPr lang="ru-RU" sz="2800" b="1" cap="all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80728"/>
            <a:ext cx="871296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0066"/>
                </a:solidFill>
              </a:rPr>
              <a:t>Сегмент рынка недвижимости представлен </a:t>
            </a:r>
            <a:r>
              <a:rPr lang="ru-RU" sz="1600" b="1" u="sng" dirty="0" smtClean="0">
                <a:solidFill>
                  <a:srgbClr val="000066"/>
                </a:solidFill>
              </a:rPr>
              <a:t>только объектами-аналогами</a:t>
            </a:r>
            <a:r>
              <a:rPr lang="ru-RU" sz="1600" b="1" dirty="0" smtClean="0">
                <a:solidFill>
                  <a:srgbClr val="000066"/>
                </a:solidFill>
              </a:rPr>
              <a:t> в смысле п.22 ФСО №7.</a:t>
            </a:r>
            <a:r>
              <a:rPr lang="ru-RU" sz="1600" dirty="0" smtClean="0">
                <a:solidFill>
                  <a:srgbClr val="000066"/>
                </a:solidFill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0066"/>
                </a:solidFill>
              </a:rPr>
              <a:t>В этом случае  решается задача четкого  выделения сегмента оцениваемого объекта из других сегментов рынка  по критерию единого ценообразования объектов сравнения.  Это плюс.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0066"/>
                </a:solidFill>
              </a:rPr>
              <a:t>Но одновременно с этим </a:t>
            </a:r>
            <a:r>
              <a:rPr lang="ru-RU" sz="1400" dirty="0" smtClean="0">
                <a:solidFill>
                  <a:srgbClr val="000066"/>
                </a:solidFill>
              </a:rPr>
              <a:t>в ряде случаев </a:t>
            </a:r>
            <a:r>
              <a:rPr lang="ru-RU" sz="1400" dirty="0" smtClean="0">
                <a:solidFill>
                  <a:srgbClr val="000066"/>
                </a:solidFill>
              </a:rPr>
              <a:t>становятся практически невыполнимыми требования ФСО №7 к проведению анализа рынка в силу недостаточности рыночных данных в сегменте.</a:t>
            </a:r>
            <a:endParaRPr lang="ru-RU" sz="1400" dirty="0" smtClean="0">
              <a:solidFill>
                <a:srgbClr val="000066"/>
              </a:solidFill>
            </a:endParaRPr>
          </a:p>
          <a:p>
            <a:pPr marL="342900" indent="-342900">
              <a:spcBef>
                <a:spcPts val="1800"/>
              </a:spcBef>
            </a:pPr>
            <a:r>
              <a:rPr lang="ru-RU" b="1" dirty="0" smtClean="0">
                <a:solidFill>
                  <a:srgbClr val="000066"/>
                </a:solidFill>
              </a:rPr>
              <a:t>2</a:t>
            </a:r>
            <a:r>
              <a:rPr lang="ru-RU" sz="1600" b="1" dirty="0" smtClean="0">
                <a:solidFill>
                  <a:srgbClr val="000066"/>
                </a:solidFill>
              </a:rPr>
              <a:t>.   Сегмент рынка недвижимости  представлен </a:t>
            </a:r>
            <a:r>
              <a:rPr lang="ru-RU" sz="1600" b="1" u="sng" dirty="0" smtClean="0">
                <a:solidFill>
                  <a:srgbClr val="000066"/>
                </a:solidFill>
              </a:rPr>
              <a:t>не только объектами-аналогами</a:t>
            </a:r>
            <a:r>
              <a:rPr lang="ru-RU" sz="1600" b="1" dirty="0" smtClean="0">
                <a:solidFill>
                  <a:srgbClr val="000066"/>
                </a:solidFill>
              </a:rPr>
              <a:t>: </a:t>
            </a:r>
            <a:endParaRPr lang="ru-RU" sz="1600" b="1" dirty="0" smtClean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0066"/>
                </a:solidFill>
              </a:rPr>
              <a:t>Решается проблема выполнения требований к проведению анализа рынка, но при этом встает задача формирования  критериев, принятых для данного сегмента, набор которых изменяется  от одной  оценочной задачи к другой.  Т.е. это определение сегмента не </a:t>
            </a:r>
            <a:r>
              <a:rPr lang="ru-RU" sz="1400" dirty="0" smtClean="0">
                <a:solidFill>
                  <a:srgbClr val="000066"/>
                </a:solidFill>
              </a:rPr>
              <a:t>отделяет от </a:t>
            </a:r>
            <a:r>
              <a:rPr lang="ru-RU" sz="1400" dirty="0" smtClean="0">
                <a:solidFill>
                  <a:srgbClr val="000066"/>
                </a:solidFill>
              </a:rPr>
              <a:t>его других, т.е. не определяет его.</a:t>
            </a: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1600" b="1" dirty="0" smtClean="0">
                <a:solidFill>
                  <a:srgbClr val="000066"/>
                </a:solidFill>
              </a:rPr>
              <a:t>Похоже, не зря </a:t>
            </a:r>
            <a:r>
              <a:rPr lang="ru-RU" sz="1600" b="1" u="sng" dirty="0" smtClean="0">
                <a:solidFill>
                  <a:srgbClr val="000066"/>
                </a:solidFill>
              </a:rPr>
              <a:t>до сих пор</a:t>
            </a:r>
            <a:r>
              <a:rPr lang="ru-RU" sz="1600" b="1" dirty="0" smtClean="0">
                <a:solidFill>
                  <a:srgbClr val="000066"/>
                </a:solidFill>
              </a:rPr>
              <a:t> ни в зарубежных, ни в отечественных публикациях </a:t>
            </a:r>
            <a:r>
              <a:rPr lang="ru-RU" sz="1600" dirty="0" smtClean="0">
                <a:solidFill>
                  <a:srgbClr val="000066"/>
                </a:solidFill>
              </a:rPr>
              <a:t>(</a:t>
            </a:r>
            <a:r>
              <a:rPr lang="ru-RU" sz="1600" b="1" dirty="0" smtClean="0">
                <a:solidFill>
                  <a:srgbClr val="000066"/>
                </a:solidFill>
              </a:rPr>
              <a:t>не говоря о нормативных документах</a:t>
            </a:r>
            <a:r>
              <a:rPr lang="ru-RU" sz="1600" dirty="0" smtClean="0">
                <a:solidFill>
                  <a:srgbClr val="000066"/>
                </a:solidFill>
              </a:rPr>
              <a:t>)</a:t>
            </a:r>
            <a:r>
              <a:rPr lang="ru-RU" sz="1600" b="1" dirty="0" smtClean="0">
                <a:solidFill>
                  <a:srgbClr val="000066"/>
                </a:solidFill>
              </a:rPr>
              <a:t> </a:t>
            </a:r>
            <a:r>
              <a:rPr lang="ru-RU" sz="1600" b="1" u="sng" dirty="0" smtClean="0">
                <a:solidFill>
                  <a:srgbClr val="000066"/>
                </a:solidFill>
              </a:rPr>
              <a:t>не дано определения сегмента рынка недвижимости</a:t>
            </a:r>
            <a:r>
              <a:rPr lang="ru-RU" sz="1600" b="1" dirty="0" smtClean="0">
                <a:solidFill>
                  <a:srgbClr val="000066"/>
                </a:solidFill>
              </a:rPr>
              <a:t>, хотя достаточно публикаций о проведении сегментации </a:t>
            </a:r>
            <a:r>
              <a:rPr lang="ru-RU" sz="1600" dirty="0" smtClean="0">
                <a:solidFill>
                  <a:srgbClr val="000066"/>
                </a:solidFill>
              </a:rPr>
              <a:t>(</a:t>
            </a:r>
            <a:r>
              <a:rPr lang="ru-RU" sz="1600" b="1" dirty="0" smtClean="0">
                <a:solidFill>
                  <a:srgbClr val="000066"/>
                </a:solidFill>
              </a:rPr>
              <a:t>разделения на сегменты</a:t>
            </a:r>
            <a:r>
              <a:rPr lang="ru-RU" sz="1600" dirty="0" smtClean="0">
                <a:solidFill>
                  <a:srgbClr val="000066"/>
                </a:solidFill>
              </a:rPr>
              <a:t>)</a:t>
            </a:r>
            <a:r>
              <a:rPr lang="ru-RU" sz="1600" b="1" dirty="0" smtClean="0">
                <a:solidFill>
                  <a:srgbClr val="000066"/>
                </a:solidFill>
              </a:rPr>
              <a:t> рынка.</a:t>
            </a:r>
          </a:p>
          <a:p>
            <a:pPr algn="just">
              <a:spcBef>
                <a:spcPts val="1200"/>
              </a:spcBef>
            </a:pPr>
            <a:r>
              <a:rPr lang="ru-RU" sz="1600" b="1" dirty="0" smtClean="0">
                <a:solidFill>
                  <a:srgbClr val="000066"/>
                </a:solidFill>
              </a:rPr>
              <a:t>В этом есть и плюс, заключающийся в том, что замечание о выборе аналогов из другого сегмента может быть отвергнуто на основании отсутствия общепризнанного определения сегмента рынка для целей оценки стоимости.</a:t>
            </a:r>
          </a:p>
          <a:p>
            <a:pPr>
              <a:spcBef>
                <a:spcPts val="1200"/>
              </a:spcBef>
            </a:pPr>
            <a:r>
              <a:rPr lang="ru-RU" sz="1600" b="1" dirty="0" smtClean="0">
                <a:solidFill>
                  <a:srgbClr val="000066"/>
                </a:solidFill>
              </a:rPr>
              <a:t>Но тогда нам нужно четко определить понятия, связанные с отбором объектов-аналогов. 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6973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Однородная выборка объектов </a:t>
            </a:r>
            <a:endParaRPr lang="ru-RU" sz="2800" b="1" cap="all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80728"/>
            <a:ext cx="8712968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600" b="1" dirty="0" smtClean="0">
                <a:solidFill>
                  <a:srgbClr val="000066"/>
                </a:solidFill>
              </a:rPr>
              <a:t>Вернемся к ФСО №7:</a:t>
            </a:r>
            <a:r>
              <a:rPr lang="ru-RU" sz="1600" dirty="0" smtClean="0">
                <a:solidFill>
                  <a:srgbClr val="000066"/>
                </a:solidFill>
              </a:rPr>
              <a:t> </a:t>
            </a:r>
          </a:p>
          <a:p>
            <a:pPr marL="342900" indent="-342900" algn="just">
              <a:spcBef>
                <a:spcPts val="1200"/>
              </a:spcBef>
            </a:pPr>
            <a:r>
              <a:rPr lang="ru-RU" sz="1600" b="1" dirty="0" smtClean="0">
                <a:solidFill>
                  <a:srgbClr val="000066"/>
                </a:solidFill>
              </a:rPr>
              <a:t>п. 15: </a:t>
            </a:r>
            <a:r>
              <a:rPr lang="ru-RU" sz="1600" dirty="0" smtClean="0">
                <a:solidFill>
                  <a:srgbClr val="000066"/>
                </a:solidFill>
              </a:rPr>
              <a:t>«</a:t>
            </a:r>
            <a:r>
              <a:rPr lang="ru-RU" sz="1600" u="sng" dirty="0" smtClean="0">
                <a:solidFill>
                  <a:srgbClr val="000066"/>
                </a:solidFill>
              </a:rPr>
              <a:t>Анализ наиболее эффективного использования</a:t>
            </a:r>
            <a:r>
              <a:rPr lang="ru-RU" sz="1600" dirty="0" smtClean="0">
                <a:solidFill>
                  <a:srgbClr val="000066"/>
                </a:solidFill>
              </a:rPr>
              <a:t> позволяет выявить наиболее   прибыльное использование объекта недвижимости, на которое ориентируются участники рынка (покупатели и продавцы) при формировании цены сделки. </a:t>
            </a:r>
            <a:r>
              <a:rPr lang="ru-RU" sz="1600" u="sng" dirty="0" smtClean="0">
                <a:solidFill>
                  <a:srgbClr val="000066"/>
                </a:solidFill>
              </a:rPr>
              <a:t>При определении рыночной стоимости оценщик руководствуется результатами этого анализа для</a:t>
            </a:r>
            <a:r>
              <a:rPr lang="ru-RU" sz="1600" dirty="0" smtClean="0">
                <a:solidFill>
                  <a:srgbClr val="000066"/>
                </a:solidFill>
              </a:rPr>
              <a:t> выбора подходов и методов оценки объекта оценки и </a:t>
            </a:r>
            <a:r>
              <a:rPr lang="ru-RU" sz="1600" u="sng" dirty="0" smtClean="0">
                <a:solidFill>
                  <a:srgbClr val="000066"/>
                </a:solidFill>
              </a:rPr>
              <a:t>выбора сопоставимых объектов недвижимости при применении каждого подхода</a:t>
            </a:r>
            <a:r>
              <a:rPr lang="ru-RU" sz="1600" dirty="0" smtClean="0">
                <a:solidFill>
                  <a:srgbClr val="000066"/>
                </a:solidFill>
              </a:rPr>
              <a:t>».</a:t>
            </a:r>
          </a:p>
          <a:p>
            <a:pPr marL="342900" indent="-342900" algn="just">
              <a:spcBef>
                <a:spcPts val="1200"/>
              </a:spcBef>
            </a:pPr>
            <a:r>
              <a:rPr lang="ru-RU" sz="1600" b="1" dirty="0" smtClean="0">
                <a:solidFill>
                  <a:srgbClr val="000066"/>
                </a:solidFill>
              </a:rPr>
              <a:t>пп.22б: </a:t>
            </a:r>
            <a:r>
              <a:rPr lang="ru-RU" sz="1600" dirty="0" smtClean="0">
                <a:solidFill>
                  <a:srgbClr val="000066"/>
                </a:solidFill>
              </a:rPr>
              <a:t>в </a:t>
            </a:r>
            <a:r>
              <a:rPr lang="ru-RU" sz="1600" dirty="0" smtClean="0">
                <a:solidFill>
                  <a:srgbClr val="000066"/>
                </a:solidFill>
              </a:rPr>
              <a:t>качестве </a:t>
            </a:r>
            <a:r>
              <a:rPr lang="ru-RU" sz="1600" u="sng" dirty="0" smtClean="0">
                <a:solidFill>
                  <a:srgbClr val="000066"/>
                </a:solidFill>
              </a:rPr>
              <a:t>объектов-аналогов</a:t>
            </a:r>
            <a:r>
              <a:rPr lang="ru-RU" sz="1600" dirty="0" smtClean="0">
                <a:solidFill>
                  <a:srgbClr val="000066"/>
                </a:solidFill>
              </a:rPr>
              <a:t> используются объекты недвижимости, которые </a:t>
            </a:r>
            <a:r>
              <a:rPr lang="ru-RU" sz="1600" dirty="0" smtClean="0">
                <a:solidFill>
                  <a:srgbClr val="000066"/>
                </a:solidFill>
              </a:rPr>
              <a:t>относятся </a:t>
            </a:r>
            <a:r>
              <a:rPr lang="ru-RU" sz="1600" dirty="0" smtClean="0">
                <a:solidFill>
                  <a:srgbClr val="000066"/>
                </a:solidFill>
              </a:rPr>
              <a:t>к одному с оцениваемым объектом сегменту рынка </a:t>
            </a:r>
            <a:r>
              <a:rPr lang="ru-RU" sz="1600" u="sng" dirty="0" smtClean="0">
                <a:solidFill>
                  <a:srgbClr val="000066"/>
                </a:solidFill>
              </a:rPr>
              <a:t>и сопоставимы с ним по ценообразующим факторам. При этом для всех объектов недвижимости, включая оцениваемый, ценообразование по каждому из указанных факторов должно быть </a:t>
            </a:r>
            <a:r>
              <a:rPr lang="ru-RU" sz="1600" u="sng" dirty="0" smtClean="0">
                <a:solidFill>
                  <a:srgbClr val="000066"/>
                </a:solidFill>
              </a:rPr>
              <a:t>единообразным</a:t>
            </a:r>
          </a:p>
          <a:p>
            <a:pPr marL="342900" indent="-342900" algn="just">
              <a:spcBef>
                <a:spcPts val="1800"/>
              </a:spcBef>
            </a:pPr>
            <a:r>
              <a:rPr lang="ru-RU" sz="1600" b="1" dirty="0" smtClean="0">
                <a:solidFill>
                  <a:srgbClr val="000066"/>
                </a:solidFill>
              </a:rPr>
              <a:t>Если мы определяем сегмент рынка как включающий аналоги объекта оценки и некие близкие к ним объекты </a:t>
            </a:r>
            <a:r>
              <a:rPr lang="ru-RU" sz="1600" dirty="0" smtClean="0">
                <a:solidFill>
                  <a:srgbClr val="000066"/>
                </a:solidFill>
              </a:rPr>
              <a:t>(</a:t>
            </a:r>
            <a:r>
              <a:rPr lang="ru-RU" sz="1600" b="1" dirty="0" smtClean="0">
                <a:solidFill>
                  <a:srgbClr val="000066"/>
                </a:solidFill>
              </a:rPr>
              <a:t>по варианту 2</a:t>
            </a:r>
            <a:r>
              <a:rPr lang="ru-RU" sz="1600" dirty="0" smtClean="0">
                <a:solidFill>
                  <a:srgbClr val="000066"/>
                </a:solidFill>
              </a:rPr>
              <a:t>)</a:t>
            </a:r>
            <a:r>
              <a:rPr lang="ru-RU" sz="1600" b="1" dirty="0" smtClean="0">
                <a:solidFill>
                  <a:srgbClr val="000066"/>
                </a:solidFill>
              </a:rPr>
              <a:t>,  либо не даем никакого определения сегмента вообще, нам нужно четко определить группу аналогов для использования при расчетах стоимости объекта оценки – </a:t>
            </a:r>
            <a:r>
              <a:rPr lang="ru-RU" sz="1600" b="1" i="1" dirty="0" smtClean="0">
                <a:solidFill>
                  <a:srgbClr val="000066"/>
                </a:solidFill>
              </a:rPr>
              <a:t>однородную выборку объектов сравнения. </a:t>
            </a:r>
          </a:p>
          <a:p>
            <a:pPr marL="342900" indent="-342900" algn="just">
              <a:spcBef>
                <a:spcPts val="1200"/>
              </a:spcBef>
            </a:pPr>
            <a:r>
              <a:rPr lang="ru-RU" sz="1600" b="1" dirty="0" smtClean="0">
                <a:solidFill>
                  <a:srgbClr val="000066"/>
                </a:solidFill>
              </a:rPr>
              <a:t>Здесь уместны формулировки, использованные в определении сегмента рынка по варианту 1 (как содержащего только объекты-аналоги), но применительно к выборке объектов сравнения: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6973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6663</TotalTime>
  <Words>2025</Words>
  <Application>Microsoft Office PowerPoint</Application>
  <PresentationFormat>Экран (4:3)</PresentationFormat>
  <Paragraphs>128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секрет</dc:creator>
  <cp:lastModifiedBy>NPB</cp:lastModifiedBy>
  <cp:revision>16</cp:revision>
  <dcterms:created xsi:type="dcterms:W3CDTF">2025-04-16T10:24:32Z</dcterms:created>
  <dcterms:modified xsi:type="dcterms:W3CDTF">2025-06-08T12:48:21Z</dcterms:modified>
</cp:coreProperties>
</file>