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5519" r:id="rId3"/>
    <p:sldId id="5517" r:id="rId4"/>
    <p:sldId id="5523" r:id="rId5"/>
    <p:sldId id="5522" r:id="rId6"/>
    <p:sldId id="258" r:id="rId7"/>
    <p:sldId id="5525" r:id="rId8"/>
    <p:sldId id="5529" r:id="rId9"/>
    <p:sldId id="5524" r:id="rId10"/>
    <p:sldId id="5526" r:id="rId11"/>
    <p:sldId id="5527" r:id="rId12"/>
    <p:sldId id="5528" r:id="rId13"/>
    <p:sldId id="5533" r:id="rId14"/>
    <p:sldId id="5534" r:id="rId15"/>
    <p:sldId id="5532" r:id="rId16"/>
    <p:sldId id="5535" r:id="rId17"/>
    <p:sldId id="5536" r:id="rId18"/>
    <p:sldId id="5537" r:id="rId19"/>
    <p:sldId id="5530" r:id="rId20"/>
    <p:sldId id="5538" r:id="rId21"/>
    <p:sldId id="551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F37FA-898C-48DA-AEB6-2D048798552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D30DB-70DF-4B5D-9690-9E93A7F3F31F}">
      <dgm:prSet phldrT="[Текст]"/>
      <dgm:spPr/>
      <dgm:t>
        <a:bodyPr/>
        <a:lstStyle/>
        <a:p>
          <a:r>
            <a:rPr lang="ru-RU" dirty="0"/>
            <a:t>Подготовка текста описания</a:t>
          </a:r>
        </a:p>
      </dgm:t>
    </dgm:pt>
    <dgm:pt modelId="{CBC47093-E082-4233-BE9D-E11C767274DD}" type="parTrans" cxnId="{56F463E5-9DA3-44C2-8F8A-581C7A6F989E}">
      <dgm:prSet/>
      <dgm:spPr/>
      <dgm:t>
        <a:bodyPr/>
        <a:lstStyle/>
        <a:p>
          <a:endParaRPr lang="ru-RU"/>
        </a:p>
      </dgm:t>
    </dgm:pt>
    <dgm:pt modelId="{D0C39DCC-D810-49D6-B2E9-4DFAAA11E512}" type="sibTrans" cxnId="{56F463E5-9DA3-44C2-8F8A-581C7A6F989E}">
      <dgm:prSet/>
      <dgm:spPr/>
      <dgm:t>
        <a:bodyPr/>
        <a:lstStyle/>
        <a:p>
          <a:endParaRPr lang="ru-RU"/>
        </a:p>
      </dgm:t>
    </dgm:pt>
    <dgm:pt modelId="{6834C96D-9B75-4BD6-8A44-9A1AA6D722FA}">
      <dgm:prSet phldrT="[Текст]"/>
      <dgm:spPr/>
      <dgm:t>
        <a:bodyPr/>
        <a:lstStyle/>
        <a:p>
          <a:r>
            <a:rPr lang="ru-RU" dirty="0"/>
            <a:t>Поиск паттернов в тексте</a:t>
          </a:r>
        </a:p>
      </dgm:t>
    </dgm:pt>
    <dgm:pt modelId="{764EF7C4-7830-40E5-BFDD-963468057735}" type="parTrans" cxnId="{D876C094-CD04-4F52-BAC0-E4F717004D40}">
      <dgm:prSet/>
      <dgm:spPr/>
      <dgm:t>
        <a:bodyPr/>
        <a:lstStyle/>
        <a:p>
          <a:endParaRPr lang="ru-RU"/>
        </a:p>
      </dgm:t>
    </dgm:pt>
    <dgm:pt modelId="{8E6B7778-C030-4B8E-BB45-ED249BFD36B5}" type="sibTrans" cxnId="{D876C094-CD04-4F52-BAC0-E4F717004D40}">
      <dgm:prSet/>
      <dgm:spPr/>
      <dgm:t>
        <a:bodyPr/>
        <a:lstStyle/>
        <a:p>
          <a:endParaRPr lang="ru-RU"/>
        </a:p>
      </dgm:t>
    </dgm:pt>
    <dgm:pt modelId="{B9D569E5-2404-4DEC-8EC0-9592C638E238}">
      <dgm:prSet phldrT="[Текст]"/>
      <dgm:spPr/>
      <dgm:t>
        <a:bodyPr/>
        <a:lstStyle/>
        <a:p>
          <a:r>
            <a:rPr lang="ru-RU" dirty="0"/>
            <a:t>Заполнение пропусков по совпадениям</a:t>
          </a:r>
        </a:p>
      </dgm:t>
    </dgm:pt>
    <dgm:pt modelId="{8F01615F-59A1-4B5C-BF1A-3F6BBB34F90E}" type="parTrans" cxnId="{6343B146-8207-4AFC-81E5-99DA31B795C0}">
      <dgm:prSet/>
      <dgm:spPr/>
      <dgm:t>
        <a:bodyPr/>
        <a:lstStyle/>
        <a:p>
          <a:endParaRPr lang="ru-RU"/>
        </a:p>
      </dgm:t>
    </dgm:pt>
    <dgm:pt modelId="{42FD3301-EDA3-4291-AA5C-1A643079E8A0}" type="sibTrans" cxnId="{6343B146-8207-4AFC-81E5-99DA31B795C0}">
      <dgm:prSet/>
      <dgm:spPr/>
      <dgm:t>
        <a:bodyPr/>
        <a:lstStyle/>
        <a:p>
          <a:endParaRPr lang="ru-RU"/>
        </a:p>
      </dgm:t>
    </dgm:pt>
    <dgm:pt modelId="{656E2B41-92B1-4C25-A9DD-9F5BE42B953B}" type="pres">
      <dgm:prSet presAssocID="{32EF37FA-898C-48DA-AEB6-2D0487985526}" presName="Name0" presStyleCnt="0">
        <dgm:presLayoutVars>
          <dgm:dir/>
          <dgm:resizeHandles val="exact"/>
        </dgm:presLayoutVars>
      </dgm:prSet>
      <dgm:spPr/>
    </dgm:pt>
    <dgm:pt modelId="{235456AB-8127-40D3-9B2E-0C3996D48FA1}" type="pres">
      <dgm:prSet presAssocID="{32AD30DB-70DF-4B5D-9690-9E93A7F3F31F}" presName="node" presStyleLbl="node1" presStyleIdx="0" presStyleCnt="3">
        <dgm:presLayoutVars>
          <dgm:bulletEnabled val="1"/>
        </dgm:presLayoutVars>
      </dgm:prSet>
      <dgm:spPr/>
    </dgm:pt>
    <dgm:pt modelId="{E822F3F9-FDE0-4BFC-8E00-784AF7973D50}" type="pres">
      <dgm:prSet presAssocID="{D0C39DCC-D810-49D6-B2E9-4DFAAA11E512}" presName="sibTrans" presStyleLbl="sibTrans2D1" presStyleIdx="0" presStyleCnt="2"/>
      <dgm:spPr/>
    </dgm:pt>
    <dgm:pt modelId="{4819E434-0738-4B5F-BB8D-602138F37805}" type="pres">
      <dgm:prSet presAssocID="{D0C39DCC-D810-49D6-B2E9-4DFAAA11E512}" presName="connectorText" presStyleLbl="sibTrans2D1" presStyleIdx="0" presStyleCnt="2"/>
      <dgm:spPr/>
    </dgm:pt>
    <dgm:pt modelId="{47658B1A-14A7-43AD-80A2-4557947A4794}" type="pres">
      <dgm:prSet presAssocID="{6834C96D-9B75-4BD6-8A44-9A1AA6D722FA}" presName="node" presStyleLbl="node1" presStyleIdx="1" presStyleCnt="3">
        <dgm:presLayoutVars>
          <dgm:bulletEnabled val="1"/>
        </dgm:presLayoutVars>
      </dgm:prSet>
      <dgm:spPr/>
    </dgm:pt>
    <dgm:pt modelId="{43B8DE85-B5E8-4538-8572-0E373C26484A}" type="pres">
      <dgm:prSet presAssocID="{8E6B7778-C030-4B8E-BB45-ED249BFD36B5}" presName="sibTrans" presStyleLbl="sibTrans2D1" presStyleIdx="1" presStyleCnt="2"/>
      <dgm:spPr/>
    </dgm:pt>
    <dgm:pt modelId="{DF95C5A6-96FF-403E-A375-D484DB12C907}" type="pres">
      <dgm:prSet presAssocID="{8E6B7778-C030-4B8E-BB45-ED249BFD36B5}" presName="connectorText" presStyleLbl="sibTrans2D1" presStyleIdx="1" presStyleCnt="2"/>
      <dgm:spPr/>
    </dgm:pt>
    <dgm:pt modelId="{5C4D5026-EED0-41E8-90AF-A0A65937DC00}" type="pres">
      <dgm:prSet presAssocID="{B9D569E5-2404-4DEC-8EC0-9592C638E238}" presName="node" presStyleLbl="node1" presStyleIdx="2" presStyleCnt="3">
        <dgm:presLayoutVars>
          <dgm:bulletEnabled val="1"/>
        </dgm:presLayoutVars>
      </dgm:prSet>
      <dgm:spPr/>
    </dgm:pt>
  </dgm:ptLst>
  <dgm:cxnLst>
    <dgm:cxn modelId="{6343B146-8207-4AFC-81E5-99DA31B795C0}" srcId="{32EF37FA-898C-48DA-AEB6-2D0487985526}" destId="{B9D569E5-2404-4DEC-8EC0-9592C638E238}" srcOrd="2" destOrd="0" parTransId="{8F01615F-59A1-4B5C-BF1A-3F6BBB34F90E}" sibTransId="{42FD3301-EDA3-4291-AA5C-1A643079E8A0}"/>
    <dgm:cxn modelId="{18A6957C-B130-4E49-A2D9-240DAD6ADAD3}" type="presOf" srcId="{8E6B7778-C030-4B8E-BB45-ED249BFD36B5}" destId="{DF95C5A6-96FF-403E-A375-D484DB12C907}" srcOrd="1" destOrd="0" presId="urn:microsoft.com/office/officeart/2005/8/layout/process1"/>
    <dgm:cxn modelId="{234A3991-6948-4DDE-99D1-10C3595DDC30}" type="presOf" srcId="{6834C96D-9B75-4BD6-8A44-9A1AA6D722FA}" destId="{47658B1A-14A7-43AD-80A2-4557947A4794}" srcOrd="0" destOrd="0" presId="urn:microsoft.com/office/officeart/2005/8/layout/process1"/>
    <dgm:cxn modelId="{D876C094-CD04-4F52-BAC0-E4F717004D40}" srcId="{32EF37FA-898C-48DA-AEB6-2D0487985526}" destId="{6834C96D-9B75-4BD6-8A44-9A1AA6D722FA}" srcOrd="1" destOrd="0" parTransId="{764EF7C4-7830-40E5-BFDD-963468057735}" sibTransId="{8E6B7778-C030-4B8E-BB45-ED249BFD36B5}"/>
    <dgm:cxn modelId="{F6501698-5469-4345-B286-7E120312E6A3}" type="presOf" srcId="{B9D569E5-2404-4DEC-8EC0-9592C638E238}" destId="{5C4D5026-EED0-41E8-90AF-A0A65937DC00}" srcOrd="0" destOrd="0" presId="urn:microsoft.com/office/officeart/2005/8/layout/process1"/>
    <dgm:cxn modelId="{CD80C39E-2913-4232-9D25-1642A029BBBA}" type="presOf" srcId="{8E6B7778-C030-4B8E-BB45-ED249BFD36B5}" destId="{43B8DE85-B5E8-4538-8572-0E373C26484A}" srcOrd="0" destOrd="0" presId="urn:microsoft.com/office/officeart/2005/8/layout/process1"/>
    <dgm:cxn modelId="{FA69E8BB-8B5E-4EB2-B5EF-BB7E8B4D77A8}" type="presOf" srcId="{D0C39DCC-D810-49D6-B2E9-4DFAAA11E512}" destId="{E822F3F9-FDE0-4BFC-8E00-784AF7973D50}" srcOrd="0" destOrd="0" presId="urn:microsoft.com/office/officeart/2005/8/layout/process1"/>
    <dgm:cxn modelId="{D33C1BD2-96C7-4802-95A0-69451EFEDD46}" type="presOf" srcId="{D0C39DCC-D810-49D6-B2E9-4DFAAA11E512}" destId="{4819E434-0738-4B5F-BB8D-602138F37805}" srcOrd="1" destOrd="0" presId="urn:microsoft.com/office/officeart/2005/8/layout/process1"/>
    <dgm:cxn modelId="{48A6AFD6-43C8-4345-9799-44926BBCB55A}" type="presOf" srcId="{32EF37FA-898C-48DA-AEB6-2D0487985526}" destId="{656E2B41-92B1-4C25-A9DD-9F5BE42B953B}" srcOrd="0" destOrd="0" presId="urn:microsoft.com/office/officeart/2005/8/layout/process1"/>
    <dgm:cxn modelId="{A5827FDD-927B-49C6-9F8C-F2367281E235}" type="presOf" srcId="{32AD30DB-70DF-4B5D-9690-9E93A7F3F31F}" destId="{235456AB-8127-40D3-9B2E-0C3996D48FA1}" srcOrd="0" destOrd="0" presId="urn:microsoft.com/office/officeart/2005/8/layout/process1"/>
    <dgm:cxn modelId="{56F463E5-9DA3-44C2-8F8A-581C7A6F989E}" srcId="{32EF37FA-898C-48DA-AEB6-2D0487985526}" destId="{32AD30DB-70DF-4B5D-9690-9E93A7F3F31F}" srcOrd="0" destOrd="0" parTransId="{CBC47093-E082-4233-BE9D-E11C767274DD}" sibTransId="{D0C39DCC-D810-49D6-B2E9-4DFAAA11E512}"/>
    <dgm:cxn modelId="{DB3F826B-FAC9-4CC8-A9B4-5A8E8C1FB7D8}" type="presParOf" srcId="{656E2B41-92B1-4C25-A9DD-9F5BE42B953B}" destId="{235456AB-8127-40D3-9B2E-0C3996D48FA1}" srcOrd="0" destOrd="0" presId="urn:microsoft.com/office/officeart/2005/8/layout/process1"/>
    <dgm:cxn modelId="{F0B2A150-D1EC-481E-8246-13EF59DB23D6}" type="presParOf" srcId="{656E2B41-92B1-4C25-A9DD-9F5BE42B953B}" destId="{E822F3F9-FDE0-4BFC-8E00-784AF7973D50}" srcOrd="1" destOrd="0" presId="urn:microsoft.com/office/officeart/2005/8/layout/process1"/>
    <dgm:cxn modelId="{C9574A79-A433-40D0-B180-D1208091FF1A}" type="presParOf" srcId="{E822F3F9-FDE0-4BFC-8E00-784AF7973D50}" destId="{4819E434-0738-4B5F-BB8D-602138F37805}" srcOrd="0" destOrd="0" presId="urn:microsoft.com/office/officeart/2005/8/layout/process1"/>
    <dgm:cxn modelId="{714CF32E-9F08-41B9-95D0-D44FFC42F415}" type="presParOf" srcId="{656E2B41-92B1-4C25-A9DD-9F5BE42B953B}" destId="{47658B1A-14A7-43AD-80A2-4557947A4794}" srcOrd="2" destOrd="0" presId="urn:microsoft.com/office/officeart/2005/8/layout/process1"/>
    <dgm:cxn modelId="{37DDD8D9-DEAA-4A65-9955-7930AFDB37BC}" type="presParOf" srcId="{656E2B41-92B1-4C25-A9DD-9F5BE42B953B}" destId="{43B8DE85-B5E8-4538-8572-0E373C26484A}" srcOrd="3" destOrd="0" presId="urn:microsoft.com/office/officeart/2005/8/layout/process1"/>
    <dgm:cxn modelId="{8B4153DD-B9BE-499A-AA3D-B8B1AC2B2752}" type="presParOf" srcId="{43B8DE85-B5E8-4538-8572-0E373C26484A}" destId="{DF95C5A6-96FF-403E-A375-D484DB12C907}" srcOrd="0" destOrd="0" presId="urn:microsoft.com/office/officeart/2005/8/layout/process1"/>
    <dgm:cxn modelId="{CB675334-BD25-4324-BD52-37AB977B9908}" type="presParOf" srcId="{656E2B41-92B1-4C25-A9DD-9F5BE42B953B}" destId="{5C4D5026-EED0-41E8-90AF-A0A65937DC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456AB-8127-40D3-9B2E-0C3996D48FA1}">
      <dsp:nvSpPr>
        <dsp:cNvPr id="0" name=""/>
        <dsp:cNvSpPr/>
      </dsp:nvSpPr>
      <dsp:spPr>
        <a:xfrm>
          <a:off x="4345" y="339159"/>
          <a:ext cx="1298824" cy="81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Подготовка текста описания</a:t>
          </a:r>
        </a:p>
      </dsp:txBody>
      <dsp:txXfrm>
        <a:off x="28240" y="363054"/>
        <a:ext cx="1251034" cy="768034"/>
      </dsp:txXfrm>
    </dsp:sp>
    <dsp:sp modelId="{E822F3F9-FDE0-4BFC-8E00-784AF7973D50}">
      <dsp:nvSpPr>
        <dsp:cNvPr id="0" name=""/>
        <dsp:cNvSpPr/>
      </dsp:nvSpPr>
      <dsp:spPr>
        <a:xfrm>
          <a:off x="1433053" y="586017"/>
          <a:ext cx="275350" cy="32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1433053" y="650439"/>
        <a:ext cx="192745" cy="193264"/>
      </dsp:txXfrm>
    </dsp:sp>
    <dsp:sp modelId="{47658B1A-14A7-43AD-80A2-4557947A4794}">
      <dsp:nvSpPr>
        <dsp:cNvPr id="0" name=""/>
        <dsp:cNvSpPr/>
      </dsp:nvSpPr>
      <dsp:spPr>
        <a:xfrm>
          <a:off x="1822700" y="339159"/>
          <a:ext cx="1298824" cy="81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Поиск паттернов в тексте</a:t>
          </a:r>
        </a:p>
      </dsp:txBody>
      <dsp:txXfrm>
        <a:off x="1846595" y="363054"/>
        <a:ext cx="1251034" cy="768034"/>
      </dsp:txXfrm>
    </dsp:sp>
    <dsp:sp modelId="{43B8DE85-B5E8-4538-8572-0E373C26484A}">
      <dsp:nvSpPr>
        <dsp:cNvPr id="0" name=""/>
        <dsp:cNvSpPr/>
      </dsp:nvSpPr>
      <dsp:spPr>
        <a:xfrm>
          <a:off x="3251407" y="586017"/>
          <a:ext cx="275350" cy="32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251407" y="650439"/>
        <a:ext cx="192745" cy="193264"/>
      </dsp:txXfrm>
    </dsp:sp>
    <dsp:sp modelId="{5C4D5026-EED0-41E8-90AF-A0A65937DC00}">
      <dsp:nvSpPr>
        <dsp:cNvPr id="0" name=""/>
        <dsp:cNvSpPr/>
      </dsp:nvSpPr>
      <dsp:spPr>
        <a:xfrm>
          <a:off x="3641055" y="339159"/>
          <a:ext cx="1298824" cy="81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Заполнение пропусков по совпадениям</a:t>
          </a:r>
        </a:p>
      </dsp:txBody>
      <dsp:txXfrm>
        <a:off x="3664950" y="363054"/>
        <a:ext cx="1251034" cy="76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4BDDD-984F-86E6-9299-8CFEBD0E5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44ADD9-3F0A-F09B-6155-8F79496E1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39446-BE92-A8C2-74A4-DADA840A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E5CA7-B9B2-A22F-6A98-E973FE88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93D63-EC3D-2FC5-4A53-75E689DB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4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7C425-F5DC-F13A-7D61-E305ACBD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F9D33-62C1-FB6D-0C16-F84BBF479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F2128-FA4D-9994-0D75-FB016AE3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9AD5D-A0CC-2F20-F2C9-E46D64D0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A32D1-0912-11C1-D948-D8E36E2F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2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A48A5D-4793-E7B2-A8CA-4AF24C5E9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A00848-80CD-E099-C688-45DE5797F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4FDCE-D8A6-3902-8943-83B68CC8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DFB73B-2FD6-B0FF-95DB-89740F71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C4827-7945-C4F5-F47E-39E6844F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FCFE6-4A32-EB57-F873-90591D0D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1355E-8603-950E-B9AA-32822490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3DFAA-C631-1CC2-A748-0AEEDADF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90794-EB83-B413-B789-23818F2F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E2898-8314-8860-F3C4-D6F20C86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51EEF-541B-3F70-AF54-C7B9B3CE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E81A9-DF77-EFA8-67BE-20BCA406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524F3-3170-7151-36A4-1457E26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800AB-09AC-385E-C7F9-1DA2BBE5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B1C0D-3E16-D8A0-97E6-A4FF4362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3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6717A-7B17-2C57-19B5-2678E2BB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67956-7B23-BBBD-A328-2EEF176F3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95062-F4FC-8F73-C8A5-E3FE45CB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8C7DDB-CF80-7141-9375-697D0696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4E338A-46FC-419C-69D9-55CC431F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1AD711-705C-ECA2-2E77-7F27D194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8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64A24-2433-51E0-51A3-417DFF4C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98A45-0B12-BA5A-37AA-9669B9DAA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54528A-141F-B567-FAF0-CD3145E89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E118A-DC6D-900A-1265-41C735C13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15AF3-083F-3F22-E738-7A05F9EF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2E6D3F-9C61-082D-248C-92CC1A1F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6C15FA-E312-62C8-A6FA-375D6B43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386825-3B22-7E0D-8A99-D976BB0E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6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C83AD-94A4-0908-25ED-7948BE65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07F5BB-6383-4EAE-B922-F23D87B3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2F91C2-662F-E73E-000E-EAC8EB64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D1358A-907B-AB0A-D3B8-F589F294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11C9D7-6BE6-BE36-DE6F-BAD5C50A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E6CABA-7BD5-9BDA-E247-32816A68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192DD6-0A04-55A8-29E2-E873D867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4FED-18B7-FF76-1067-A8FBBC5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29A3E-C1C7-42B5-A6BC-B96A2DA4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6B1736-DC81-36AB-AB06-D376F320D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A4D8F7-0BE3-1060-6558-25C7D346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AEA42-B0B0-3AF7-70B0-93DCF0A2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C9DAB7-D79F-6A69-6766-B8C3A14C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6B829-EB51-B58A-3D5C-C1B442E5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C0ED69-F629-8AAD-9D2C-3AA1AA416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18181-EBE4-A211-19F6-2E47EABA8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C9125B-96DF-65F0-59B3-682397F1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CA8F83-C994-548E-A580-9964768F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2CA37-A3CA-ECFE-5A08-90EF3E5A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F4B16-A00A-434A-8945-7727D116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03C0D7-5116-0154-409E-0F953F15A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1DBF2-D6AC-5631-632E-2B85001C2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23A0-288C-4CBF-9884-7AFF15247D9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ADCA4-C0A0-A020-5EB6-83954B650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8B077-A4ED-BDB3-9049-160DF5BD6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C81AA-77AD-4A36-BD2F-1F6361E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9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1FCD6CEC-D4A8-4B02-B741-50DFCFC2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1440"/>
            <a:ext cx="1219200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DFA6F91-1B5C-4022-B977-6C855D41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33BA5C8-EB39-46E5-8116-17946C87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" y="581331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89DA895-F6DE-470D-83C6-9E10B7C3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" y="518260"/>
            <a:ext cx="12192000" cy="6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Z:\! Катя\4 Графика\Логотипы\лого в хорошем качестве\Logo_Short.png">
            <a:extLst>
              <a:ext uri="{FF2B5EF4-FFF2-40B4-BE49-F238E27FC236}">
                <a16:creationId xmlns:a16="http://schemas.microsoft.com/office/drawing/2014/main" id="{15353CB6-2F5F-4E0E-B8D8-56EF1504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" y="8694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3D0BDC4-4790-4C4D-889E-6335C7933581}"/>
              </a:ext>
            </a:extLst>
          </p:cNvPr>
          <p:cNvSpPr txBox="1">
            <a:spLocks/>
          </p:cNvSpPr>
          <p:nvPr/>
        </p:nvSpPr>
        <p:spPr bwMode="auto">
          <a:xfrm>
            <a:off x="2177812" y="2133599"/>
            <a:ext cx="883173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Автоматизированный сбор и анализ данных о недвижимости с использованием веб-</a:t>
            </a:r>
            <a:r>
              <a:rPr lang="ru-RU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скрапинга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NLP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224C7-8405-4804-8E9A-6897B35B74DF}"/>
              </a:ext>
            </a:extLst>
          </p:cNvPr>
          <p:cNvSpPr txBox="1"/>
          <p:nvPr/>
        </p:nvSpPr>
        <p:spPr>
          <a:xfrm>
            <a:off x="5130182" y="5267993"/>
            <a:ext cx="1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г. Нижний Новгород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12-14 июня 2025 г</a:t>
            </a:r>
            <a:r>
              <a:rPr lang="ru-RU" sz="14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D4D6C-9FB3-4ADD-9CE6-0D20DD40E45D}"/>
              </a:ext>
            </a:extLst>
          </p:cNvPr>
          <p:cNvSpPr txBox="1"/>
          <p:nvPr/>
        </p:nvSpPr>
        <p:spPr>
          <a:xfrm>
            <a:off x="2177812" y="3564173"/>
            <a:ext cx="892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Ответственные исполнители: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Щербатов Юрий Викторович, программист-аналитик</a:t>
            </a:r>
            <a:r>
              <a:rPr lang="en-US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</a:t>
            </a:r>
            <a:r>
              <a:rPr lang="en-US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ru-RU" sz="1600" b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-оценка</a:t>
            </a:r>
            <a:r>
              <a:rPr lang="en-US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600" b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Акобян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Арман </a:t>
            </a:r>
            <a:r>
              <a:rPr lang="ru-RU" sz="1600" b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Амаякович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старший аналитик ООО </a:t>
            </a:r>
            <a:r>
              <a:rPr lang="en-US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ru-RU" sz="1600" b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-оценка</a:t>
            </a:r>
            <a:r>
              <a:rPr lang="en-US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ru-RU" sz="16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E688C-AACE-4F83-A359-F6010A0585C5}"/>
              </a:ext>
            </a:extLst>
          </p:cNvPr>
          <p:cNvSpPr txBox="1"/>
          <p:nvPr/>
        </p:nvSpPr>
        <p:spPr>
          <a:xfrm>
            <a:off x="2177813" y="4341029"/>
            <a:ext cx="892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Научный руководитель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ru-RU" sz="1600" b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Лейфер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Лев Абрамович</a:t>
            </a:r>
            <a:r>
              <a:rPr lang="en-US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к.т.н.</a:t>
            </a:r>
            <a:endParaRPr lang="ru-RU" sz="1600" b="0" dirty="0"/>
          </a:p>
          <a:p>
            <a:pPr algn="l" fontAlgn="auto">
              <a:spcAft>
                <a:spcPts val="0"/>
              </a:spcAft>
              <a:defRPr/>
            </a:pPr>
            <a:endParaRPr lang="ru-RU" sz="1600" b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02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Характеристики зданий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9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BC4EE-0207-434B-BA94-EB3163B254C2}"/>
              </a:ext>
            </a:extLst>
          </p:cNvPr>
          <p:cNvSpPr txBox="1"/>
          <p:nvPr/>
        </p:nvSpPr>
        <p:spPr>
          <a:xfrm>
            <a:off x="838200" y="1624614"/>
            <a:ext cx="3577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Источники получаемых характеристик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Dominfo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Mingkh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Avito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Move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98F4E-D08C-4C71-86C6-EFDA54EA1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831" y="1690687"/>
            <a:ext cx="7601954" cy="48021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E243CB-A128-4FDD-94A9-B15485D5A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33" y="2753449"/>
            <a:ext cx="523948" cy="3238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35DB7B-D3CB-4158-BBB0-9E4E021EC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11" y="2492618"/>
            <a:ext cx="344688" cy="295316"/>
          </a:xfrm>
          <a:prstGeom prst="rect">
            <a:avLst/>
          </a:prstGeom>
        </p:spPr>
      </p:pic>
      <p:pic>
        <p:nvPicPr>
          <p:cNvPr id="12" name="Picture 4" descr="Авито: объявления (IOS) | Товары от Роскачества">
            <a:extLst>
              <a:ext uri="{FF2B5EF4-FFF2-40B4-BE49-F238E27FC236}">
                <a16:creationId xmlns:a16="http://schemas.microsoft.com/office/drawing/2014/main" id="{F3AFB2BF-4AC2-46F4-931A-310B47D3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3" y="3022247"/>
            <a:ext cx="315928" cy="3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FA3221-98FC-48D0-A440-7C8FABA4CE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73" y="3337652"/>
            <a:ext cx="302329" cy="318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15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Динамики рынка продажи и аренды квартиры городов миллионников за последний год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5E544-AE3D-4D9A-A968-74200AE93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695208"/>
            <a:ext cx="5658640" cy="3467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B4375-B1EE-447F-B4C2-F09F3DF50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615" y="1690688"/>
            <a:ext cx="5668166" cy="345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89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Динамики рынка продажи и аренды квартиры городов миллионников за последний год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11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C82A7-9BCE-4BED-A2C3-CBD97FC39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881518"/>
            <a:ext cx="11182350" cy="3094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75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Цены и арендные ставки объектов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12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09053F-631F-40E2-B511-32787052B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11" y="1535467"/>
            <a:ext cx="8649907" cy="4639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83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Цены и арендные ставки объектов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13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1CD1C-12C5-4521-96B1-DF3940A58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49894"/>
            <a:ext cx="8611802" cy="44487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94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Характеристики ликвидности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14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71643-21AB-4588-808F-2A496CD46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4" y="2325948"/>
            <a:ext cx="10021699" cy="3324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16520-132A-4528-8B2A-89A05737B1DD}"/>
              </a:ext>
            </a:extLst>
          </p:cNvPr>
          <p:cNvSpPr txBox="1"/>
          <p:nvPr/>
        </p:nvSpPr>
        <p:spPr>
          <a:xfrm>
            <a:off x="838200" y="1407875"/>
            <a:ext cx="847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Имея информацию о датах выставления и снятия объектов с продажи мы можем рассчитать сроки экспозиции этих объектов и использовать эти данные для анализа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58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Характеристики ликвидности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15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16520-132A-4528-8B2A-89A05737B1DD}"/>
              </a:ext>
            </a:extLst>
          </p:cNvPr>
          <p:cNvSpPr txBox="1"/>
          <p:nvPr/>
        </p:nvSpPr>
        <p:spPr>
          <a:xfrm>
            <a:off x="838200" y="1407875"/>
            <a:ext cx="847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Имея информацию о датах выставления и снятия объектов с продажи мы можем рассчитать сроки экспозиции этих объектов и использовать эти данные для анализа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884E2-239D-42E1-888A-0B2213FF6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33" y="2477875"/>
            <a:ext cx="10343533" cy="276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97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данных в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16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16520-132A-4528-8B2A-89A05737B1DD}"/>
              </a:ext>
            </a:extLst>
          </p:cNvPr>
          <p:cNvSpPr txBox="1"/>
          <p:nvPr/>
        </p:nvSpPr>
        <p:spPr>
          <a:xfrm>
            <a:off x="838199" y="1407875"/>
            <a:ext cx="99925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Поиск расширенных характеристик объекта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Анализ местоположения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Расчет расстояния до точек интересов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Определение принадлежности к функциональной зоне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Предоставление информации о зоне местонахождения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Анализ рынка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Анализ предложений в сегменте, к которому принадлежит объект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Анализ спроса в сегменте, к которому принадлежит объект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Динамика рынка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Анализ активности продавцов и покупателей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Оценка объекта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81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данных в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17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16520-132A-4528-8B2A-89A05737B1DD}"/>
              </a:ext>
            </a:extLst>
          </p:cNvPr>
          <p:cNvSpPr txBox="1"/>
          <p:nvPr/>
        </p:nvSpPr>
        <p:spPr>
          <a:xfrm>
            <a:off x="838200" y="1407875"/>
            <a:ext cx="847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 расчета динамики рынка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C13E86-A2A9-447D-8FDE-A50E6E1FA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52" y="1777207"/>
            <a:ext cx="10021423" cy="4309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07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данных в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18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410E2B-DBE0-41D5-B223-69065612D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55813"/>
            <a:ext cx="5045283" cy="3353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30E61D-4A69-473D-8E2C-385A4C637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55813"/>
            <a:ext cx="5125375" cy="3367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3E068C-B286-4029-9AC8-0AC204E1A85A}"/>
              </a:ext>
            </a:extLst>
          </p:cNvPr>
          <p:cNvSpPr txBox="1"/>
          <p:nvPr/>
        </p:nvSpPr>
        <p:spPr>
          <a:xfrm>
            <a:off x="838200" y="1407875"/>
            <a:ext cx="847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 анализа активности продавцов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96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872B987-C092-4F51-9AAF-28273E130F76}"/>
              </a:ext>
            </a:extLst>
          </p:cNvPr>
          <p:cNvGrpSpPr/>
          <p:nvPr/>
        </p:nvGrpSpPr>
        <p:grpSpPr>
          <a:xfrm>
            <a:off x="1284145" y="2405029"/>
            <a:ext cx="9208825" cy="3806104"/>
            <a:chOff x="1284145" y="2157272"/>
            <a:chExt cx="9208825" cy="3806104"/>
          </a:xfrm>
        </p:grpSpPr>
        <p:sp>
          <p:nvSpPr>
            <p:cNvPr id="16" name="Shape 9">
              <a:extLst>
                <a:ext uri="{FF2B5EF4-FFF2-40B4-BE49-F238E27FC236}">
                  <a16:creationId xmlns:a16="http://schemas.microsoft.com/office/drawing/2014/main" id="{9929DCD0-CC8C-7708-B258-3987E1CA7B32}"/>
                </a:ext>
              </a:extLst>
            </p:cNvPr>
            <p:cNvSpPr/>
            <p:nvPr/>
          </p:nvSpPr>
          <p:spPr>
            <a:xfrm>
              <a:off x="1284145" y="2157274"/>
              <a:ext cx="2649921" cy="3806102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hape 10">
              <a:extLst>
                <a:ext uri="{FF2B5EF4-FFF2-40B4-BE49-F238E27FC236}">
                  <a16:creationId xmlns:a16="http://schemas.microsoft.com/office/drawing/2014/main" id="{EF958ECA-19EB-8B3D-8B0B-2A206CDF6B1F}"/>
                </a:ext>
              </a:extLst>
            </p:cNvPr>
            <p:cNvSpPr/>
            <p:nvPr/>
          </p:nvSpPr>
          <p:spPr>
            <a:xfrm>
              <a:off x="1496223" y="3415470"/>
              <a:ext cx="2194557" cy="36933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Avito.ru</a:t>
              </a:r>
              <a:endPara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Shape 11-Concept">
              <a:extLst>
                <a:ext uri="{FF2B5EF4-FFF2-40B4-BE49-F238E27FC236}">
                  <a16:creationId xmlns:a16="http://schemas.microsoft.com/office/drawing/2014/main" id="{CD6B2598-2A39-A06E-21BD-CFD09EAC174E}"/>
                </a:ext>
              </a:extLst>
            </p:cNvPr>
            <p:cNvSpPr/>
            <p:nvPr/>
          </p:nvSpPr>
          <p:spPr>
            <a:xfrm>
              <a:off x="1575754" y="2413960"/>
              <a:ext cx="904442" cy="9044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Shape 10">
              <a:extLst>
                <a:ext uri="{FF2B5EF4-FFF2-40B4-BE49-F238E27FC236}">
                  <a16:creationId xmlns:a16="http://schemas.microsoft.com/office/drawing/2014/main" id="{F6A03287-D6D3-4507-8432-221843DE3081}"/>
                </a:ext>
              </a:extLst>
            </p:cNvPr>
            <p:cNvSpPr/>
            <p:nvPr/>
          </p:nvSpPr>
          <p:spPr>
            <a:xfrm>
              <a:off x="1496223" y="4080630"/>
              <a:ext cx="2194557" cy="646331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Более 3 млн. объектов в базе</a:t>
              </a:r>
            </a:p>
          </p:txBody>
        </p:sp>
        <p:sp>
          <p:nvSpPr>
            <p:cNvPr id="28" name="Shape 10">
              <a:extLst>
                <a:ext uri="{FF2B5EF4-FFF2-40B4-BE49-F238E27FC236}">
                  <a16:creationId xmlns:a16="http://schemas.microsoft.com/office/drawing/2014/main" id="{6AD1F85D-41A0-44A1-A921-4EA377024FE5}"/>
                </a:ext>
              </a:extLst>
            </p:cNvPr>
            <p:cNvSpPr/>
            <p:nvPr/>
          </p:nvSpPr>
          <p:spPr>
            <a:xfrm>
              <a:off x="1496223" y="4786312"/>
              <a:ext cx="2194557" cy="923330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Ежедневно обновляется 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~ 800</a:t>
              </a:r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тыс.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453A81C-FAD5-4AB4-BA4C-85E1D1AF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051" y="2402257"/>
              <a:ext cx="916145" cy="916145"/>
            </a:xfrm>
            <a:prstGeom prst="rect">
              <a:avLst/>
            </a:prstGeom>
          </p:spPr>
        </p:pic>
        <p:sp>
          <p:nvSpPr>
            <p:cNvPr id="12" name="Shape 14">
              <a:extLst>
                <a:ext uri="{FF2B5EF4-FFF2-40B4-BE49-F238E27FC236}">
                  <a16:creationId xmlns:a16="http://schemas.microsoft.com/office/drawing/2014/main" id="{B1ED82D0-FEE2-61E5-A1C7-D60BA2912515}"/>
                </a:ext>
              </a:extLst>
            </p:cNvPr>
            <p:cNvSpPr/>
            <p:nvPr/>
          </p:nvSpPr>
          <p:spPr>
            <a:xfrm>
              <a:off x="4563598" y="2157274"/>
              <a:ext cx="2649920" cy="3806102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Shape 15">
              <a:extLst>
                <a:ext uri="{FF2B5EF4-FFF2-40B4-BE49-F238E27FC236}">
                  <a16:creationId xmlns:a16="http://schemas.microsoft.com/office/drawing/2014/main" id="{E9E9CCF5-FA6C-6CF9-8BAB-501270024AC0}"/>
                </a:ext>
              </a:extLst>
            </p:cNvPr>
            <p:cNvSpPr/>
            <p:nvPr/>
          </p:nvSpPr>
          <p:spPr>
            <a:xfrm>
              <a:off x="4775676" y="3415470"/>
              <a:ext cx="2246061" cy="36933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Move.ru</a:t>
              </a:r>
              <a:endPara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hape 16-Concept">
              <a:extLst>
                <a:ext uri="{FF2B5EF4-FFF2-40B4-BE49-F238E27FC236}">
                  <a16:creationId xmlns:a16="http://schemas.microsoft.com/office/drawing/2014/main" id="{4F7E89CE-1F9B-D38A-1E5D-19F31EA21BF0}"/>
                </a:ext>
              </a:extLst>
            </p:cNvPr>
            <p:cNvSpPr/>
            <p:nvPr/>
          </p:nvSpPr>
          <p:spPr>
            <a:xfrm>
              <a:off x="4855206" y="2413960"/>
              <a:ext cx="904442" cy="9044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Shape 10">
              <a:extLst>
                <a:ext uri="{FF2B5EF4-FFF2-40B4-BE49-F238E27FC236}">
                  <a16:creationId xmlns:a16="http://schemas.microsoft.com/office/drawing/2014/main" id="{CC9F2F4B-F962-4FFD-BE54-3C5DF012F542}"/>
                </a:ext>
              </a:extLst>
            </p:cNvPr>
            <p:cNvSpPr/>
            <p:nvPr/>
          </p:nvSpPr>
          <p:spPr>
            <a:xfrm>
              <a:off x="4775676" y="4080630"/>
              <a:ext cx="2194557" cy="646331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Более 40 млн. объектов в базе</a:t>
              </a:r>
            </a:p>
          </p:txBody>
        </p:sp>
        <p:sp>
          <p:nvSpPr>
            <p:cNvPr id="30" name="Shape 10">
              <a:extLst>
                <a:ext uri="{FF2B5EF4-FFF2-40B4-BE49-F238E27FC236}">
                  <a16:creationId xmlns:a16="http://schemas.microsoft.com/office/drawing/2014/main" id="{9137D8FB-D4A9-4031-A764-DB04C4CEE040}"/>
                </a:ext>
              </a:extLst>
            </p:cNvPr>
            <p:cNvSpPr/>
            <p:nvPr/>
          </p:nvSpPr>
          <p:spPr>
            <a:xfrm>
              <a:off x="4775676" y="4786312"/>
              <a:ext cx="2194557" cy="923330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Ежедневно обновляется 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~</a:t>
              </a:r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млн.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CAEF5F9-3F8E-4FF8-B4DE-82BA4FB7D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104" y="2322597"/>
              <a:ext cx="904441" cy="1013828"/>
            </a:xfrm>
            <a:prstGeom prst="rect">
              <a:avLst/>
            </a:prstGeom>
          </p:spPr>
        </p:pic>
        <p:sp>
          <p:nvSpPr>
            <p:cNvPr id="8" name="Shape 19">
              <a:extLst>
                <a:ext uri="{FF2B5EF4-FFF2-40B4-BE49-F238E27FC236}">
                  <a16:creationId xmlns:a16="http://schemas.microsoft.com/office/drawing/2014/main" id="{FB0F72EB-3E11-DC0E-004A-941A97E3E153}"/>
                </a:ext>
              </a:extLst>
            </p:cNvPr>
            <p:cNvSpPr/>
            <p:nvPr/>
          </p:nvSpPr>
          <p:spPr>
            <a:xfrm>
              <a:off x="7843050" y="2157272"/>
              <a:ext cx="2649920" cy="3806103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Shape 20">
              <a:extLst>
                <a:ext uri="{FF2B5EF4-FFF2-40B4-BE49-F238E27FC236}">
                  <a16:creationId xmlns:a16="http://schemas.microsoft.com/office/drawing/2014/main" id="{9AEC8455-659B-0FE0-2930-54B4BF41515C}"/>
                </a:ext>
              </a:extLst>
            </p:cNvPr>
            <p:cNvSpPr/>
            <p:nvPr/>
          </p:nvSpPr>
          <p:spPr>
            <a:xfrm>
              <a:off x="8055127" y="3415470"/>
              <a:ext cx="2246062" cy="646331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Межагентская</a:t>
              </a:r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база данных</a:t>
              </a:r>
            </a:p>
          </p:txBody>
        </p:sp>
        <p:sp>
          <p:nvSpPr>
            <p:cNvPr id="10" name="Shape 21-Concept">
              <a:extLst>
                <a:ext uri="{FF2B5EF4-FFF2-40B4-BE49-F238E27FC236}">
                  <a16:creationId xmlns:a16="http://schemas.microsoft.com/office/drawing/2014/main" id="{86121BEF-52CA-1A32-6E56-26DE7E91474A}"/>
                </a:ext>
              </a:extLst>
            </p:cNvPr>
            <p:cNvSpPr/>
            <p:nvPr/>
          </p:nvSpPr>
          <p:spPr>
            <a:xfrm>
              <a:off x="8134658" y="2413960"/>
              <a:ext cx="904442" cy="9044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Shape 10">
              <a:extLst>
                <a:ext uri="{FF2B5EF4-FFF2-40B4-BE49-F238E27FC236}">
                  <a16:creationId xmlns:a16="http://schemas.microsoft.com/office/drawing/2014/main" id="{01D3444E-0A11-4298-B508-70900BE330CE}"/>
                </a:ext>
              </a:extLst>
            </p:cNvPr>
            <p:cNvSpPr/>
            <p:nvPr/>
          </p:nvSpPr>
          <p:spPr>
            <a:xfrm>
              <a:off x="8055127" y="4080630"/>
              <a:ext cx="2194557" cy="646331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Почти 1,5 млн. объектов в базе</a:t>
              </a:r>
            </a:p>
          </p:txBody>
        </p:sp>
        <p:sp>
          <p:nvSpPr>
            <p:cNvPr id="33" name="Shape 10">
              <a:extLst>
                <a:ext uri="{FF2B5EF4-FFF2-40B4-BE49-F238E27FC236}">
                  <a16:creationId xmlns:a16="http://schemas.microsoft.com/office/drawing/2014/main" id="{8D2444B8-1853-4C4E-9701-FFB5C54EAF18}"/>
                </a:ext>
              </a:extLst>
            </p:cNvPr>
            <p:cNvSpPr/>
            <p:nvPr/>
          </p:nvSpPr>
          <p:spPr>
            <a:xfrm>
              <a:off x="8055127" y="4786312"/>
              <a:ext cx="2194557" cy="923330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Ежедневно обновляется 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~</a:t>
              </a:r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</a:t>
              </a:r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тыс.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06A8DC5-2822-4A0F-B1EA-933FC8F1C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533" y="2559983"/>
              <a:ext cx="600691" cy="6006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4" name="Shape 9">
            <a:extLst>
              <a:ext uri="{FF2B5EF4-FFF2-40B4-BE49-F238E27FC236}">
                <a16:creationId xmlns:a16="http://schemas.microsoft.com/office/drawing/2014/main" id="{56DBA91F-16EC-4B11-A7AB-7C2B0E22BAE5}"/>
              </a:ext>
            </a:extLst>
          </p:cNvPr>
          <p:cNvSpPr/>
          <p:nvPr/>
        </p:nvSpPr>
        <p:spPr>
          <a:xfrm>
            <a:off x="1284145" y="906166"/>
            <a:ext cx="9208824" cy="861830"/>
          </a:xfrm>
          <a:prstGeom prst="rect">
            <a:avLst/>
          </a:prstGeom>
          <a:gradFill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Источники данных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CFFE65F7-ED7D-498E-AEFB-EC538379958D}"/>
              </a:ext>
            </a:extLst>
          </p:cNvPr>
          <p:cNvCxnSpPr>
            <a:cxnSpLocks/>
            <a:stCxn id="44" idx="2"/>
            <a:endCxn id="16" idx="0"/>
          </p:cNvCxnSpPr>
          <p:nvPr/>
        </p:nvCxnSpPr>
        <p:spPr>
          <a:xfrm rot="5400000">
            <a:off x="3930315" y="446788"/>
            <a:ext cx="637035" cy="327945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C42A7DA6-2F9D-4566-B550-C2330CAB602B}"/>
              </a:ext>
            </a:extLst>
          </p:cNvPr>
          <p:cNvCxnSpPr>
            <a:cxnSpLocks/>
            <a:stCxn id="44" idx="2"/>
            <a:endCxn id="8" idx="0"/>
          </p:cNvCxnSpPr>
          <p:nvPr/>
        </p:nvCxnSpPr>
        <p:spPr>
          <a:xfrm rot="16200000" flipH="1">
            <a:off x="7209767" y="446785"/>
            <a:ext cx="637033" cy="327945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0C1280EF-D60A-482F-A0F6-F6B2341CC4EB}"/>
              </a:ext>
            </a:extLst>
          </p:cNvPr>
          <p:cNvCxnSpPr>
            <a:stCxn id="44" idx="2"/>
            <a:endCxn id="12" idx="0"/>
          </p:cNvCxnSpPr>
          <p:nvPr/>
        </p:nvCxnSpPr>
        <p:spPr>
          <a:xfrm>
            <a:off x="5888557" y="1767996"/>
            <a:ext cx="1" cy="6370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980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данных в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web-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19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16520-132A-4528-8B2A-89A05737B1DD}"/>
              </a:ext>
            </a:extLst>
          </p:cNvPr>
          <p:cNvSpPr txBox="1"/>
          <p:nvPr/>
        </p:nvSpPr>
        <p:spPr>
          <a:xfrm>
            <a:off x="838200" y="1407875"/>
            <a:ext cx="847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 оценки методами машинного обучения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297971-0A9C-4824-B3E1-2675FF488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23" y="1769488"/>
            <a:ext cx="9823881" cy="472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33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1FCD6CEC-D4A8-4B02-B741-50DFCFC2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1440"/>
            <a:ext cx="1219200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DFA6F91-1B5C-4022-B977-6C855D41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33BA5C8-EB39-46E5-8116-17946C87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" y="581331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89DA895-F6DE-470D-83C6-9E10B7C3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" y="518260"/>
            <a:ext cx="12192000" cy="6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DA760AF4-A727-5757-C1F4-C47EDB6FC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138468" y="4926401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04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A21BE16-E422-4923-8CE6-D12882742E9E}"/>
              </a:ext>
            </a:extLst>
          </p:cNvPr>
          <p:cNvGrpSpPr/>
          <p:nvPr/>
        </p:nvGrpSpPr>
        <p:grpSpPr>
          <a:xfrm>
            <a:off x="489908" y="1479726"/>
            <a:ext cx="2649921" cy="4378169"/>
            <a:chOff x="489908" y="1479726"/>
            <a:chExt cx="2649921" cy="4378169"/>
          </a:xfrm>
        </p:grpSpPr>
        <p:sp>
          <p:nvSpPr>
            <p:cNvPr id="20" name="Shape 3">
              <a:extLst>
                <a:ext uri="{FF2B5EF4-FFF2-40B4-BE49-F238E27FC236}">
                  <a16:creationId xmlns:a16="http://schemas.microsoft.com/office/drawing/2014/main" id="{10B88601-65DB-4BB3-15E1-FF4DA290C834}"/>
                </a:ext>
              </a:extLst>
            </p:cNvPr>
            <p:cNvSpPr/>
            <p:nvPr/>
          </p:nvSpPr>
          <p:spPr>
            <a:xfrm>
              <a:off x="489908" y="1479726"/>
              <a:ext cx="2649921" cy="4378169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Shape 4">
              <a:extLst>
                <a:ext uri="{FF2B5EF4-FFF2-40B4-BE49-F238E27FC236}">
                  <a16:creationId xmlns:a16="http://schemas.microsoft.com/office/drawing/2014/main" id="{7D979C7D-E02B-EE79-DAB9-430F75770973}"/>
                </a:ext>
              </a:extLst>
            </p:cNvPr>
            <p:cNvSpPr/>
            <p:nvPr/>
          </p:nvSpPr>
          <p:spPr>
            <a:xfrm>
              <a:off x="701987" y="2924738"/>
              <a:ext cx="2246067" cy="36933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15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Источники данных</a:t>
              </a:r>
            </a:p>
          </p:txBody>
        </p:sp>
        <p:sp>
          <p:nvSpPr>
            <p:cNvPr id="22" name="Shape 5-Concept">
              <a:extLst>
                <a:ext uri="{FF2B5EF4-FFF2-40B4-BE49-F238E27FC236}">
                  <a16:creationId xmlns:a16="http://schemas.microsoft.com/office/drawing/2014/main" id="{56C98FF7-2F4C-F401-AC02-AEA97317276D}"/>
                </a:ext>
              </a:extLst>
            </p:cNvPr>
            <p:cNvSpPr/>
            <p:nvPr/>
          </p:nvSpPr>
          <p:spPr>
            <a:xfrm>
              <a:off x="825906" y="1779307"/>
              <a:ext cx="904443" cy="9044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нтернет со сплошной заливкой">
              <a:extLst>
                <a:ext uri="{FF2B5EF4-FFF2-40B4-BE49-F238E27FC236}">
                  <a16:creationId xmlns:a16="http://schemas.microsoft.com/office/drawing/2014/main" id="{BD3F0178-26CC-433A-9AF2-C8B6904A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2675" y="1854738"/>
              <a:ext cx="750903" cy="750903"/>
            </a:xfrm>
            <a:prstGeom prst="rect">
              <a:avLst/>
            </a:prstGeom>
          </p:spPr>
        </p:pic>
      </p:grpSp>
      <p:sp>
        <p:nvSpPr>
          <p:cNvPr id="16" name="Shape 9">
            <a:extLst>
              <a:ext uri="{FF2B5EF4-FFF2-40B4-BE49-F238E27FC236}">
                <a16:creationId xmlns:a16="http://schemas.microsoft.com/office/drawing/2014/main" id="{9929DCD0-CC8C-7708-B258-3987E1CA7B32}"/>
              </a:ext>
            </a:extLst>
          </p:cNvPr>
          <p:cNvSpPr/>
          <p:nvPr/>
        </p:nvSpPr>
        <p:spPr>
          <a:xfrm>
            <a:off x="3351909" y="1479727"/>
            <a:ext cx="2649921" cy="4378168"/>
          </a:xfrm>
          <a:prstGeom prst="rect">
            <a:avLst/>
          </a:prstGeom>
          <a:gradFill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hape 11-Concept">
            <a:extLst>
              <a:ext uri="{FF2B5EF4-FFF2-40B4-BE49-F238E27FC236}">
                <a16:creationId xmlns:a16="http://schemas.microsoft.com/office/drawing/2014/main" id="{CD6B2598-2A39-A06E-21BD-CFD09EAC174E}"/>
              </a:ext>
            </a:extLst>
          </p:cNvPr>
          <p:cNvSpPr/>
          <p:nvPr/>
        </p:nvSpPr>
        <p:spPr>
          <a:xfrm>
            <a:off x="3687906" y="1779309"/>
            <a:ext cx="904442" cy="9044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B1ED82D0-FEE2-61E5-A1C7-D60BA2912515}"/>
              </a:ext>
            </a:extLst>
          </p:cNvPr>
          <p:cNvSpPr/>
          <p:nvPr/>
        </p:nvSpPr>
        <p:spPr>
          <a:xfrm>
            <a:off x="6213907" y="1479727"/>
            <a:ext cx="2649920" cy="4378168"/>
          </a:xfrm>
          <a:prstGeom prst="rect">
            <a:avLst/>
          </a:prstGeom>
          <a:gradFill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Shape 16-Concept">
            <a:extLst>
              <a:ext uri="{FF2B5EF4-FFF2-40B4-BE49-F238E27FC236}">
                <a16:creationId xmlns:a16="http://schemas.microsoft.com/office/drawing/2014/main" id="{4F7E89CE-1F9B-D38A-1E5D-19F31EA21BF0}"/>
              </a:ext>
            </a:extLst>
          </p:cNvPr>
          <p:cNvSpPr/>
          <p:nvPr/>
        </p:nvSpPr>
        <p:spPr>
          <a:xfrm>
            <a:off x="6549903" y="1779309"/>
            <a:ext cx="904442" cy="9044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Shape 19">
            <a:extLst>
              <a:ext uri="{FF2B5EF4-FFF2-40B4-BE49-F238E27FC236}">
                <a16:creationId xmlns:a16="http://schemas.microsoft.com/office/drawing/2014/main" id="{FB0F72EB-3E11-DC0E-004A-941A97E3E153}"/>
              </a:ext>
            </a:extLst>
          </p:cNvPr>
          <p:cNvSpPr/>
          <p:nvPr/>
        </p:nvSpPr>
        <p:spPr>
          <a:xfrm>
            <a:off x="9075916" y="1479727"/>
            <a:ext cx="2649920" cy="4378168"/>
          </a:xfrm>
          <a:prstGeom prst="rect">
            <a:avLst/>
          </a:prstGeom>
          <a:gradFill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Shape 21-Concept">
            <a:extLst>
              <a:ext uri="{FF2B5EF4-FFF2-40B4-BE49-F238E27FC236}">
                <a16:creationId xmlns:a16="http://schemas.microsoft.com/office/drawing/2014/main" id="{86121BEF-52CA-1A32-6E56-26DE7E91474A}"/>
              </a:ext>
            </a:extLst>
          </p:cNvPr>
          <p:cNvSpPr/>
          <p:nvPr/>
        </p:nvSpPr>
        <p:spPr>
          <a:xfrm>
            <a:off x="9411912" y="1779309"/>
            <a:ext cx="904442" cy="9044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365125"/>
            <a:ext cx="10887636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Источники данных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2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-SubtitleGroup7">
            <a:extLst>
              <a:ext uri="{FF2B5EF4-FFF2-40B4-BE49-F238E27FC236}">
                <a16:creationId xmlns:a16="http://schemas.microsoft.com/office/drawing/2014/main" id="{DE1EA9EF-3EA9-9FC5-339A-5604A5C5F82E}"/>
              </a:ext>
            </a:extLst>
          </p:cNvPr>
          <p:cNvSpPr/>
          <p:nvPr/>
        </p:nvSpPr>
        <p:spPr>
          <a:xfrm>
            <a:off x="485214" y="1009402"/>
            <a:ext cx="11240622" cy="41097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0A794E43-5FF4-44C1-9A91-183FB245E723}"/>
              </a:ext>
            </a:extLst>
          </p:cNvPr>
          <p:cNvSpPr/>
          <p:nvPr/>
        </p:nvSpPr>
        <p:spPr>
          <a:xfrm>
            <a:off x="3563988" y="2924741"/>
            <a:ext cx="2532012" cy="646331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Суммарно более 45 млн. объектов в базе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1D099FB4-60A7-46E0-AF94-AC559DC34EDE}"/>
              </a:ext>
            </a:extLst>
          </p:cNvPr>
          <p:cNvSpPr/>
          <p:nvPr/>
        </p:nvSpPr>
        <p:spPr>
          <a:xfrm>
            <a:off x="6425986" y="2924741"/>
            <a:ext cx="2246061" cy="2031325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сегментов рынка земельных участков, коммерческой и жилой недвижимости</a:t>
            </a:r>
          </a:p>
          <a:p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Shape 20">
            <a:extLst>
              <a:ext uri="{FF2B5EF4-FFF2-40B4-BE49-F238E27FC236}">
                <a16:creationId xmlns:a16="http://schemas.microsoft.com/office/drawing/2014/main" id="{DFA539EA-1DEF-4141-88BD-1E93E8C00F56}"/>
              </a:ext>
            </a:extLst>
          </p:cNvPr>
          <p:cNvSpPr/>
          <p:nvPr/>
        </p:nvSpPr>
        <p:spPr>
          <a:xfrm>
            <a:off x="9287994" y="2924741"/>
            <a:ext cx="2246062" cy="1200329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городов России</a:t>
            </a:r>
          </a:p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Московская область</a:t>
            </a:r>
          </a:p>
          <a:p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-Icon6" descr=" Более 15 млн. объектов в базе">
            <a:extLst>
              <a:ext uri="{FF2B5EF4-FFF2-40B4-BE49-F238E27FC236}">
                <a16:creationId xmlns:a16="http://schemas.microsoft.com/office/drawing/2014/main" id="{32CC86C2-4DF4-4634-94EB-4C8CA04E88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72" y="1965134"/>
            <a:ext cx="530110" cy="530110"/>
          </a:xfrm>
          <a:prstGeom prst="rect">
            <a:avLst/>
          </a:prstGeom>
        </p:spPr>
      </p:pic>
      <p:pic>
        <p:nvPicPr>
          <p:cNvPr id="30" name="-Icon6" descr=" Более 15 млн. объектов в базе">
            <a:extLst>
              <a:ext uri="{FF2B5EF4-FFF2-40B4-BE49-F238E27FC236}">
                <a16:creationId xmlns:a16="http://schemas.microsoft.com/office/drawing/2014/main" id="{7ED9974E-21D2-41DA-82C9-893E8F6045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69" y="1965134"/>
            <a:ext cx="530110" cy="530110"/>
          </a:xfrm>
          <a:prstGeom prst="rect">
            <a:avLst/>
          </a:prstGeom>
        </p:spPr>
      </p:pic>
      <p:pic>
        <p:nvPicPr>
          <p:cNvPr id="32" name="-Icon6" descr=" Более 15 млн. объектов в базе">
            <a:extLst>
              <a:ext uri="{FF2B5EF4-FFF2-40B4-BE49-F238E27FC236}">
                <a16:creationId xmlns:a16="http://schemas.microsoft.com/office/drawing/2014/main" id="{4A66BE24-A6AB-4A20-9952-718F742AC3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8" y="1965703"/>
            <a:ext cx="530110" cy="530110"/>
          </a:xfrm>
          <a:prstGeom prst="rect">
            <a:avLst/>
          </a:prstGeom>
        </p:spPr>
      </p:pic>
      <p:sp>
        <p:nvSpPr>
          <p:cNvPr id="33" name="Shape 10">
            <a:extLst>
              <a:ext uri="{FF2B5EF4-FFF2-40B4-BE49-F238E27FC236}">
                <a16:creationId xmlns:a16="http://schemas.microsoft.com/office/drawing/2014/main" id="{B3EA6FAE-C6CC-433C-A762-F20AF9240922}"/>
              </a:ext>
            </a:extLst>
          </p:cNvPr>
          <p:cNvSpPr/>
          <p:nvPr/>
        </p:nvSpPr>
        <p:spPr>
          <a:xfrm>
            <a:off x="694530" y="3662659"/>
            <a:ext cx="2194557" cy="369332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Avito.ru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Shape 15">
            <a:extLst>
              <a:ext uri="{FF2B5EF4-FFF2-40B4-BE49-F238E27FC236}">
                <a16:creationId xmlns:a16="http://schemas.microsoft.com/office/drawing/2014/main" id="{551F83CA-62B2-4F3B-84D1-CB152F90612C}"/>
              </a:ext>
            </a:extLst>
          </p:cNvPr>
          <p:cNvSpPr/>
          <p:nvPr/>
        </p:nvSpPr>
        <p:spPr>
          <a:xfrm>
            <a:off x="701992" y="4117186"/>
            <a:ext cx="2246061" cy="369332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Move.ru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Shape 20">
            <a:extLst>
              <a:ext uri="{FF2B5EF4-FFF2-40B4-BE49-F238E27FC236}">
                <a16:creationId xmlns:a16="http://schemas.microsoft.com/office/drawing/2014/main" id="{E24144E1-D7AB-4DF9-885F-6C82AA63F94A}"/>
              </a:ext>
            </a:extLst>
          </p:cNvPr>
          <p:cNvSpPr/>
          <p:nvPr/>
        </p:nvSpPr>
        <p:spPr>
          <a:xfrm>
            <a:off x="701992" y="4560148"/>
            <a:ext cx="2246062" cy="646331"/>
          </a:xfrm>
          <a:prstGeom prst="rect">
            <a:avLst/>
          </a:prstGeom>
          <a:solidFill>
            <a:schemeClr val="accent1">
              <a:lumMod val="100000"/>
              <a:alpha val="0"/>
            </a:schemeClr>
          </a:solidFill>
          <a:ln w="12700" cap="flat" cmpd="sng" algn="ctr">
            <a:solidFill>
              <a:schemeClr val="accent1">
                <a:shade val="15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Межагентская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база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51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Обработка естественного языка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стандартизация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3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1B9A7-780E-493E-A8F0-FA6DD15107A2}"/>
              </a:ext>
            </a:extLst>
          </p:cNvPr>
          <p:cNvSpPr txBox="1"/>
          <p:nvPr/>
        </p:nvSpPr>
        <p:spPr>
          <a:xfrm>
            <a:off x="838200" y="1553592"/>
            <a:ext cx="1020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Исходные данные часто содержат большое кол-во пропусков, а так же имеют разный формат в зависимости от источника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9D6904-4564-45AC-AC72-8D1ABED1981C}"/>
              </a:ext>
            </a:extLst>
          </p:cNvPr>
          <p:cNvSpPr/>
          <p:nvPr/>
        </p:nvSpPr>
        <p:spPr>
          <a:xfrm>
            <a:off x="6221981" y="3379903"/>
            <a:ext cx="2348883" cy="4350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улице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FE22A9-6EB7-4BAD-9704-B30EE6C73D34}"/>
              </a:ext>
            </a:extLst>
          </p:cNvPr>
          <p:cNvSpPr/>
          <p:nvPr/>
        </p:nvSpPr>
        <p:spPr>
          <a:xfrm>
            <a:off x="6221981" y="3967308"/>
            <a:ext cx="2348883" cy="4350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улице, бесплатная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76D910-D6C6-489B-851B-08466FAB620F}"/>
              </a:ext>
            </a:extLst>
          </p:cNvPr>
          <p:cNvSpPr/>
          <p:nvPr/>
        </p:nvSpPr>
        <p:spPr>
          <a:xfrm>
            <a:off x="6221981" y="4554713"/>
            <a:ext cx="2348883" cy="4350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здании, бесплатная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FAA842-75AE-447D-BC34-007003D159DB}"/>
              </a:ext>
            </a:extLst>
          </p:cNvPr>
          <p:cNvSpPr/>
          <p:nvPr/>
        </p:nvSpPr>
        <p:spPr>
          <a:xfrm>
            <a:off x="9320387" y="3379903"/>
            <a:ext cx="2033413" cy="4350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Организованная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6B8F790-BB43-48FE-8000-B5A3C8FF54CE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8570864" y="3597406"/>
            <a:ext cx="749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A4A05A2-B292-4F4C-ACE3-E2D7B23732E7}"/>
              </a:ext>
            </a:extLst>
          </p:cNvPr>
          <p:cNvSpPr/>
          <p:nvPr/>
        </p:nvSpPr>
        <p:spPr>
          <a:xfrm>
            <a:off x="9320387" y="4255909"/>
            <a:ext cx="2033413" cy="4350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Стихийная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62432BFE-A2EC-40AF-8819-86FC488F2BA5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8570864" y="4184811"/>
            <a:ext cx="749523" cy="288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151AE162-80A8-42E1-85BE-FC70C51C626F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 flipV="1">
            <a:off x="8570864" y="4473412"/>
            <a:ext cx="749523" cy="2988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D812280-D735-42DE-AC56-D3B2AAD007BA}"/>
              </a:ext>
            </a:extLst>
          </p:cNvPr>
          <p:cNvSpPr txBox="1"/>
          <p:nvPr/>
        </p:nvSpPr>
        <p:spPr>
          <a:xfrm>
            <a:off x="6221980" y="2841824"/>
            <a:ext cx="513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Пример стандартизации, признак «Парковка»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/>
          </a:p>
        </p:txBody>
      </p:sp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2410F48E-A43A-46F3-8224-4B5653E4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331367"/>
              </p:ext>
            </p:extLst>
          </p:nvPr>
        </p:nvGraphicFramePr>
        <p:xfrm>
          <a:off x="528232" y="3317493"/>
          <a:ext cx="4944226" cy="149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DDEC731-1587-45B0-8469-0D28FE0D898C}"/>
              </a:ext>
            </a:extLst>
          </p:cNvPr>
          <p:cNvSpPr txBox="1"/>
          <p:nvPr/>
        </p:nvSpPr>
        <p:spPr>
          <a:xfrm>
            <a:off x="528232" y="2841824"/>
            <a:ext cx="320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Обработка текста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70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Сохранение скриншотов объявлений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4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1B9A7-780E-493E-A8F0-FA6DD15107A2}"/>
              </a:ext>
            </a:extLst>
          </p:cNvPr>
          <p:cNvSpPr txBox="1"/>
          <p:nvPr/>
        </p:nvSpPr>
        <p:spPr>
          <a:xfrm>
            <a:off x="838199" y="1571347"/>
            <a:ext cx="4577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Для подтверждения достоверности информации находящейся в базе данных, производится автоматизированное сохранение скриншотов объявлений на момент сбора данных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Всего скриншотов в БД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больше 3 млн.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704DC0-ABCD-4200-88B1-9DA900D3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83" y="1264221"/>
            <a:ext cx="4577394" cy="50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54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Соотношение сегментов недвижимости в БД после 2022 г.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5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8F865D-0A8D-49FD-B676-182165153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49" y="1690688"/>
            <a:ext cx="3693609" cy="31121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F1E941-27DE-4B80-B3EE-975B5BC6E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475" y="1690688"/>
            <a:ext cx="3541049" cy="3065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7D036-62E2-4794-B064-4734D0175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550" y="1690689"/>
            <a:ext cx="3710438" cy="3065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89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Геолокационные данные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6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24D421-1718-4C95-8BE0-36738B9D3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41" y="2407945"/>
            <a:ext cx="10116845" cy="3838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532D74-76A4-4FD7-954A-2C0003878D80}"/>
              </a:ext>
            </a:extLst>
          </p:cNvPr>
          <p:cNvSpPr txBox="1"/>
          <p:nvPr/>
        </p:nvSpPr>
        <p:spPr>
          <a:xfrm>
            <a:off x="838200" y="1415121"/>
            <a:ext cx="847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Расстояние до точек интересов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Функциональное зонирование городов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Административное зонирование городов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1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Геолокационные данные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7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2FD61C-7943-4429-8CC0-A15F69CCA83A}"/>
              </a:ext>
            </a:extLst>
          </p:cNvPr>
          <p:cNvSpPr txBox="1"/>
          <p:nvPr/>
        </p:nvSpPr>
        <p:spPr>
          <a:xfrm>
            <a:off x="838200" y="1415121"/>
            <a:ext cx="847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Расстояние до точек интересов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Функциональное зонирование городов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Административное зонирование городов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F5BBC-6968-42C5-BF4C-25696C59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32" y="2314391"/>
            <a:ext cx="10075663" cy="4246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6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E7E9397-C37F-05A9-AA10-71F2426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Геолокационные данные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59B80-322E-C2C0-879E-A7E695C01755}"/>
              </a:ext>
            </a:extLst>
          </p:cNvPr>
          <p:cNvSpPr txBox="1"/>
          <p:nvPr/>
        </p:nvSpPr>
        <p:spPr>
          <a:xfrm>
            <a:off x="5758545" y="64966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8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4F6D5035-B1E4-4C36-35BA-E194C843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6"/>
          <a:stretch/>
        </p:blipFill>
        <p:spPr bwMode="auto">
          <a:xfrm>
            <a:off x="11042374" y="5857896"/>
            <a:ext cx="967233" cy="9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D15EED3-A3C3-C315-A813-0E66FBE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BC4EE-0207-434B-BA94-EB3163B254C2}"/>
              </a:ext>
            </a:extLst>
          </p:cNvPr>
          <p:cNvSpPr txBox="1"/>
          <p:nvPr/>
        </p:nvSpPr>
        <p:spPr>
          <a:xfrm>
            <a:off x="838200" y="1415121"/>
            <a:ext cx="847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Расстояние до точек интересов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Функциональное зонирование городов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Административное зонирование городов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02821F-ADB6-4013-8523-EB6E2210E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53"/>
          <a:stretch/>
        </p:blipFill>
        <p:spPr>
          <a:xfrm>
            <a:off x="838200" y="2329881"/>
            <a:ext cx="9797249" cy="4230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754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206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11712</TotalTime>
  <Words>473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Источники данных</vt:lpstr>
      <vt:lpstr>Обработка естественного языка и стандартизация</vt:lpstr>
      <vt:lpstr>Сохранение скриншотов объявлений</vt:lpstr>
      <vt:lpstr>Соотношение сегментов недвижимости в БД после 2022 г.</vt:lpstr>
      <vt:lpstr>Геолокационные данные</vt:lpstr>
      <vt:lpstr>Геолокационные данные</vt:lpstr>
      <vt:lpstr>Геолокационные данные</vt:lpstr>
      <vt:lpstr>Характеристики зданий</vt:lpstr>
      <vt:lpstr>Динамики рынка продажи и аренды квартиры городов миллионников за последний год</vt:lpstr>
      <vt:lpstr>Динамики рынка продажи и аренды квартиры городов миллионников за последний год</vt:lpstr>
      <vt:lpstr>Цены и арендные ставки объектов</vt:lpstr>
      <vt:lpstr>Цены и арендные ставки объектов</vt:lpstr>
      <vt:lpstr>Характеристики ликвидности</vt:lpstr>
      <vt:lpstr>Характеристики ликвидности</vt:lpstr>
      <vt:lpstr>Использование данных в web-приложении</vt:lpstr>
      <vt:lpstr>Использование данных в web-приложении</vt:lpstr>
      <vt:lpstr>Использование данных в web-приложении</vt:lpstr>
      <vt:lpstr>Использование данных в web-приложении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Акобян Арман</dc:creator>
  <cp:lastModifiedBy>Анастасия</cp:lastModifiedBy>
  <cp:revision>130</cp:revision>
  <dcterms:created xsi:type="dcterms:W3CDTF">2024-06-06T05:50:35Z</dcterms:created>
  <dcterms:modified xsi:type="dcterms:W3CDTF">2025-06-17T07:02:16Z</dcterms:modified>
</cp:coreProperties>
</file>