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99" r:id="rId3"/>
    <p:sldId id="258" r:id="rId4"/>
    <p:sldId id="300" r:id="rId5"/>
    <p:sldId id="257" r:id="rId6"/>
    <p:sldId id="30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242" autoAdjust="0"/>
  </p:normalViewPr>
  <p:slideViewPr>
    <p:cSldViewPr>
      <p:cViewPr varScale="1">
        <p:scale>
          <a:sx n="76" d="100"/>
          <a:sy n="76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FD24-EEE1-44E4-8761-51930FCB8BEA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0032-3E1E-44A8-96DD-387B08AB6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8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7F8746E-278F-F340-BD00-DA2362AB83E3}" type="datetime1">
              <a:rPr lang="ru-RU" smtClean="0"/>
              <a:t>11.06.2025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8B6-0170-854A-80C9-CA1079FF82AE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68C7-D2A5-734B-80F0-60FD587B5AD5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DDE3-EA3A-B449-A5E8-0AC4E65DA1BA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EF88-1A73-A54E-AA39-FB01095BF1F2}" type="datetime1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E1-F14E-1248-9B37-10ECB2C1A3E2}" type="datetime1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0C15B4-BD18-BE43-9931-9B0F17BE6B17}" type="datetime1">
              <a:rPr lang="ru-RU" smtClean="0"/>
              <a:t>11.06.2025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998F1BD-1C36-8E47-BBC7-00200D39247F}" type="datetime1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057B-425E-A74A-8359-1716DF51ED99}" type="datetime1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0B5-EB18-774C-817F-4C89A2DAE789}" type="datetime1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7346-36B4-F842-9296-4591B28DD0A1}" type="datetime1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B139D16-08BA-3047-9F45-5BD206CFE574}" type="datetime1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8FA22C-6FE7-4917-93DD-D250D2C78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49530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Жуковский Владимир Витальевич</a:t>
            </a:r>
            <a:r>
              <a:rPr lang="ru-RU" dirty="0"/>
              <a:t>, председатель Комитета по информационно-аналитическому обеспечению оценочной деятельности Национального объединения </a:t>
            </a:r>
            <a:br>
              <a:rPr lang="ru-RU" dirty="0"/>
            </a:br>
            <a:r>
              <a:rPr lang="ru-RU" dirty="0"/>
              <a:t>СРО оценщиков «Союз СОО»</a:t>
            </a:r>
          </a:p>
          <a:p>
            <a:r>
              <a:rPr lang="en-US" dirty="0" err="1"/>
              <a:t>vladimir.zhukovskiy@yandex.ru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Надежда\Desktop\Презентация\3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19" y="658433"/>
            <a:ext cx="2376264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72036" y="6108595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Н. Новгород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</a:rPr>
              <a:t>13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июня 2025 г.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2AC4EBD-3489-5640-B6A4-1F589C354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3869" y="185098"/>
            <a:ext cx="5560272" cy="2667665"/>
          </a:xfrm>
        </p:spPr>
        <p:txBody>
          <a:bodyPr>
            <a:normAutofit/>
          </a:bodyPr>
          <a:lstStyle/>
          <a:p>
            <a:r>
              <a:rPr lang="ru-RU" sz="3200" dirty="0"/>
              <a:t>Информационное обеспечение оценочной деятельности в условиях всеобщей цифровизации (вызовы и перспективы)</a:t>
            </a:r>
            <a:endParaRPr lang="x-none" sz="3200" dirty="0"/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10EFE-8B22-43D8-A5D1-A31D51CF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Этапы развития рынка недвижимости в РФ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64202A-6AB0-2347-B6F5-7B6B7E27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60CFC-4C35-4085-B4D6-B295E2A3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" y="2219325"/>
            <a:ext cx="8229600" cy="43251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30BCCB-1466-4DBC-8627-16FE75B1574E}"/>
              </a:ext>
            </a:extLst>
          </p:cNvPr>
          <p:cNvSpPr/>
          <p:nvPr/>
        </p:nvSpPr>
        <p:spPr>
          <a:xfrm>
            <a:off x="457200" y="1772811"/>
            <a:ext cx="1584176" cy="156971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Этап 1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35 лет назад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5704C6-D8C6-4DEC-9546-A61933B0BC0C}"/>
              </a:ext>
            </a:extLst>
          </p:cNvPr>
          <p:cNvSpPr/>
          <p:nvPr/>
        </p:nvSpPr>
        <p:spPr>
          <a:xfrm>
            <a:off x="2883798" y="1755690"/>
            <a:ext cx="1584176" cy="156971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Этап 2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20 лет назад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3E10AB-33F3-473D-A768-96818618EB07}"/>
              </a:ext>
            </a:extLst>
          </p:cNvPr>
          <p:cNvSpPr/>
          <p:nvPr/>
        </p:nvSpPr>
        <p:spPr>
          <a:xfrm>
            <a:off x="5059505" y="1755690"/>
            <a:ext cx="1584176" cy="156971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Этап 3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2025г.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AB64EF-77C6-4B9D-9A53-A732981304EF}"/>
              </a:ext>
            </a:extLst>
          </p:cNvPr>
          <p:cNvSpPr/>
          <p:nvPr/>
        </p:nvSpPr>
        <p:spPr>
          <a:xfrm flipV="1">
            <a:off x="7237379" y="1772814"/>
            <a:ext cx="1584175" cy="13681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1AB209-0D09-4E27-B66A-0C62E58F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38" y="3875510"/>
            <a:ext cx="1617166" cy="15697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6A75D2-6C1D-4D77-AEB7-54940A140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64" y="4087255"/>
            <a:ext cx="1800200" cy="13681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2B7283-8B28-4F90-A4EC-71F68DA6D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182" y="3624109"/>
            <a:ext cx="1617167" cy="175246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389FF4-4E5B-4436-B0DB-31043CD43D3D}"/>
              </a:ext>
            </a:extLst>
          </p:cNvPr>
          <p:cNvSpPr/>
          <p:nvPr/>
        </p:nvSpPr>
        <p:spPr>
          <a:xfrm>
            <a:off x="7236295" y="1772815"/>
            <a:ext cx="1584176" cy="15697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Этап 4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Светлое Будущее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9D5402-47F8-410D-8CD8-32EBE86C3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498" y="3841355"/>
            <a:ext cx="1837382" cy="16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43342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Историческая дискуссия «Группа оценщиков против справочников»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9FEDEB-CA53-4D5E-97B1-EEE949749D39}"/>
              </a:ext>
            </a:extLst>
          </p:cNvPr>
          <p:cNvSpPr/>
          <p:nvPr/>
        </p:nvSpPr>
        <p:spPr>
          <a:xfrm>
            <a:off x="322784" y="3429000"/>
            <a:ext cx="2026568" cy="18722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Индивидуальная оценка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(построение индивидуальных моделей»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95A528E-F8A7-44C0-B329-1BD452C7701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49352" y="4365104"/>
            <a:ext cx="110157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594D80B-554C-4A60-8653-4B5BF14A719B}"/>
              </a:ext>
            </a:extLst>
          </p:cNvPr>
          <p:cNvCxnSpPr>
            <a:cxnSpLocks/>
          </p:cNvCxnSpPr>
          <p:nvPr/>
        </p:nvCxnSpPr>
        <p:spPr>
          <a:xfrm flipV="1">
            <a:off x="2367336" y="3810744"/>
            <a:ext cx="108012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3AA948A-DB41-4166-BFA5-1B151895F9B5}"/>
              </a:ext>
            </a:extLst>
          </p:cNvPr>
          <p:cNvSpPr/>
          <p:nvPr/>
        </p:nvSpPr>
        <p:spPr>
          <a:xfrm>
            <a:off x="3465440" y="3140968"/>
            <a:ext cx="2530276" cy="14401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Индивидуальная оценка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(построение индивидуальных моделей»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DADFF97-351C-4CFC-80FF-F678CB45DC4F}"/>
              </a:ext>
            </a:extLst>
          </p:cNvPr>
          <p:cNvSpPr/>
          <p:nvPr/>
        </p:nvSpPr>
        <p:spPr>
          <a:xfrm>
            <a:off x="3465440" y="4847456"/>
            <a:ext cx="2530276" cy="13178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Массовая оценка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(построение индивидуальных моделей»)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6C5B8A7-1233-43EE-B407-EB7BCE748EEE}"/>
              </a:ext>
            </a:extLst>
          </p:cNvPr>
          <p:cNvSpPr/>
          <p:nvPr/>
        </p:nvSpPr>
        <p:spPr>
          <a:xfrm>
            <a:off x="6516216" y="3140968"/>
            <a:ext cx="2170584" cy="14401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Дорого, точно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Долго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Риск манипулирования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6ED35F5-3114-4351-8340-330453A0D313}"/>
              </a:ext>
            </a:extLst>
          </p:cNvPr>
          <p:cNvSpPr/>
          <p:nvPr/>
        </p:nvSpPr>
        <p:spPr>
          <a:xfrm>
            <a:off x="6516216" y="4831556"/>
            <a:ext cx="2170584" cy="13178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Недорого, не точно, Долго,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Прозрачно</a:t>
            </a:r>
          </a:p>
        </p:txBody>
      </p:sp>
    </p:spTree>
    <p:extLst>
      <p:ext uri="{BB962C8B-B14F-4D97-AF65-F5344CB8AC3E}">
        <p14:creationId xmlns:p14="http://schemas.microsoft.com/office/powerpoint/2010/main" val="1587466128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6F615-D827-724B-B5C7-13F39D01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5699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Тенденции развития оценки в РФ</a:t>
            </a:r>
            <a:endParaRPr lang="x-none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1CF5F2-673B-4144-A8C0-7C9CFE86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9D7E0D-61BE-411E-A1CC-0E2BFEAD0FC7}"/>
              </a:ext>
            </a:extLst>
          </p:cNvPr>
          <p:cNvSpPr/>
          <p:nvPr/>
        </p:nvSpPr>
        <p:spPr>
          <a:xfrm>
            <a:off x="683568" y="1658640"/>
            <a:ext cx="2232248" cy="1800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Индивидуальная оценка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8C7D5C-25F8-46A8-BAF7-097A2F79C6C5}"/>
              </a:ext>
            </a:extLst>
          </p:cNvPr>
          <p:cNvSpPr/>
          <p:nvPr/>
        </p:nvSpPr>
        <p:spPr>
          <a:xfrm>
            <a:off x="6388708" y="1741334"/>
            <a:ext cx="2276893" cy="1800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Массовая оценка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F057D4-C7B7-49A8-A7B3-565939223104}"/>
              </a:ext>
            </a:extLst>
          </p:cNvPr>
          <p:cNvSpPr/>
          <p:nvPr/>
        </p:nvSpPr>
        <p:spPr>
          <a:xfrm>
            <a:off x="3707904" y="1741334"/>
            <a:ext cx="2232248" cy="1800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Индивидуальная оценка с элементами массовой оценки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3E7ECDA-8C32-4689-B0B4-1F540B713371}"/>
              </a:ext>
            </a:extLst>
          </p:cNvPr>
          <p:cNvCxnSpPr>
            <a:cxnSpLocks/>
          </p:cNvCxnSpPr>
          <p:nvPr/>
        </p:nvCxnSpPr>
        <p:spPr>
          <a:xfrm flipV="1">
            <a:off x="7092280" y="2808134"/>
            <a:ext cx="1082456" cy="62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3471A4C-9DF8-4047-8E49-5C889C1EB254}"/>
              </a:ext>
            </a:extLst>
          </p:cNvPr>
          <p:cNvCxnSpPr>
            <a:cxnSpLocks/>
          </p:cNvCxnSpPr>
          <p:nvPr/>
        </p:nvCxnSpPr>
        <p:spPr>
          <a:xfrm>
            <a:off x="1331640" y="2808134"/>
            <a:ext cx="1152128" cy="47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4270255-4D63-4712-9545-A88B547B485B}"/>
              </a:ext>
            </a:extLst>
          </p:cNvPr>
          <p:cNvCxnSpPr>
            <a:cxnSpLocks/>
          </p:cNvCxnSpPr>
          <p:nvPr/>
        </p:nvCxnSpPr>
        <p:spPr>
          <a:xfrm>
            <a:off x="1799692" y="3541534"/>
            <a:ext cx="1842368" cy="1831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DA4F9F0-9668-4378-83EA-FBF94D47872C}"/>
              </a:ext>
            </a:extLst>
          </p:cNvPr>
          <p:cNvCxnSpPr>
            <a:cxnSpLocks/>
          </p:cNvCxnSpPr>
          <p:nvPr/>
        </p:nvCxnSpPr>
        <p:spPr>
          <a:xfrm flipH="1">
            <a:off x="6084168" y="3573885"/>
            <a:ext cx="1421472" cy="179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E684DE4A-8EC3-4B68-8916-3A53B68B0CD9}"/>
              </a:ext>
            </a:extLst>
          </p:cNvPr>
          <p:cNvCxnSpPr>
            <a:cxnSpLocks/>
          </p:cNvCxnSpPr>
          <p:nvPr/>
        </p:nvCxnSpPr>
        <p:spPr>
          <a:xfrm>
            <a:off x="4932040" y="3573885"/>
            <a:ext cx="0" cy="913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70CDEF1-30E4-497B-95C6-DC41FEB4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924" y="4797152"/>
            <a:ext cx="173237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43697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Выводы</a:t>
            </a:r>
            <a:br>
              <a:rPr lang="ru-RU" sz="2800" dirty="0"/>
            </a:br>
            <a:br>
              <a:rPr lang="ru-RU" sz="2800" dirty="0"/>
            </a:b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24F2EB-E0B7-4D20-99B8-F2280339F084}"/>
              </a:ext>
            </a:extLst>
          </p:cNvPr>
          <p:cNvSpPr/>
          <p:nvPr/>
        </p:nvSpPr>
        <p:spPr>
          <a:xfrm>
            <a:off x="647564" y="1412776"/>
            <a:ext cx="7848872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/>
              <a:t>1. Массовая оценка развивается и в ряде секторов   	вытесняет      индивидуальную оценку.</a:t>
            </a:r>
          </a:p>
          <a:p>
            <a:pPr marL="342900" indent="-342900" algn="just">
              <a:buAutoNum type="arabicPeriod" startAt="2"/>
            </a:pPr>
            <a:r>
              <a:rPr lang="ru-RU" sz="2800" dirty="0"/>
              <a:t>Индивидуальная оценка использует наработки массовой оценки в целях сокращения трудозатрат</a:t>
            </a:r>
          </a:p>
          <a:p>
            <a:pPr marL="342900" indent="-342900" algn="just">
              <a:buAutoNum type="arabicPeriod" startAt="2"/>
            </a:pPr>
            <a:r>
              <a:rPr lang="ru-RU" sz="2800" dirty="0"/>
              <a:t>Фактор искусственного интеллекта.</a:t>
            </a:r>
          </a:p>
          <a:p>
            <a:pPr marL="342900" indent="-342900" algn="just">
              <a:buAutoNum type="arabicPeriod" startAt="2"/>
            </a:pPr>
            <a:r>
              <a:rPr lang="ru-RU" sz="2800" dirty="0"/>
              <a:t>Сбор и обработка рыночной информации – отдельное направление, требующее развития.</a:t>
            </a:r>
          </a:p>
          <a:p>
            <a:pPr algn="just"/>
            <a:endParaRPr lang="ru-RU" dirty="0"/>
          </a:p>
          <a:p>
            <a:pPr marL="342900" indent="-342900" algn="just">
              <a:buAutoNum type="arabicPeriod" startAt="2"/>
            </a:pPr>
            <a:endParaRPr lang="ru-RU" dirty="0"/>
          </a:p>
          <a:p>
            <a:pPr marL="342900" indent="-342900" algn="just">
              <a:buAutoNum type="arabicPeriod" startAt="2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212379"/>
      </p:ext>
    </p:extLst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79EDF-8932-4359-9FBD-054A346B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939656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4F6B39-FC8C-43FB-8DD8-EDC09E6A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78549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10E60-5B61-4F53-9192-CD2A8E29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A22C-6FE7-4917-93DD-D250D2C78D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78055"/>
      </p:ext>
    </p:extLst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6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C000"/>
      </a:accent2>
      <a:accent3>
        <a:srgbClr val="FFC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1030</TotalTime>
  <Words>179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Wingdings 2</vt:lpstr>
      <vt:lpstr>Городская</vt:lpstr>
      <vt:lpstr>Информационное обеспечение оценочной деятельности в условиях всеобщей цифровизации (вызовы и перспективы)</vt:lpstr>
      <vt:lpstr>Этапы развития рынка недвижимости в РФ</vt:lpstr>
      <vt:lpstr>Историческая дискуссия «Группа оценщиков против справочников»</vt:lpstr>
      <vt:lpstr>Тенденции развития оценки в РФ</vt:lpstr>
      <vt:lpstr>Выводы  </vt:lpstr>
      <vt:lpstr>Спасибо за внимание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Союза саморегулируемых организаций оценщиков по развитию института независимой оценки</dc:title>
  <dc:creator>Надежда</dc:creator>
  <cp:lastModifiedBy>UserSPO</cp:lastModifiedBy>
  <cp:revision>105</cp:revision>
  <dcterms:created xsi:type="dcterms:W3CDTF">2021-09-28T08:23:22Z</dcterms:created>
  <dcterms:modified xsi:type="dcterms:W3CDTF">2025-06-11T14:49:25Z</dcterms:modified>
</cp:coreProperties>
</file>