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10" r:id="rId2"/>
    <p:sldId id="266" r:id="rId3"/>
    <p:sldId id="277" r:id="rId4"/>
    <p:sldId id="278" r:id="rId5"/>
    <p:sldId id="280"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312" r:id="rId20"/>
    <p:sldId id="296" r:id="rId21"/>
    <p:sldId id="299" r:id="rId22"/>
    <p:sldId id="297" r:id="rId23"/>
    <p:sldId id="300" r:id="rId24"/>
    <p:sldId id="302" r:id="rId25"/>
    <p:sldId id="303" r:id="rId26"/>
    <p:sldId id="304" r:id="rId27"/>
    <p:sldId id="305" r:id="rId28"/>
    <p:sldId id="306" r:id="rId29"/>
    <p:sldId id="307" r:id="rId30"/>
    <p:sldId id="309" r:id="rId31"/>
    <p:sldId id="311"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92724" autoAdjust="0"/>
  </p:normalViewPr>
  <p:slideViewPr>
    <p:cSldViewPr snapToGrid="0" snapToObjects="1">
      <p:cViewPr varScale="1">
        <p:scale>
          <a:sx n="68" d="100"/>
          <a:sy n="68" d="100"/>
        </p:scale>
        <p:origin x="9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1056;&#1072;&#1073;%20&#1089;&#1090;&#1086;&#1083;%20&#1048;&#1085;&#1085;&#1072;%20&#1057;&#1048;&#1053;&#1045;&#1056;&#1043;&#1048;&#1071;\&#1052;&#1040;&#1050;&#1057;&#1048;&#1052;%20&#1059;&#1060;&#1040;%202023\2024\&#1044;&#1080;&#1085;&#1072;&#1084;&#1080;&#1082;&#1072;_&#1047;&#1077;&#1084;&#1083;&#1103;_2011-202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1056;&#1072;&#1073;%20&#1089;&#1090;&#1086;&#1083;%20&#1048;&#1085;&#1085;&#1072;%20&#1057;&#1048;&#1053;&#1045;&#1056;&#1043;&#1048;&#1071;\&#1057;&#1041;&#1054;&#1056;&#1053;&#1048;&#1050;%20&#1050;&#1054;&#1056;&#1056;&#1045;&#1050;&#1058;&#1048;&#1056;&#1054;&#1042;&#1054;&#1050;\&#1056;&#1040;&#1041;&#1054;&#1058;&#1040;%20&#1053;&#1040;&#1044;%20&#1057;&#1041;&#1054;&#1056;&#1053;&#1048;&#1050;&#1054;&#1052;%20&#1050;&#1054;&#1056;&#1056;&#1045;&#1050;&#1058;&#1048;&#1056;&#1054;&#1042;&#1054;&#1050;%202023\&#1048;&#1058;&#1054;&#1043;%20&#1057;&#1041;&#1054;&#1056;&#1053;&#1048;&#1050;%20&#1050;&#1054;&#1056;&#1056;&#1045;&#1050;&#1058;&#1048;&#1056;&#1054;&#1042;&#1054;&#1050;%20&#1047;&#1045;&#1052;&#1051;&#1071;\&#1047;&#1077;&#1084;&#1083;&#1103;_&#1092;&#1072;&#1082;&#1090;&#1086;&#1088;&#1099;_2025_04062025+.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E:\&#1056;&#1072;&#1073;%20&#1089;&#1090;&#1086;&#1083;%20&#1048;&#1085;&#1085;&#1072;%20&#1057;&#1048;&#1053;&#1045;&#1056;&#1043;&#1048;&#1071;\&#1056;&#1045;&#1055;&#1048;&#1053;%20&#1058;&#1045;&#1051;&#1045;&#1043;&#1056;&#1040;&#1052;&#1052;%20&#1060;&#1040;&#1049;&#1051;&#1067;\&#1054;&#1073;&#1097;&#1080;&#1081;_&#1075;&#1088;&#1072;&#1092;&#1080;&#1082;_&#1087;&#1086;_&#1074;&#1089;&#1077;&#1084;_&#1089;&#1077;&#1075;&#1084;&#1077;&#1085;&#1090;&#1072;&#1084;_2023_07022025+.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500" b="1" dirty="0" smtClean="0">
                <a:solidFill>
                  <a:sysClr val="windowText" lastClr="000000"/>
                </a:solidFill>
              </a:rPr>
              <a:t>КЛЮЧЕВАЯ СТАВКА </a:t>
            </a:r>
            <a:r>
              <a:rPr lang="en-US" sz="1500" b="1" dirty="0" smtClean="0">
                <a:solidFill>
                  <a:sysClr val="windowText" lastClr="000000"/>
                </a:solidFill>
              </a:rPr>
              <a:t>&amp;  </a:t>
            </a:r>
            <a:r>
              <a:rPr lang="ru-RU" sz="1500" b="1" dirty="0" smtClean="0">
                <a:solidFill>
                  <a:sysClr val="windowText" lastClr="000000"/>
                </a:solidFill>
              </a:rPr>
              <a:t>РЫНОК</a:t>
            </a:r>
            <a:r>
              <a:rPr lang="ru-RU" sz="1500" b="1" baseline="0" dirty="0" smtClean="0">
                <a:solidFill>
                  <a:sysClr val="windowText" lastClr="000000"/>
                </a:solidFill>
              </a:rPr>
              <a:t> КОММЕРЧЕСКОЙ ЗЕМЛИ</a:t>
            </a:r>
            <a:endParaRPr lang="ru-RU" sz="1500" b="1" dirty="0">
              <a:solidFill>
                <a:sysClr val="windowText" lastClr="000000"/>
              </a:solidFill>
            </a:endParaRPr>
          </a:p>
        </c:rich>
      </c:tx>
      <c:layout>
        <c:manualLayout>
          <c:xMode val="edge"/>
          <c:yMode val="edge"/>
          <c:x val="0.30195687649240283"/>
          <c:y val="1.6241603442708384E-2"/>
        </c:manualLayout>
      </c:layout>
      <c:overlay val="0"/>
      <c:spPr>
        <a:noFill/>
        <a:ln>
          <a:noFill/>
        </a:ln>
        <a:effectLst/>
      </c:spPr>
    </c:title>
    <c:autoTitleDeleted val="0"/>
    <c:plotArea>
      <c:layout>
        <c:manualLayout>
          <c:layoutTarget val="inner"/>
          <c:xMode val="edge"/>
          <c:yMode val="edge"/>
          <c:x val="2.9846255771414858E-2"/>
          <c:y val="0.13612509871250122"/>
          <c:w val="0.96122886457171519"/>
          <c:h val="0.6315119078448862"/>
        </c:manualLayout>
      </c:layout>
      <c:lineChart>
        <c:grouping val="standard"/>
        <c:varyColors val="0"/>
        <c:ser>
          <c:idx val="0"/>
          <c:order val="0"/>
          <c:tx>
            <c:strRef>
              <c:f>Лист1!$F$114</c:f>
              <c:strCache>
                <c:ptCount val="1"/>
                <c:pt idx="0">
                  <c:v>Ставка</c:v>
                </c:pt>
              </c:strCache>
            </c:strRef>
          </c:tx>
          <c:spPr>
            <a:ln w="28575" cap="rnd">
              <a:solidFill>
                <a:srgbClr val="C00000"/>
              </a:solidFill>
              <a:round/>
            </a:ln>
            <a:effectLst/>
          </c:spPr>
          <c:marker>
            <c:symbol val="none"/>
          </c:marker>
          <c:cat>
            <c:numRef>
              <c:f>Лист1!$E$115:$E$3013</c:f>
              <c:numCache>
                <c:formatCode>m/d/yyyy</c:formatCode>
                <c:ptCount val="2899"/>
                <c:pt idx="0">
                  <c:v>45763</c:v>
                </c:pt>
                <c:pt idx="1">
                  <c:v>45762</c:v>
                </c:pt>
                <c:pt idx="2">
                  <c:v>45761</c:v>
                </c:pt>
                <c:pt idx="3">
                  <c:v>45758</c:v>
                </c:pt>
                <c:pt idx="4">
                  <c:v>45757</c:v>
                </c:pt>
                <c:pt idx="5">
                  <c:v>45756</c:v>
                </c:pt>
                <c:pt idx="6">
                  <c:v>45755</c:v>
                </c:pt>
                <c:pt idx="7">
                  <c:v>45754</c:v>
                </c:pt>
                <c:pt idx="8">
                  <c:v>45751</c:v>
                </c:pt>
                <c:pt idx="9">
                  <c:v>45750</c:v>
                </c:pt>
                <c:pt idx="10">
                  <c:v>45749</c:v>
                </c:pt>
                <c:pt idx="11">
                  <c:v>45748</c:v>
                </c:pt>
                <c:pt idx="12">
                  <c:v>45747</c:v>
                </c:pt>
                <c:pt idx="13">
                  <c:v>45744</c:v>
                </c:pt>
                <c:pt idx="14">
                  <c:v>45743</c:v>
                </c:pt>
                <c:pt idx="15">
                  <c:v>45742</c:v>
                </c:pt>
                <c:pt idx="16">
                  <c:v>45741</c:v>
                </c:pt>
                <c:pt idx="17">
                  <c:v>45740</c:v>
                </c:pt>
                <c:pt idx="18">
                  <c:v>45737</c:v>
                </c:pt>
                <c:pt idx="19">
                  <c:v>45736</c:v>
                </c:pt>
                <c:pt idx="20">
                  <c:v>45735</c:v>
                </c:pt>
                <c:pt idx="21">
                  <c:v>45734</c:v>
                </c:pt>
                <c:pt idx="22">
                  <c:v>45733</c:v>
                </c:pt>
                <c:pt idx="23">
                  <c:v>45730</c:v>
                </c:pt>
                <c:pt idx="24">
                  <c:v>45729</c:v>
                </c:pt>
                <c:pt idx="25">
                  <c:v>45728</c:v>
                </c:pt>
                <c:pt idx="26">
                  <c:v>45727</c:v>
                </c:pt>
                <c:pt idx="27">
                  <c:v>45726</c:v>
                </c:pt>
                <c:pt idx="28">
                  <c:v>45723</c:v>
                </c:pt>
                <c:pt idx="29">
                  <c:v>45722</c:v>
                </c:pt>
                <c:pt idx="30">
                  <c:v>45721</c:v>
                </c:pt>
                <c:pt idx="31">
                  <c:v>45720</c:v>
                </c:pt>
                <c:pt idx="32">
                  <c:v>45719</c:v>
                </c:pt>
                <c:pt idx="33">
                  <c:v>45716</c:v>
                </c:pt>
                <c:pt idx="34">
                  <c:v>45715</c:v>
                </c:pt>
                <c:pt idx="35">
                  <c:v>45714</c:v>
                </c:pt>
                <c:pt idx="36">
                  <c:v>45713</c:v>
                </c:pt>
                <c:pt idx="37">
                  <c:v>45712</c:v>
                </c:pt>
                <c:pt idx="38">
                  <c:v>45709</c:v>
                </c:pt>
                <c:pt idx="39">
                  <c:v>45708</c:v>
                </c:pt>
                <c:pt idx="40">
                  <c:v>45707</c:v>
                </c:pt>
                <c:pt idx="41">
                  <c:v>45706</c:v>
                </c:pt>
                <c:pt idx="42">
                  <c:v>45705</c:v>
                </c:pt>
                <c:pt idx="43">
                  <c:v>45702</c:v>
                </c:pt>
                <c:pt idx="44">
                  <c:v>45701</c:v>
                </c:pt>
                <c:pt idx="45">
                  <c:v>45700</c:v>
                </c:pt>
                <c:pt idx="46">
                  <c:v>45699</c:v>
                </c:pt>
                <c:pt idx="47">
                  <c:v>45698</c:v>
                </c:pt>
                <c:pt idx="48">
                  <c:v>45695</c:v>
                </c:pt>
                <c:pt idx="49">
                  <c:v>45694</c:v>
                </c:pt>
                <c:pt idx="50">
                  <c:v>45693</c:v>
                </c:pt>
                <c:pt idx="51">
                  <c:v>45692</c:v>
                </c:pt>
                <c:pt idx="52">
                  <c:v>45691</c:v>
                </c:pt>
                <c:pt idx="53">
                  <c:v>45688</c:v>
                </c:pt>
                <c:pt idx="54">
                  <c:v>45687</c:v>
                </c:pt>
                <c:pt idx="55">
                  <c:v>45686</c:v>
                </c:pt>
                <c:pt idx="56">
                  <c:v>45685</c:v>
                </c:pt>
                <c:pt idx="57">
                  <c:v>45684</c:v>
                </c:pt>
                <c:pt idx="58">
                  <c:v>45681</c:v>
                </c:pt>
                <c:pt idx="59">
                  <c:v>45680</c:v>
                </c:pt>
                <c:pt idx="60">
                  <c:v>45679</c:v>
                </c:pt>
                <c:pt idx="61">
                  <c:v>45678</c:v>
                </c:pt>
                <c:pt idx="62">
                  <c:v>45677</c:v>
                </c:pt>
                <c:pt idx="63">
                  <c:v>45674</c:v>
                </c:pt>
                <c:pt idx="64">
                  <c:v>45673</c:v>
                </c:pt>
                <c:pt idx="65">
                  <c:v>45672</c:v>
                </c:pt>
                <c:pt idx="66">
                  <c:v>45671</c:v>
                </c:pt>
                <c:pt idx="67">
                  <c:v>45670</c:v>
                </c:pt>
                <c:pt idx="68">
                  <c:v>45667</c:v>
                </c:pt>
                <c:pt idx="69">
                  <c:v>45666</c:v>
                </c:pt>
                <c:pt idx="70">
                  <c:v>45665</c:v>
                </c:pt>
                <c:pt idx="71">
                  <c:v>45663</c:v>
                </c:pt>
                <c:pt idx="72">
                  <c:v>45660</c:v>
                </c:pt>
                <c:pt idx="73">
                  <c:v>45656</c:v>
                </c:pt>
                <c:pt idx="74">
                  <c:v>45654</c:v>
                </c:pt>
                <c:pt idx="75">
                  <c:v>45653</c:v>
                </c:pt>
                <c:pt idx="76">
                  <c:v>45652</c:v>
                </c:pt>
                <c:pt idx="77">
                  <c:v>45651</c:v>
                </c:pt>
                <c:pt idx="78">
                  <c:v>45650</c:v>
                </c:pt>
                <c:pt idx="79">
                  <c:v>45649</c:v>
                </c:pt>
                <c:pt idx="80">
                  <c:v>45646</c:v>
                </c:pt>
                <c:pt idx="81">
                  <c:v>45645</c:v>
                </c:pt>
                <c:pt idx="82">
                  <c:v>45644</c:v>
                </c:pt>
                <c:pt idx="83">
                  <c:v>45643</c:v>
                </c:pt>
                <c:pt idx="84">
                  <c:v>45642</c:v>
                </c:pt>
                <c:pt idx="85">
                  <c:v>45639</c:v>
                </c:pt>
                <c:pt idx="86">
                  <c:v>45638</c:v>
                </c:pt>
                <c:pt idx="87">
                  <c:v>45637</c:v>
                </c:pt>
                <c:pt idx="88">
                  <c:v>45636</c:v>
                </c:pt>
                <c:pt idx="89">
                  <c:v>45635</c:v>
                </c:pt>
                <c:pt idx="90">
                  <c:v>45632</c:v>
                </c:pt>
                <c:pt idx="91">
                  <c:v>45631</c:v>
                </c:pt>
                <c:pt idx="92">
                  <c:v>45630</c:v>
                </c:pt>
                <c:pt idx="93">
                  <c:v>45629</c:v>
                </c:pt>
                <c:pt idx="94">
                  <c:v>45628</c:v>
                </c:pt>
                <c:pt idx="95">
                  <c:v>45625</c:v>
                </c:pt>
                <c:pt idx="96">
                  <c:v>45624</c:v>
                </c:pt>
                <c:pt idx="97">
                  <c:v>45623</c:v>
                </c:pt>
                <c:pt idx="98">
                  <c:v>45622</c:v>
                </c:pt>
                <c:pt idx="99">
                  <c:v>45621</c:v>
                </c:pt>
                <c:pt idx="100">
                  <c:v>45618</c:v>
                </c:pt>
                <c:pt idx="101">
                  <c:v>45617</c:v>
                </c:pt>
                <c:pt idx="102">
                  <c:v>45616</c:v>
                </c:pt>
                <c:pt idx="103">
                  <c:v>45615</c:v>
                </c:pt>
                <c:pt idx="104">
                  <c:v>45614</c:v>
                </c:pt>
                <c:pt idx="105">
                  <c:v>45611</c:v>
                </c:pt>
                <c:pt idx="106">
                  <c:v>45610</c:v>
                </c:pt>
                <c:pt idx="107">
                  <c:v>45609</c:v>
                </c:pt>
                <c:pt idx="108">
                  <c:v>45608</c:v>
                </c:pt>
                <c:pt idx="109">
                  <c:v>45607</c:v>
                </c:pt>
                <c:pt idx="110">
                  <c:v>45604</c:v>
                </c:pt>
                <c:pt idx="111">
                  <c:v>45603</c:v>
                </c:pt>
                <c:pt idx="112">
                  <c:v>45602</c:v>
                </c:pt>
                <c:pt idx="113">
                  <c:v>45601</c:v>
                </c:pt>
                <c:pt idx="114">
                  <c:v>45598</c:v>
                </c:pt>
                <c:pt idx="115">
                  <c:v>45597</c:v>
                </c:pt>
                <c:pt idx="116">
                  <c:v>45596</c:v>
                </c:pt>
                <c:pt idx="117">
                  <c:v>45595</c:v>
                </c:pt>
                <c:pt idx="118">
                  <c:v>45594</c:v>
                </c:pt>
                <c:pt idx="119">
                  <c:v>45593</c:v>
                </c:pt>
                <c:pt idx="120">
                  <c:v>45590</c:v>
                </c:pt>
                <c:pt idx="121">
                  <c:v>45589</c:v>
                </c:pt>
                <c:pt idx="122">
                  <c:v>45588</c:v>
                </c:pt>
                <c:pt idx="123">
                  <c:v>45587</c:v>
                </c:pt>
                <c:pt idx="124">
                  <c:v>45586</c:v>
                </c:pt>
                <c:pt idx="125">
                  <c:v>45583</c:v>
                </c:pt>
                <c:pt idx="126">
                  <c:v>45582</c:v>
                </c:pt>
                <c:pt idx="127">
                  <c:v>45581</c:v>
                </c:pt>
                <c:pt idx="128">
                  <c:v>45580</c:v>
                </c:pt>
                <c:pt idx="129">
                  <c:v>45579</c:v>
                </c:pt>
                <c:pt idx="130">
                  <c:v>45576</c:v>
                </c:pt>
                <c:pt idx="131">
                  <c:v>45575</c:v>
                </c:pt>
                <c:pt idx="132">
                  <c:v>45574</c:v>
                </c:pt>
                <c:pt idx="133">
                  <c:v>45573</c:v>
                </c:pt>
                <c:pt idx="134">
                  <c:v>45572</c:v>
                </c:pt>
                <c:pt idx="135">
                  <c:v>45569</c:v>
                </c:pt>
                <c:pt idx="136">
                  <c:v>45568</c:v>
                </c:pt>
                <c:pt idx="137">
                  <c:v>45567</c:v>
                </c:pt>
                <c:pt idx="138">
                  <c:v>45566</c:v>
                </c:pt>
                <c:pt idx="139">
                  <c:v>45565</c:v>
                </c:pt>
                <c:pt idx="140">
                  <c:v>45562</c:v>
                </c:pt>
                <c:pt idx="141">
                  <c:v>45561</c:v>
                </c:pt>
                <c:pt idx="142">
                  <c:v>45560</c:v>
                </c:pt>
                <c:pt idx="143">
                  <c:v>45559</c:v>
                </c:pt>
                <c:pt idx="144">
                  <c:v>45558</c:v>
                </c:pt>
                <c:pt idx="145">
                  <c:v>45555</c:v>
                </c:pt>
                <c:pt idx="146">
                  <c:v>45554</c:v>
                </c:pt>
                <c:pt idx="147">
                  <c:v>45553</c:v>
                </c:pt>
                <c:pt idx="148">
                  <c:v>45552</c:v>
                </c:pt>
                <c:pt idx="149">
                  <c:v>45551</c:v>
                </c:pt>
                <c:pt idx="150">
                  <c:v>45548</c:v>
                </c:pt>
                <c:pt idx="151">
                  <c:v>45547</c:v>
                </c:pt>
                <c:pt idx="152">
                  <c:v>45546</c:v>
                </c:pt>
                <c:pt idx="153">
                  <c:v>45545</c:v>
                </c:pt>
                <c:pt idx="154">
                  <c:v>45544</c:v>
                </c:pt>
                <c:pt idx="155">
                  <c:v>45541</c:v>
                </c:pt>
                <c:pt idx="156">
                  <c:v>45540</c:v>
                </c:pt>
                <c:pt idx="157">
                  <c:v>45539</c:v>
                </c:pt>
                <c:pt idx="158">
                  <c:v>45538</c:v>
                </c:pt>
                <c:pt idx="159">
                  <c:v>45537</c:v>
                </c:pt>
                <c:pt idx="160">
                  <c:v>45534</c:v>
                </c:pt>
                <c:pt idx="161">
                  <c:v>45533</c:v>
                </c:pt>
                <c:pt idx="162">
                  <c:v>45532</c:v>
                </c:pt>
                <c:pt idx="163">
                  <c:v>45531</c:v>
                </c:pt>
                <c:pt idx="164">
                  <c:v>45530</c:v>
                </c:pt>
                <c:pt idx="165">
                  <c:v>45527</c:v>
                </c:pt>
                <c:pt idx="166">
                  <c:v>45526</c:v>
                </c:pt>
                <c:pt idx="167">
                  <c:v>45525</c:v>
                </c:pt>
                <c:pt idx="168">
                  <c:v>45524</c:v>
                </c:pt>
                <c:pt idx="169">
                  <c:v>45523</c:v>
                </c:pt>
                <c:pt idx="170">
                  <c:v>45520</c:v>
                </c:pt>
                <c:pt idx="171">
                  <c:v>45519</c:v>
                </c:pt>
                <c:pt idx="172">
                  <c:v>45518</c:v>
                </c:pt>
                <c:pt idx="173">
                  <c:v>45517</c:v>
                </c:pt>
                <c:pt idx="174">
                  <c:v>45516</c:v>
                </c:pt>
                <c:pt idx="175">
                  <c:v>45513</c:v>
                </c:pt>
                <c:pt idx="176">
                  <c:v>45512</c:v>
                </c:pt>
                <c:pt idx="177">
                  <c:v>45511</c:v>
                </c:pt>
                <c:pt idx="178">
                  <c:v>45510</c:v>
                </c:pt>
                <c:pt idx="179">
                  <c:v>45509</c:v>
                </c:pt>
                <c:pt idx="180">
                  <c:v>45506</c:v>
                </c:pt>
                <c:pt idx="181">
                  <c:v>45505</c:v>
                </c:pt>
                <c:pt idx="182">
                  <c:v>45504</c:v>
                </c:pt>
                <c:pt idx="183">
                  <c:v>45503</c:v>
                </c:pt>
                <c:pt idx="184">
                  <c:v>45502</c:v>
                </c:pt>
                <c:pt idx="185">
                  <c:v>45499</c:v>
                </c:pt>
                <c:pt idx="186">
                  <c:v>45498</c:v>
                </c:pt>
                <c:pt idx="187">
                  <c:v>45497</c:v>
                </c:pt>
                <c:pt idx="188">
                  <c:v>45496</c:v>
                </c:pt>
                <c:pt idx="189">
                  <c:v>45495</c:v>
                </c:pt>
                <c:pt idx="190">
                  <c:v>45492</c:v>
                </c:pt>
                <c:pt idx="191">
                  <c:v>45491</c:v>
                </c:pt>
                <c:pt idx="192">
                  <c:v>45490</c:v>
                </c:pt>
                <c:pt idx="193">
                  <c:v>45489</c:v>
                </c:pt>
                <c:pt idx="194">
                  <c:v>45488</c:v>
                </c:pt>
                <c:pt idx="195">
                  <c:v>45485</c:v>
                </c:pt>
                <c:pt idx="196">
                  <c:v>45484</c:v>
                </c:pt>
                <c:pt idx="197">
                  <c:v>45483</c:v>
                </c:pt>
                <c:pt idx="198">
                  <c:v>45482</c:v>
                </c:pt>
                <c:pt idx="199">
                  <c:v>45481</c:v>
                </c:pt>
                <c:pt idx="200">
                  <c:v>45478</c:v>
                </c:pt>
                <c:pt idx="201">
                  <c:v>45477</c:v>
                </c:pt>
                <c:pt idx="202">
                  <c:v>45476</c:v>
                </c:pt>
                <c:pt idx="203">
                  <c:v>45475</c:v>
                </c:pt>
                <c:pt idx="204">
                  <c:v>45474</c:v>
                </c:pt>
                <c:pt idx="205">
                  <c:v>45471</c:v>
                </c:pt>
                <c:pt idx="206">
                  <c:v>45470</c:v>
                </c:pt>
                <c:pt idx="207">
                  <c:v>45469</c:v>
                </c:pt>
                <c:pt idx="208">
                  <c:v>45468</c:v>
                </c:pt>
                <c:pt idx="209">
                  <c:v>45467</c:v>
                </c:pt>
                <c:pt idx="210">
                  <c:v>45464</c:v>
                </c:pt>
                <c:pt idx="211">
                  <c:v>45463</c:v>
                </c:pt>
                <c:pt idx="212">
                  <c:v>45462</c:v>
                </c:pt>
                <c:pt idx="213">
                  <c:v>45461</c:v>
                </c:pt>
                <c:pt idx="214">
                  <c:v>45460</c:v>
                </c:pt>
                <c:pt idx="215">
                  <c:v>45457</c:v>
                </c:pt>
                <c:pt idx="216">
                  <c:v>45456</c:v>
                </c:pt>
                <c:pt idx="217">
                  <c:v>45454</c:v>
                </c:pt>
                <c:pt idx="218">
                  <c:v>45453</c:v>
                </c:pt>
                <c:pt idx="219">
                  <c:v>45450</c:v>
                </c:pt>
                <c:pt idx="220">
                  <c:v>45449</c:v>
                </c:pt>
                <c:pt idx="221">
                  <c:v>45448</c:v>
                </c:pt>
                <c:pt idx="222">
                  <c:v>45447</c:v>
                </c:pt>
                <c:pt idx="223">
                  <c:v>45446</c:v>
                </c:pt>
                <c:pt idx="224">
                  <c:v>45443</c:v>
                </c:pt>
                <c:pt idx="225">
                  <c:v>45442</c:v>
                </c:pt>
                <c:pt idx="226">
                  <c:v>45441</c:v>
                </c:pt>
                <c:pt idx="227">
                  <c:v>45440</c:v>
                </c:pt>
                <c:pt idx="228">
                  <c:v>45439</c:v>
                </c:pt>
                <c:pt idx="229">
                  <c:v>45436</c:v>
                </c:pt>
                <c:pt idx="230">
                  <c:v>45435</c:v>
                </c:pt>
                <c:pt idx="231">
                  <c:v>45434</c:v>
                </c:pt>
                <c:pt idx="232">
                  <c:v>45433</c:v>
                </c:pt>
                <c:pt idx="233">
                  <c:v>45432</c:v>
                </c:pt>
                <c:pt idx="234">
                  <c:v>45429</c:v>
                </c:pt>
                <c:pt idx="235">
                  <c:v>45428</c:v>
                </c:pt>
                <c:pt idx="236">
                  <c:v>45427</c:v>
                </c:pt>
                <c:pt idx="237">
                  <c:v>45426</c:v>
                </c:pt>
                <c:pt idx="238">
                  <c:v>45425</c:v>
                </c:pt>
                <c:pt idx="239">
                  <c:v>45422</c:v>
                </c:pt>
                <c:pt idx="240">
                  <c:v>45420</c:v>
                </c:pt>
                <c:pt idx="241">
                  <c:v>45419</c:v>
                </c:pt>
                <c:pt idx="242">
                  <c:v>45418</c:v>
                </c:pt>
                <c:pt idx="243">
                  <c:v>45415</c:v>
                </c:pt>
                <c:pt idx="244">
                  <c:v>45414</c:v>
                </c:pt>
                <c:pt idx="245">
                  <c:v>45412</c:v>
                </c:pt>
                <c:pt idx="246">
                  <c:v>45411</c:v>
                </c:pt>
                <c:pt idx="247">
                  <c:v>45409</c:v>
                </c:pt>
                <c:pt idx="248">
                  <c:v>45408</c:v>
                </c:pt>
                <c:pt idx="249">
                  <c:v>45407</c:v>
                </c:pt>
                <c:pt idx="250">
                  <c:v>45406</c:v>
                </c:pt>
                <c:pt idx="251">
                  <c:v>45405</c:v>
                </c:pt>
                <c:pt idx="252">
                  <c:v>45404</c:v>
                </c:pt>
                <c:pt idx="253">
                  <c:v>45401</c:v>
                </c:pt>
                <c:pt idx="254">
                  <c:v>45400</c:v>
                </c:pt>
                <c:pt idx="255">
                  <c:v>45399</c:v>
                </c:pt>
                <c:pt idx="256">
                  <c:v>45398</c:v>
                </c:pt>
                <c:pt idx="257">
                  <c:v>45397</c:v>
                </c:pt>
                <c:pt idx="258">
                  <c:v>45394</c:v>
                </c:pt>
                <c:pt idx="259">
                  <c:v>45393</c:v>
                </c:pt>
                <c:pt idx="260">
                  <c:v>45392</c:v>
                </c:pt>
                <c:pt idx="261">
                  <c:v>45391</c:v>
                </c:pt>
                <c:pt idx="262">
                  <c:v>45390</c:v>
                </c:pt>
                <c:pt idx="263">
                  <c:v>45387</c:v>
                </c:pt>
                <c:pt idx="264">
                  <c:v>45386</c:v>
                </c:pt>
                <c:pt idx="265">
                  <c:v>45385</c:v>
                </c:pt>
                <c:pt idx="266">
                  <c:v>45384</c:v>
                </c:pt>
                <c:pt idx="267">
                  <c:v>45383</c:v>
                </c:pt>
                <c:pt idx="268">
                  <c:v>45380</c:v>
                </c:pt>
                <c:pt idx="269">
                  <c:v>45379</c:v>
                </c:pt>
                <c:pt idx="270">
                  <c:v>45378</c:v>
                </c:pt>
                <c:pt idx="271">
                  <c:v>45377</c:v>
                </c:pt>
                <c:pt idx="272">
                  <c:v>45376</c:v>
                </c:pt>
                <c:pt idx="273">
                  <c:v>45373</c:v>
                </c:pt>
                <c:pt idx="274">
                  <c:v>45372</c:v>
                </c:pt>
                <c:pt idx="275">
                  <c:v>45371</c:v>
                </c:pt>
                <c:pt idx="276">
                  <c:v>45370</c:v>
                </c:pt>
                <c:pt idx="277">
                  <c:v>45369</c:v>
                </c:pt>
                <c:pt idx="278">
                  <c:v>45366</c:v>
                </c:pt>
                <c:pt idx="279">
                  <c:v>45365</c:v>
                </c:pt>
                <c:pt idx="280">
                  <c:v>45364</c:v>
                </c:pt>
                <c:pt idx="281">
                  <c:v>45363</c:v>
                </c:pt>
                <c:pt idx="282">
                  <c:v>45362</c:v>
                </c:pt>
                <c:pt idx="283">
                  <c:v>45358</c:v>
                </c:pt>
                <c:pt idx="284">
                  <c:v>45357</c:v>
                </c:pt>
                <c:pt idx="285">
                  <c:v>45356</c:v>
                </c:pt>
                <c:pt idx="286">
                  <c:v>45355</c:v>
                </c:pt>
                <c:pt idx="287">
                  <c:v>45352</c:v>
                </c:pt>
                <c:pt idx="288">
                  <c:v>45351</c:v>
                </c:pt>
                <c:pt idx="289">
                  <c:v>45350</c:v>
                </c:pt>
                <c:pt idx="290">
                  <c:v>45349</c:v>
                </c:pt>
                <c:pt idx="291">
                  <c:v>45348</c:v>
                </c:pt>
                <c:pt idx="292">
                  <c:v>45344</c:v>
                </c:pt>
                <c:pt idx="293">
                  <c:v>45343</c:v>
                </c:pt>
                <c:pt idx="294">
                  <c:v>45342</c:v>
                </c:pt>
                <c:pt idx="295">
                  <c:v>45341</c:v>
                </c:pt>
                <c:pt idx="296">
                  <c:v>45338</c:v>
                </c:pt>
                <c:pt idx="297">
                  <c:v>45337</c:v>
                </c:pt>
                <c:pt idx="298">
                  <c:v>45336</c:v>
                </c:pt>
                <c:pt idx="299">
                  <c:v>45335</c:v>
                </c:pt>
                <c:pt idx="300">
                  <c:v>45334</c:v>
                </c:pt>
                <c:pt idx="301">
                  <c:v>45331</c:v>
                </c:pt>
                <c:pt idx="302">
                  <c:v>45330</c:v>
                </c:pt>
                <c:pt idx="303">
                  <c:v>45329</c:v>
                </c:pt>
                <c:pt idx="304">
                  <c:v>45328</c:v>
                </c:pt>
                <c:pt idx="305">
                  <c:v>45327</c:v>
                </c:pt>
                <c:pt idx="306">
                  <c:v>45324</c:v>
                </c:pt>
                <c:pt idx="307">
                  <c:v>45323</c:v>
                </c:pt>
                <c:pt idx="308">
                  <c:v>45322</c:v>
                </c:pt>
                <c:pt idx="309">
                  <c:v>45321</c:v>
                </c:pt>
                <c:pt idx="310">
                  <c:v>45320</c:v>
                </c:pt>
                <c:pt idx="311">
                  <c:v>45317</c:v>
                </c:pt>
                <c:pt idx="312">
                  <c:v>45316</c:v>
                </c:pt>
                <c:pt idx="313">
                  <c:v>45315</c:v>
                </c:pt>
                <c:pt idx="314">
                  <c:v>45314</c:v>
                </c:pt>
                <c:pt idx="315">
                  <c:v>45313</c:v>
                </c:pt>
                <c:pt idx="316">
                  <c:v>45310</c:v>
                </c:pt>
                <c:pt idx="317">
                  <c:v>45309</c:v>
                </c:pt>
                <c:pt idx="318">
                  <c:v>45308</c:v>
                </c:pt>
                <c:pt idx="319">
                  <c:v>45307</c:v>
                </c:pt>
                <c:pt idx="320">
                  <c:v>45306</c:v>
                </c:pt>
                <c:pt idx="321">
                  <c:v>45303</c:v>
                </c:pt>
                <c:pt idx="322">
                  <c:v>45302</c:v>
                </c:pt>
                <c:pt idx="323">
                  <c:v>45301</c:v>
                </c:pt>
                <c:pt idx="324">
                  <c:v>45300</c:v>
                </c:pt>
                <c:pt idx="325">
                  <c:v>45299</c:v>
                </c:pt>
                <c:pt idx="326">
                  <c:v>45296</c:v>
                </c:pt>
                <c:pt idx="327">
                  <c:v>45295</c:v>
                </c:pt>
                <c:pt idx="328">
                  <c:v>45294</c:v>
                </c:pt>
                <c:pt idx="329">
                  <c:v>45289</c:v>
                </c:pt>
                <c:pt idx="330">
                  <c:v>45288</c:v>
                </c:pt>
                <c:pt idx="331">
                  <c:v>45287</c:v>
                </c:pt>
                <c:pt idx="332">
                  <c:v>45286</c:v>
                </c:pt>
                <c:pt idx="333">
                  <c:v>45285</c:v>
                </c:pt>
                <c:pt idx="334">
                  <c:v>45282</c:v>
                </c:pt>
                <c:pt idx="335">
                  <c:v>45281</c:v>
                </c:pt>
                <c:pt idx="336">
                  <c:v>45280</c:v>
                </c:pt>
                <c:pt idx="337">
                  <c:v>45279</c:v>
                </c:pt>
                <c:pt idx="338">
                  <c:v>45278</c:v>
                </c:pt>
                <c:pt idx="339">
                  <c:v>45275</c:v>
                </c:pt>
                <c:pt idx="340">
                  <c:v>45274</c:v>
                </c:pt>
                <c:pt idx="341">
                  <c:v>45273</c:v>
                </c:pt>
                <c:pt idx="342">
                  <c:v>45272</c:v>
                </c:pt>
                <c:pt idx="343">
                  <c:v>45271</c:v>
                </c:pt>
                <c:pt idx="344">
                  <c:v>45268</c:v>
                </c:pt>
                <c:pt idx="345">
                  <c:v>45267</c:v>
                </c:pt>
                <c:pt idx="346">
                  <c:v>45266</c:v>
                </c:pt>
                <c:pt idx="347">
                  <c:v>45265</c:v>
                </c:pt>
                <c:pt idx="348">
                  <c:v>45264</c:v>
                </c:pt>
                <c:pt idx="349">
                  <c:v>45261</c:v>
                </c:pt>
                <c:pt idx="350">
                  <c:v>45260</c:v>
                </c:pt>
                <c:pt idx="351">
                  <c:v>45259</c:v>
                </c:pt>
                <c:pt idx="352">
                  <c:v>45258</c:v>
                </c:pt>
                <c:pt idx="353">
                  <c:v>45257</c:v>
                </c:pt>
                <c:pt idx="354">
                  <c:v>45254</c:v>
                </c:pt>
                <c:pt idx="355">
                  <c:v>45253</c:v>
                </c:pt>
                <c:pt idx="356">
                  <c:v>45252</c:v>
                </c:pt>
                <c:pt idx="357">
                  <c:v>45251</c:v>
                </c:pt>
                <c:pt idx="358">
                  <c:v>45250</c:v>
                </c:pt>
                <c:pt idx="359">
                  <c:v>45247</c:v>
                </c:pt>
                <c:pt idx="360">
                  <c:v>45246</c:v>
                </c:pt>
                <c:pt idx="361">
                  <c:v>45245</c:v>
                </c:pt>
                <c:pt idx="362">
                  <c:v>45244</c:v>
                </c:pt>
                <c:pt idx="363">
                  <c:v>45243</c:v>
                </c:pt>
                <c:pt idx="364">
                  <c:v>45240</c:v>
                </c:pt>
                <c:pt idx="365">
                  <c:v>45239</c:v>
                </c:pt>
                <c:pt idx="366">
                  <c:v>45238</c:v>
                </c:pt>
                <c:pt idx="367">
                  <c:v>45237</c:v>
                </c:pt>
                <c:pt idx="368">
                  <c:v>45236</c:v>
                </c:pt>
                <c:pt idx="369">
                  <c:v>45233</c:v>
                </c:pt>
                <c:pt idx="370">
                  <c:v>45232</c:v>
                </c:pt>
                <c:pt idx="371">
                  <c:v>45231</c:v>
                </c:pt>
                <c:pt idx="372">
                  <c:v>45230</c:v>
                </c:pt>
                <c:pt idx="373">
                  <c:v>45229</c:v>
                </c:pt>
                <c:pt idx="374">
                  <c:v>45226</c:v>
                </c:pt>
                <c:pt idx="375">
                  <c:v>45225</c:v>
                </c:pt>
                <c:pt idx="376">
                  <c:v>45224</c:v>
                </c:pt>
                <c:pt idx="377">
                  <c:v>45223</c:v>
                </c:pt>
                <c:pt idx="378">
                  <c:v>45222</c:v>
                </c:pt>
                <c:pt idx="379">
                  <c:v>45219</c:v>
                </c:pt>
                <c:pt idx="380">
                  <c:v>45218</c:v>
                </c:pt>
                <c:pt idx="381">
                  <c:v>45217</c:v>
                </c:pt>
                <c:pt idx="382">
                  <c:v>45216</c:v>
                </c:pt>
                <c:pt idx="383">
                  <c:v>45215</c:v>
                </c:pt>
                <c:pt idx="384">
                  <c:v>45212</c:v>
                </c:pt>
                <c:pt idx="385">
                  <c:v>45211</c:v>
                </c:pt>
                <c:pt idx="386">
                  <c:v>45210</c:v>
                </c:pt>
                <c:pt idx="387">
                  <c:v>45209</c:v>
                </c:pt>
                <c:pt idx="388">
                  <c:v>45208</c:v>
                </c:pt>
                <c:pt idx="389">
                  <c:v>45205</c:v>
                </c:pt>
                <c:pt idx="390">
                  <c:v>45204</c:v>
                </c:pt>
                <c:pt idx="391">
                  <c:v>45203</c:v>
                </c:pt>
                <c:pt idx="392">
                  <c:v>45202</c:v>
                </c:pt>
                <c:pt idx="393">
                  <c:v>45201</c:v>
                </c:pt>
                <c:pt idx="394">
                  <c:v>45198</c:v>
                </c:pt>
                <c:pt idx="395">
                  <c:v>45197</c:v>
                </c:pt>
                <c:pt idx="396">
                  <c:v>45196</c:v>
                </c:pt>
                <c:pt idx="397">
                  <c:v>45195</c:v>
                </c:pt>
                <c:pt idx="398">
                  <c:v>45194</c:v>
                </c:pt>
                <c:pt idx="399">
                  <c:v>45191</c:v>
                </c:pt>
                <c:pt idx="400">
                  <c:v>45190</c:v>
                </c:pt>
                <c:pt idx="401">
                  <c:v>45189</c:v>
                </c:pt>
                <c:pt idx="402">
                  <c:v>45188</c:v>
                </c:pt>
                <c:pt idx="403">
                  <c:v>45187</c:v>
                </c:pt>
                <c:pt idx="404">
                  <c:v>45184</c:v>
                </c:pt>
                <c:pt idx="405">
                  <c:v>45183</c:v>
                </c:pt>
                <c:pt idx="406">
                  <c:v>45182</c:v>
                </c:pt>
                <c:pt idx="407">
                  <c:v>45181</c:v>
                </c:pt>
                <c:pt idx="408">
                  <c:v>45180</c:v>
                </c:pt>
                <c:pt idx="409">
                  <c:v>45177</c:v>
                </c:pt>
                <c:pt idx="410">
                  <c:v>45176</c:v>
                </c:pt>
                <c:pt idx="411">
                  <c:v>45175</c:v>
                </c:pt>
                <c:pt idx="412">
                  <c:v>45174</c:v>
                </c:pt>
                <c:pt idx="413">
                  <c:v>45173</c:v>
                </c:pt>
                <c:pt idx="414">
                  <c:v>45170</c:v>
                </c:pt>
                <c:pt idx="415">
                  <c:v>45169</c:v>
                </c:pt>
                <c:pt idx="416">
                  <c:v>45168</c:v>
                </c:pt>
                <c:pt idx="417">
                  <c:v>45167</c:v>
                </c:pt>
                <c:pt idx="418">
                  <c:v>45166</c:v>
                </c:pt>
                <c:pt idx="419">
                  <c:v>45163</c:v>
                </c:pt>
                <c:pt idx="420">
                  <c:v>45162</c:v>
                </c:pt>
                <c:pt idx="421">
                  <c:v>45161</c:v>
                </c:pt>
                <c:pt idx="422">
                  <c:v>45160</c:v>
                </c:pt>
                <c:pt idx="423">
                  <c:v>45159</c:v>
                </c:pt>
                <c:pt idx="424">
                  <c:v>45156</c:v>
                </c:pt>
                <c:pt idx="425">
                  <c:v>45155</c:v>
                </c:pt>
                <c:pt idx="426">
                  <c:v>45154</c:v>
                </c:pt>
                <c:pt idx="427">
                  <c:v>45153</c:v>
                </c:pt>
                <c:pt idx="428">
                  <c:v>45152</c:v>
                </c:pt>
                <c:pt idx="429">
                  <c:v>45149</c:v>
                </c:pt>
                <c:pt idx="430">
                  <c:v>45148</c:v>
                </c:pt>
                <c:pt idx="431">
                  <c:v>45147</c:v>
                </c:pt>
                <c:pt idx="432">
                  <c:v>45146</c:v>
                </c:pt>
                <c:pt idx="433">
                  <c:v>45145</c:v>
                </c:pt>
                <c:pt idx="434">
                  <c:v>45142</c:v>
                </c:pt>
                <c:pt idx="435">
                  <c:v>45141</c:v>
                </c:pt>
                <c:pt idx="436">
                  <c:v>45140</c:v>
                </c:pt>
                <c:pt idx="437">
                  <c:v>45139</c:v>
                </c:pt>
                <c:pt idx="438">
                  <c:v>45138</c:v>
                </c:pt>
                <c:pt idx="439">
                  <c:v>45135</c:v>
                </c:pt>
                <c:pt idx="440">
                  <c:v>45134</c:v>
                </c:pt>
                <c:pt idx="441">
                  <c:v>45133</c:v>
                </c:pt>
                <c:pt idx="442">
                  <c:v>45132</c:v>
                </c:pt>
                <c:pt idx="443">
                  <c:v>45131</c:v>
                </c:pt>
                <c:pt idx="444">
                  <c:v>45128</c:v>
                </c:pt>
                <c:pt idx="445">
                  <c:v>45127</c:v>
                </c:pt>
                <c:pt idx="446">
                  <c:v>45126</c:v>
                </c:pt>
                <c:pt idx="447">
                  <c:v>45125</c:v>
                </c:pt>
                <c:pt idx="448">
                  <c:v>45124</c:v>
                </c:pt>
                <c:pt idx="449">
                  <c:v>45121</c:v>
                </c:pt>
                <c:pt idx="450">
                  <c:v>45120</c:v>
                </c:pt>
                <c:pt idx="451">
                  <c:v>45119</c:v>
                </c:pt>
                <c:pt idx="452">
                  <c:v>45118</c:v>
                </c:pt>
                <c:pt idx="453">
                  <c:v>45117</c:v>
                </c:pt>
                <c:pt idx="454">
                  <c:v>45114</c:v>
                </c:pt>
                <c:pt idx="455">
                  <c:v>45113</c:v>
                </c:pt>
                <c:pt idx="456">
                  <c:v>45112</c:v>
                </c:pt>
                <c:pt idx="457">
                  <c:v>45111</c:v>
                </c:pt>
                <c:pt idx="458">
                  <c:v>45110</c:v>
                </c:pt>
                <c:pt idx="459">
                  <c:v>45107</c:v>
                </c:pt>
                <c:pt idx="460">
                  <c:v>45106</c:v>
                </c:pt>
                <c:pt idx="461">
                  <c:v>45105</c:v>
                </c:pt>
                <c:pt idx="462">
                  <c:v>45104</c:v>
                </c:pt>
                <c:pt idx="463">
                  <c:v>45103</c:v>
                </c:pt>
                <c:pt idx="464">
                  <c:v>45100</c:v>
                </c:pt>
                <c:pt idx="465">
                  <c:v>45099</c:v>
                </c:pt>
                <c:pt idx="466">
                  <c:v>45098</c:v>
                </c:pt>
                <c:pt idx="467">
                  <c:v>45097</c:v>
                </c:pt>
                <c:pt idx="468">
                  <c:v>45096</c:v>
                </c:pt>
                <c:pt idx="469">
                  <c:v>45093</c:v>
                </c:pt>
                <c:pt idx="470">
                  <c:v>45092</c:v>
                </c:pt>
                <c:pt idx="471">
                  <c:v>45091</c:v>
                </c:pt>
                <c:pt idx="472">
                  <c:v>45090</c:v>
                </c:pt>
                <c:pt idx="473">
                  <c:v>45086</c:v>
                </c:pt>
                <c:pt idx="474">
                  <c:v>45085</c:v>
                </c:pt>
                <c:pt idx="475">
                  <c:v>45084</c:v>
                </c:pt>
                <c:pt idx="476">
                  <c:v>45083</c:v>
                </c:pt>
                <c:pt idx="477">
                  <c:v>45082</c:v>
                </c:pt>
                <c:pt idx="478">
                  <c:v>45079</c:v>
                </c:pt>
                <c:pt idx="479">
                  <c:v>45078</c:v>
                </c:pt>
                <c:pt idx="480">
                  <c:v>45077</c:v>
                </c:pt>
                <c:pt idx="481">
                  <c:v>45076</c:v>
                </c:pt>
                <c:pt idx="482">
                  <c:v>45075</c:v>
                </c:pt>
                <c:pt idx="483">
                  <c:v>45072</c:v>
                </c:pt>
                <c:pt idx="484">
                  <c:v>45071</c:v>
                </c:pt>
                <c:pt idx="485">
                  <c:v>45070</c:v>
                </c:pt>
                <c:pt idx="486">
                  <c:v>45069</c:v>
                </c:pt>
                <c:pt idx="487">
                  <c:v>45068</c:v>
                </c:pt>
                <c:pt idx="488">
                  <c:v>45065</c:v>
                </c:pt>
                <c:pt idx="489">
                  <c:v>45064</c:v>
                </c:pt>
                <c:pt idx="490">
                  <c:v>45063</c:v>
                </c:pt>
                <c:pt idx="491">
                  <c:v>45062</c:v>
                </c:pt>
                <c:pt idx="492">
                  <c:v>45061</c:v>
                </c:pt>
                <c:pt idx="493">
                  <c:v>45058</c:v>
                </c:pt>
                <c:pt idx="494">
                  <c:v>45057</c:v>
                </c:pt>
                <c:pt idx="495">
                  <c:v>45056</c:v>
                </c:pt>
                <c:pt idx="496">
                  <c:v>45054</c:v>
                </c:pt>
                <c:pt idx="497">
                  <c:v>45051</c:v>
                </c:pt>
                <c:pt idx="498">
                  <c:v>45050</c:v>
                </c:pt>
                <c:pt idx="499">
                  <c:v>45049</c:v>
                </c:pt>
                <c:pt idx="500">
                  <c:v>45048</c:v>
                </c:pt>
                <c:pt idx="501">
                  <c:v>45044</c:v>
                </c:pt>
                <c:pt idx="502">
                  <c:v>45043</c:v>
                </c:pt>
                <c:pt idx="503">
                  <c:v>45042</c:v>
                </c:pt>
                <c:pt idx="504">
                  <c:v>45041</c:v>
                </c:pt>
                <c:pt idx="505">
                  <c:v>45040</c:v>
                </c:pt>
                <c:pt idx="506">
                  <c:v>45037</c:v>
                </c:pt>
                <c:pt idx="507">
                  <c:v>45036</c:v>
                </c:pt>
                <c:pt idx="508">
                  <c:v>45035</c:v>
                </c:pt>
                <c:pt idx="509">
                  <c:v>45034</c:v>
                </c:pt>
                <c:pt idx="510">
                  <c:v>45033</c:v>
                </c:pt>
                <c:pt idx="511">
                  <c:v>45030</c:v>
                </c:pt>
                <c:pt idx="512">
                  <c:v>45029</c:v>
                </c:pt>
                <c:pt idx="513">
                  <c:v>45028</c:v>
                </c:pt>
                <c:pt idx="514">
                  <c:v>45027</c:v>
                </c:pt>
                <c:pt idx="515">
                  <c:v>45026</c:v>
                </c:pt>
                <c:pt idx="516">
                  <c:v>45023</c:v>
                </c:pt>
                <c:pt idx="517">
                  <c:v>45022</c:v>
                </c:pt>
                <c:pt idx="518">
                  <c:v>45021</c:v>
                </c:pt>
                <c:pt idx="519">
                  <c:v>45020</c:v>
                </c:pt>
                <c:pt idx="520">
                  <c:v>45019</c:v>
                </c:pt>
                <c:pt idx="521">
                  <c:v>45016</c:v>
                </c:pt>
                <c:pt idx="522">
                  <c:v>45015</c:v>
                </c:pt>
                <c:pt idx="523">
                  <c:v>45014</c:v>
                </c:pt>
                <c:pt idx="524">
                  <c:v>45013</c:v>
                </c:pt>
                <c:pt idx="525">
                  <c:v>45012</c:v>
                </c:pt>
                <c:pt idx="526">
                  <c:v>45009</c:v>
                </c:pt>
                <c:pt idx="527">
                  <c:v>45008</c:v>
                </c:pt>
                <c:pt idx="528">
                  <c:v>45007</c:v>
                </c:pt>
                <c:pt idx="529">
                  <c:v>45006</c:v>
                </c:pt>
                <c:pt idx="530">
                  <c:v>45005</c:v>
                </c:pt>
                <c:pt idx="531">
                  <c:v>45002</c:v>
                </c:pt>
                <c:pt idx="532">
                  <c:v>45001</c:v>
                </c:pt>
                <c:pt idx="533">
                  <c:v>45000</c:v>
                </c:pt>
                <c:pt idx="534">
                  <c:v>44999</c:v>
                </c:pt>
                <c:pt idx="535">
                  <c:v>44998</c:v>
                </c:pt>
                <c:pt idx="536">
                  <c:v>44995</c:v>
                </c:pt>
                <c:pt idx="537">
                  <c:v>44994</c:v>
                </c:pt>
                <c:pt idx="538">
                  <c:v>44992</c:v>
                </c:pt>
                <c:pt idx="539">
                  <c:v>44991</c:v>
                </c:pt>
                <c:pt idx="540">
                  <c:v>44988</c:v>
                </c:pt>
                <c:pt idx="541">
                  <c:v>44987</c:v>
                </c:pt>
                <c:pt idx="542">
                  <c:v>44986</c:v>
                </c:pt>
                <c:pt idx="543">
                  <c:v>44985</c:v>
                </c:pt>
                <c:pt idx="544">
                  <c:v>44984</c:v>
                </c:pt>
                <c:pt idx="545">
                  <c:v>44981</c:v>
                </c:pt>
                <c:pt idx="546">
                  <c:v>44979</c:v>
                </c:pt>
                <c:pt idx="547">
                  <c:v>44978</c:v>
                </c:pt>
                <c:pt idx="548">
                  <c:v>44977</c:v>
                </c:pt>
                <c:pt idx="549">
                  <c:v>44974</c:v>
                </c:pt>
                <c:pt idx="550">
                  <c:v>44973</c:v>
                </c:pt>
                <c:pt idx="551">
                  <c:v>44972</c:v>
                </c:pt>
                <c:pt idx="552">
                  <c:v>44971</c:v>
                </c:pt>
                <c:pt idx="553">
                  <c:v>44970</c:v>
                </c:pt>
                <c:pt idx="554">
                  <c:v>44967</c:v>
                </c:pt>
                <c:pt idx="555">
                  <c:v>44966</c:v>
                </c:pt>
                <c:pt idx="556">
                  <c:v>44965</c:v>
                </c:pt>
                <c:pt idx="557">
                  <c:v>44964</c:v>
                </c:pt>
                <c:pt idx="558">
                  <c:v>44963</c:v>
                </c:pt>
                <c:pt idx="559">
                  <c:v>44960</c:v>
                </c:pt>
                <c:pt idx="560">
                  <c:v>44959</c:v>
                </c:pt>
                <c:pt idx="561">
                  <c:v>44958</c:v>
                </c:pt>
                <c:pt idx="562">
                  <c:v>44957</c:v>
                </c:pt>
                <c:pt idx="563">
                  <c:v>44956</c:v>
                </c:pt>
                <c:pt idx="564">
                  <c:v>44953</c:v>
                </c:pt>
                <c:pt idx="565">
                  <c:v>44952</c:v>
                </c:pt>
                <c:pt idx="566">
                  <c:v>44951</c:v>
                </c:pt>
                <c:pt idx="567">
                  <c:v>44950</c:v>
                </c:pt>
                <c:pt idx="568">
                  <c:v>44949</c:v>
                </c:pt>
                <c:pt idx="569">
                  <c:v>44946</c:v>
                </c:pt>
                <c:pt idx="570">
                  <c:v>44945</c:v>
                </c:pt>
                <c:pt idx="571">
                  <c:v>44944</c:v>
                </c:pt>
                <c:pt idx="572">
                  <c:v>44943</c:v>
                </c:pt>
                <c:pt idx="573">
                  <c:v>44942</c:v>
                </c:pt>
                <c:pt idx="574">
                  <c:v>44939</c:v>
                </c:pt>
                <c:pt idx="575">
                  <c:v>44938</c:v>
                </c:pt>
                <c:pt idx="576">
                  <c:v>44937</c:v>
                </c:pt>
                <c:pt idx="577">
                  <c:v>44936</c:v>
                </c:pt>
                <c:pt idx="578">
                  <c:v>44935</c:v>
                </c:pt>
                <c:pt idx="579">
                  <c:v>44932</c:v>
                </c:pt>
                <c:pt idx="580">
                  <c:v>44931</c:v>
                </c:pt>
                <c:pt idx="581">
                  <c:v>44930</c:v>
                </c:pt>
                <c:pt idx="582">
                  <c:v>44929</c:v>
                </c:pt>
                <c:pt idx="583">
                  <c:v>44925</c:v>
                </c:pt>
                <c:pt idx="584">
                  <c:v>44924</c:v>
                </c:pt>
                <c:pt idx="585">
                  <c:v>44923</c:v>
                </c:pt>
                <c:pt idx="586">
                  <c:v>44922</c:v>
                </c:pt>
                <c:pt idx="587">
                  <c:v>44921</c:v>
                </c:pt>
                <c:pt idx="588">
                  <c:v>44918</c:v>
                </c:pt>
                <c:pt idx="589">
                  <c:v>44917</c:v>
                </c:pt>
                <c:pt idx="590">
                  <c:v>44916</c:v>
                </c:pt>
                <c:pt idx="591">
                  <c:v>44915</c:v>
                </c:pt>
                <c:pt idx="592">
                  <c:v>44914</c:v>
                </c:pt>
                <c:pt idx="593">
                  <c:v>44911</c:v>
                </c:pt>
                <c:pt idx="594">
                  <c:v>44910</c:v>
                </c:pt>
                <c:pt idx="595">
                  <c:v>44909</c:v>
                </c:pt>
                <c:pt idx="596">
                  <c:v>44908</c:v>
                </c:pt>
                <c:pt idx="597">
                  <c:v>44907</c:v>
                </c:pt>
                <c:pt idx="598">
                  <c:v>44904</c:v>
                </c:pt>
                <c:pt idx="599">
                  <c:v>44903</c:v>
                </c:pt>
                <c:pt idx="600">
                  <c:v>44902</c:v>
                </c:pt>
                <c:pt idx="601">
                  <c:v>44901</c:v>
                </c:pt>
                <c:pt idx="602">
                  <c:v>44900</c:v>
                </c:pt>
                <c:pt idx="603">
                  <c:v>44897</c:v>
                </c:pt>
                <c:pt idx="604">
                  <c:v>44896</c:v>
                </c:pt>
                <c:pt idx="605">
                  <c:v>44895</c:v>
                </c:pt>
                <c:pt idx="606">
                  <c:v>44894</c:v>
                </c:pt>
                <c:pt idx="607">
                  <c:v>44893</c:v>
                </c:pt>
                <c:pt idx="608">
                  <c:v>44890</c:v>
                </c:pt>
                <c:pt idx="609">
                  <c:v>44889</c:v>
                </c:pt>
                <c:pt idx="610">
                  <c:v>44888</c:v>
                </c:pt>
                <c:pt idx="611">
                  <c:v>44887</c:v>
                </c:pt>
                <c:pt idx="612">
                  <c:v>44886</c:v>
                </c:pt>
                <c:pt idx="613">
                  <c:v>44883</c:v>
                </c:pt>
                <c:pt idx="614">
                  <c:v>44882</c:v>
                </c:pt>
                <c:pt idx="615">
                  <c:v>44881</c:v>
                </c:pt>
                <c:pt idx="616">
                  <c:v>44880</c:v>
                </c:pt>
                <c:pt idx="617">
                  <c:v>44879</c:v>
                </c:pt>
                <c:pt idx="618">
                  <c:v>44876</c:v>
                </c:pt>
                <c:pt idx="619">
                  <c:v>44875</c:v>
                </c:pt>
                <c:pt idx="620">
                  <c:v>44874</c:v>
                </c:pt>
                <c:pt idx="621">
                  <c:v>44873</c:v>
                </c:pt>
                <c:pt idx="622">
                  <c:v>44872</c:v>
                </c:pt>
                <c:pt idx="623">
                  <c:v>44868</c:v>
                </c:pt>
                <c:pt idx="624">
                  <c:v>44867</c:v>
                </c:pt>
                <c:pt idx="625">
                  <c:v>44866</c:v>
                </c:pt>
                <c:pt idx="626">
                  <c:v>44865</c:v>
                </c:pt>
                <c:pt idx="627">
                  <c:v>44862</c:v>
                </c:pt>
                <c:pt idx="628">
                  <c:v>44861</c:v>
                </c:pt>
                <c:pt idx="629">
                  <c:v>44860</c:v>
                </c:pt>
                <c:pt idx="630">
                  <c:v>44859</c:v>
                </c:pt>
                <c:pt idx="631">
                  <c:v>44858</c:v>
                </c:pt>
                <c:pt idx="632">
                  <c:v>44855</c:v>
                </c:pt>
                <c:pt idx="633">
                  <c:v>44854</c:v>
                </c:pt>
                <c:pt idx="634">
                  <c:v>44853</c:v>
                </c:pt>
                <c:pt idx="635">
                  <c:v>44852</c:v>
                </c:pt>
                <c:pt idx="636">
                  <c:v>44851</c:v>
                </c:pt>
                <c:pt idx="637">
                  <c:v>44848</c:v>
                </c:pt>
                <c:pt idx="638">
                  <c:v>44847</c:v>
                </c:pt>
                <c:pt idx="639">
                  <c:v>44846</c:v>
                </c:pt>
                <c:pt idx="640">
                  <c:v>44845</c:v>
                </c:pt>
                <c:pt idx="641">
                  <c:v>44844</c:v>
                </c:pt>
                <c:pt idx="642">
                  <c:v>44841</c:v>
                </c:pt>
                <c:pt idx="643">
                  <c:v>44840</c:v>
                </c:pt>
                <c:pt idx="644">
                  <c:v>44839</c:v>
                </c:pt>
                <c:pt idx="645">
                  <c:v>44838</c:v>
                </c:pt>
                <c:pt idx="646">
                  <c:v>44837</c:v>
                </c:pt>
                <c:pt idx="647">
                  <c:v>44834</c:v>
                </c:pt>
                <c:pt idx="648">
                  <c:v>44833</c:v>
                </c:pt>
                <c:pt idx="649">
                  <c:v>44832</c:v>
                </c:pt>
                <c:pt idx="650">
                  <c:v>44831</c:v>
                </c:pt>
                <c:pt idx="651">
                  <c:v>44830</c:v>
                </c:pt>
                <c:pt idx="652">
                  <c:v>44827</c:v>
                </c:pt>
                <c:pt idx="653">
                  <c:v>44826</c:v>
                </c:pt>
                <c:pt idx="654">
                  <c:v>44825</c:v>
                </c:pt>
                <c:pt idx="655">
                  <c:v>44824</c:v>
                </c:pt>
                <c:pt idx="656">
                  <c:v>44823</c:v>
                </c:pt>
                <c:pt idx="657">
                  <c:v>44820</c:v>
                </c:pt>
                <c:pt idx="658">
                  <c:v>44819</c:v>
                </c:pt>
                <c:pt idx="659">
                  <c:v>44818</c:v>
                </c:pt>
                <c:pt idx="660">
                  <c:v>44817</c:v>
                </c:pt>
                <c:pt idx="661">
                  <c:v>44816</c:v>
                </c:pt>
                <c:pt idx="662">
                  <c:v>44813</c:v>
                </c:pt>
                <c:pt idx="663">
                  <c:v>44812</c:v>
                </c:pt>
                <c:pt idx="664">
                  <c:v>44811</c:v>
                </c:pt>
                <c:pt idx="665">
                  <c:v>44810</c:v>
                </c:pt>
                <c:pt idx="666">
                  <c:v>44809</c:v>
                </c:pt>
                <c:pt idx="667">
                  <c:v>44806</c:v>
                </c:pt>
                <c:pt idx="668">
                  <c:v>44805</c:v>
                </c:pt>
                <c:pt idx="669">
                  <c:v>44804</c:v>
                </c:pt>
                <c:pt idx="670">
                  <c:v>44803</c:v>
                </c:pt>
                <c:pt idx="671">
                  <c:v>44802</c:v>
                </c:pt>
                <c:pt idx="672">
                  <c:v>44799</c:v>
                </c:pt>
                <c:pt idx="673">
                  <c:v>44798</c:v>
                </c:pt>
                <c:pt idx="674">
                  <c:v>44797</c:v>
                </c:pt>
                <c:pt idx="675">
                  <c:v>44796</c:v>
                </c:pt>
                <c:pt idx="676">
                  <c:v>44795</c:v>
                </c:pt>
                <c:pt idx="677">
                  <c:v>44792</c:v>
                </c:pt>
                <c:pt idx="678">
                  <c:v>44791</c:v>
                </c:pt>
                <c:pt idx="679">
                  <c:v>44790</c:v>
                </c:pt>
                <c:pt idx="680">
                  <c:v>44789</c:v>
                </c:pt>
                <c:pt idx="681">
                  <c:v>44788</c:v>
                </c:pt>
                <c:pt idx="682">
                  <c:v>44785</c:v>
                </c:pt>
                <c:pt idx="683">
                  <c:v>44784</c:v>
                </c:pt>
                <c:pt idx="684">
                  <c:v>44783</c:v>
                </c:pt>
                <c:pt idx="685">
                  <c:v>44782</c:v>
                </c:pt>
                <c:pt idx="686">
                  <c:v>44781</c:v>
                </c:pt>
                <c:pt idx="687">
                  <c:v>44778</c:v>
                </c:pt>
                <c:pt idx="688">
                  <c:v>44777</c:v>
                </c:pt>
                <c:pt idx="689">
                  <c:v>44776</c:v>
                </c:pt>
                <c:pt idx="690">
                  <c:v>44775</c:v>
                </c:pt>
                <c:pt idx="691">
                  <c:v>44774</c:v>
                </c:pt>
                <c:pt idx="692">
                  <c:v>44771</c:v>
                </c:pt>
                <c:pt idx="693">
                  <c:v>44770</c:v>
                </c:pt>
                <c:pt idx="694">
                  <c:v>44769</c:v>
                </c:pt>
                <c:pt idx="695">
                  <c:v>44768</c:v>
                </c:pt>
                <c:pt idx="696">
                  <c:v>44767</c:v>
                </c:pt>
                <c:pt idx="697">
                  <c:v>44764</c:v>
                </c:pt>
                <c:pt idx="698">
                  <c:v>44763</c:v>
                </c:pt>
                <c:pt idx="699">
                  <c:v>44762</c:v>
                </c:pt>
                <c:pt idx="700">
                  <c:v>44761</c:v>
                </c:pt>
                <c:pt idx="701">
                  <c:v>44760</c:v>
                </c:pt>
                <c:pt idx="702">
                  <c:v>44757</c:v>
                </c:pt>
                <c:pt idx="703">
                  <c:v>44756</c:v>
                </c:pt>
                <c:pt idx="704">
                  <c:v>44755</c:v>
                </c:pt>
                <c:pt idx="705">
                  <c:v>44754</c:v>
                </c:pt>
                <c:pt idx="706">
                  <c:v>44753</c:v>
                </c:pt>
                <c:pt idx="707">
                  <c:v>44750</c:v>
                </c:pt>
                <c:pt idx="708">
                  <c:v>44749</c:v>
                </c:pt>
                <c:pt idx="709">
                  <c:v>44748</c:v>
                </c:pt>
                <c:pt idx="710">
                  <c:v>44747</c:v>
                </c:pt>
                <c:pt idx="711">
                  <c:v>44746</c:v>
                </c:pt>
                <c:pt idx="712">
                  <c:v>44743</c:v>
                </c:pt>
                <c:pt idx="713">
                  <c:v>44742</c:v>
                </c:pt>
                <c:pt idx="714">
                  <c:v>44741</c:v>
                </c:pt>
                <c:pt idx="715">
                  <c:v>44740</c:v>
                </c:pt>
                <c:pt idx="716">
                  <c:v>44739</c:v>
                </c:pt>
                <c:pt idx="717">
                  <c:v>44736</c:v>
                </c:pt>
                <c:pt idx="718">
                  <c:v>44735</c:v>
                </c:pt>
                <c:pt idx="719">
                  <c:v>44734</c:v>
                </c:pt>
                <c:pt idx="720">
                  <c:v>44733</c:v>
                </c:pt>
                <c:pt idx="721">
                  <c:v>44732</c:v>
                </c:pt>
                <c:pt idx="722">
                  <c:v>44729</c:v>
                </c:pt>
                <c:pt idx="723">
                  <c:v>44728</c:v>
                </c:pt>
                <c:pt idx="724">
                  <c:v>44727</c:v>
                </c:pt>
                <c:pt idx="725">
                  <c:v>44726</c:v>
                </c:pt>
                <c:pt idx="726">
                  <c:v>44722</c:v>
                </c:pt>
                <c:pt idx="727">
                  <c:v>44721</c:v>
                </c:pt>
                <c:pt idx="728">
                  <c:v>44720</c:v>
                </c:pt>
                <c:pt idx="729">
                  <c:v>44719</c:v>
                </c:pt>
                <c:pt idx="730">
                  <c:v>44718</c:v>
                </c:pt>
                <c:pt idx="731">
                  <c:v>44715</c:v>
                </c:pt>
                <c:pt idx="732">
                  <c:v>44714</c:v>
                </c:pt>
                <c:pt idx="733">
                  <c:v>44713</c:v>
                </c:pt>
                <c:pt idx="734">
                  <c:v>44712</c:v>
                </c:pt>
                <c:pt idx="735">
                  <c:v>44711</c:v>
                </c:pt>
                <c:pt idx="736">
                  <c:v>44708</c:v>
                </c:pt>
                <c:pt idx="737">
                  <c:v>44707</c:v>
                </c:pt>
                <c:pt idx="738">
                  <c:v>44706</c:v>
                </c:pt>
                <c:pt idx="739">
                  <c:v>44705</c:v>
                </c:pt>
                <c:pt idx="740">
                  <c:v>44704</c:v>
                </c:pt>
                <c:pt idx="741">
                  <c:v>44701</c:v>
                </c:pt>
                <c:pt idx="742">
                  <c:v>44700</c:v>
                </c:pt>
                <c:pt idx="743">
                  <c:v>44699</c:v>
                </c:pt>
                <c:pt idx="744">
                  <c:v>44698</c:v>
                </c:pt>
                <c:pt idx="745">
                  <c:v>44697</c:v>
                </c:pt>
                <c:pt idx="746">
                  <c:v>44694</c:v>
                </c:pt>
                <c:pt idx="747">
                  <c:v>44693</c:v>
                </c:pt>
                <c:pt idx="748">
                  <c:v>44692</c:v>
                </c:pt>
                <c:pt idx="749">
                  <c:v>44687</c:v>
                </c:pt>
                <c:pt idx="750">
                  <c:v>44686</c:v>
                </c:pt>
                <c:pt idx="751">
                  <c:v>44685</c:v>
                </c:pt>
                <c:pt idx="752">
                  <c:v>44680</c:v>
                </c:pt>
                <c:pt idx="753">
                  <c:v>44679</c:v>
                </c:pt>
                <c:pt idx="754">
                  <c:v>44678</c:v>
                </c:pt>
                <c:pt idx="755">
                  <c:v>44677</c:v>
                </c:pt>
                <c:pt idx="756">
                  <c:v>44676</c:v>
                </c:pt>
                <c:pt idx="757">
                  <c:v>44673</c:v>
                </c:pt>
                <c:pt idx="758">
                  <c:v>44672</c:v>
                </c:pt>
                <c:pt idx="759">
                  <c:v>44671</c:v>
                </c:pt>
                <c:pt idx="760">
                  <c:v>44670</c:v>
                </c:pt>
                <c:pt idx="761">
                  <c:v>44669</c:v>
                </c:pt>
                <c:pt idx="762">
                  <c:v>44666</c:v>
                </c:pt>
                <c:pt idx="763">
                  <c:v>44665</c:v>
                </c:pt>
                <c:pt idx="764">
                  <c:v>44664</c:v>
                </c:pt>
                <c:pt idx="765">
                  <c:v>44663</c:v>
                </c:pt>
                <c:pt idx="766">
                  <c:v>44662</c:v>
                </c:pt>
                <c:pt idx="767">
                  <c:v>44659</c:v>
                </c:pt>
                <c:pt idx="768">
                  <c:v>44658</c:v>
                </c:pt>
                <c:pt idx="769">
                  <c:v>44657</c:v>
                </c:pt>
                <c:pt idx="770">
                  <c:v>44656</c:v>
                </c:pt>
                <c:pt idx="771">
                  <c:v>44655</c:v>
                </c:pt>
                <c:pt idx="772">
                  <c:v>44652</c:v>
                </c:pt>
                <c:pt idx="773">
                  <c:v>44651</c:v>
                </c:pt>
                <c:pt idx="774">
                  <c:v>44650</c:v>
                </c:pt>
                <c:pt idx="775">
                  <c:v>44649</c:v>
                </c:pt>
                <c:pt idx="776">
                  <c:v>44648</c:v>
                </c:pt>
                <c:pt idx="777">
                  <c:v>44645</c:v>
                </c:pt>
                <c:pt idx="778">
                  <c:v>44644</c:v>
                </c:pt>
                <c:pt idx="779">
                  <c:v>44643</c:v>
                </c:pt>
                <c:pt idx="780">
                  <c:v>44642</c:v>
                </c:pt>
                <c:pt idx="781">
                  <c:v>44641</c:v>
                </c:pt>
                <c:pt idx="782">
                  <c:v>44638</c:v>
                </c:pt>
                <c:pt idx="783">
                  <c:v>44637</c:v>
                </c:pt>
                <c:pt idx="784">
                  <c:v>44636</c:v>
                </c:pt>
                <c:pt idx="785">
                  <c:v>44635</c:v>
                </c:pt>
                <c:pt idx="786">
                  <c:v>44634</c:v>
                </c:pt>
                <c:pt idx="787">
                  <c:v>44631</c:v>
                </c:pt>
                <c:pt idx="788">
                  <c:v>44630</c:v>
                </c:pt>
                <c:pt idx="789">
                  <c:v>44629</c:v>
                </c:pt>
                <c:pt idx="790">
                  <c:v>44625</c:v>
                </c:pt>
                <c:pt idx="791">
                  <c:v>44624</c:v>
                </c:pt>
                <c:pt idx="792">
                  <c:v>44623</c:v>
                </c:pt>
                <c:pt idx="793">
                  <c:v>44622</c:v>
                </c:pt>
                <c:pt idx="794">
                  <c:v>44621</c:v>
                </c:pt>
                <c:pt idx="795">
                  <c:v>44620</c:v>
                </c:pt>
                <c:pt idx="796">
                  <c:v>44617</c:v>
                </c:pt>
                <c:pt idx="797">
                  <c:v>44616</c:v>
                </c:pt>
                <c:pt idx="798">
                  <c:v>44615</c:v>
                </c:pt>
                <c:pt idx="799">
                  <c:v>44614</c:v>
                </c:pt>
                <c:pt idx="800">
                  <c:v>44613</c:v>
                </c:pt>
                <c:pt idx="801">
                  <c:v>44610</c:v>
                </c:pt>
                <c:pt idx="802">
                  <c:v>44609</c:v>
                </c:pt>
                <c:pt idx="803">
                  <c:v>44608</c:v>
                </c:pt>
                <c:pt idx="804">
                  <c:v>44607</c:v>
                </c:pt>
                <c:pt idx="805">
                  <c:v>44606</c:v>
                </c:pt>
                <c:pt idx="806">
                  <c:v>44603</c:v>
                </c:pt>
                <c:pt idx="807">
                  <c:v>44602</c:v>
                </c:pt>
                <c:pt idx="808">
                  <c:v>44601</c:v>
                </c:pt>
                <c:pt idx="809">
                  <c:v>44600</c:v>
                </c:pt>
                <c:pt idx="810">
                  <c:v>44599</c:v>
                </c:pt>
                <c:pt idx="811">
                  <c:v>44596</c:v>
                </c:pt>
                <c:pt idx="812">
                  <c:v>44595</c:v>
                </c:pt>
                <c:pt idx="813">
                  <c:v>44594</c:v>
                </c:pt>
                <c:pt idx="814">
                  <c:v>44593</c:v>
                </c:pt>
                <c:pt idx="815">
                  <c:v>44592</c:v>
                </c:pt>
                <c:pt idx="816">
                  <c:v>44589</c:v>
                </c:pt>
                <c:pt idx="817">
                  <c:v>44588</c:v>
                </c:pt>
                <c:pt idx="818">
                  <c:v>44587</c:v>
                </c:pt>
                <c:pt idx="819">
                  <c:v>44586</c:v>
                </c:pt>
                <c:pt idx="820">
                  <c:v>44585</c:v>
                </c:pt>
                <c:pt idx="821">
                  <c:v>44582</c:v>
                </c:pt>
                <c:pt idx="822">
                  <c:v>44581</c:v>
                </c:pt>
                <c:pt idx="823">
                  <c:v>44580</c:v>
                </c:pt>
                <c:pt idx="824">
                  <c:v>44579</c:v>
                </c:pt>
                <c:pt idx="825">
                  <c:v>44578</c:v>
                </c:pt>
                <c:pt idx="826">
                  <c:v>44575</c:v>
                </c:pt>
                <c:pt idx="827">
                  <c:v>44574</c:v>
                </c:pt>
                <c:pt idx="828">
                  <c:v>44573</c:v>
                </c:pt>
                <c:pt idx="829">
                  <c:v>44572</c:v>
                </c:pt>
                <c:pt idx="830">
                  <c:v>44571</c:v>
                </c:pt>
                <c:pt idx="831">
                  <c:v>44567</c:v>
                </c:pt>
                <c:pt idx="832">
                  <c:v>44566</c:v>
                </c:pt>
                <c:pt idx="833">
                  <c:v>44565</c:v>
                </c:pt>
                <c:pt idx="834">
                  <c:v>44564</c:v>
                </c:pt>
                <c:pt idx="835">
                  <c:v>44560</c:v>
                </c:pt>
                <c:pt idx="836">
                  <c:v>44559</c:v>
                </c:pt>
                <c:pt idx="837">
                  <c:v>44558</c:v>
                </c:pt>
                <c:pt idx="838">
                  <c:v>44557</c:v>
                </c:pt>
                <c:pt idx="839">
                  <c:v>44554</c:v>
                </c:pt>
                <c:pt idx="840">
                  <c:v>44553</c:v>
                </c:pt>
                <c:pt idx="841">
                  <c:v>44552</c:v>
                </c:pt>
                <c:pt idx="842">
                  <c:v>44551</c:v>
                </c:pt>
                <c:pt idx="843">
                  <c:v>44550</c:v>
                </c:pt>
                <c:pt idx="844">
                  <c:v>44547</c:v>
                </c:pt>
                <c:pt idx="845">
                  <c:v>44546</c:v>
                </c:pt>
                <c:pt idx="846">
                  <c:v>44545</c:v>
                </c:pt>
                <c:pt idx="847">
                  <c:v>44544</c:v>
                </c:pt>
                <c:pt idx="848">
                  <c:v>44543</c:v>
                </c:pt>
                <c:pt idx="849">
                  <c:v>44540</c:v>
                </c:pt>
                <c:pt idx="850">
                  <c:v>44539</c:v>
                </c:pt>
                <c:pt idx="851">
                  <c:v>44538</c:v>
                </c:pt>
                <c:pt idx="852">
                  <c:v>44537</c:v>
                </c:pt>
                <c:pt idx="853">
                  <c:v>44536</c:v>
                </c:pt>
                <c:pt idx="854">
                  <c:v>44533</c:v>
                </c:pt>
                <c:pt idx="855">
                  <c:v>44532</c:v>
                </c:pt>
                <c:pt idx="856">
                  <c:v>44531</c:v>
                </c:pt>
                <c:pt idx="857">
                  <c:v>44530</c:v>
                </c:pt>
                <c:pt idx="858">
                  <c:v>44529</c:v>
                </c:pt>
                <c:pt idx="859">
                  <c:v>44526</c:v>
                </c:pt>
                <c:pt idx="860">
                  <c:v>44525</c:v>
                </c:pt>
                <c:pt idx="861">
                  <c:v>44524</c:v>
                </c:pt>
                <c:pt idx="862">
                  <c:v>44523</c:v>
                </c:pt>
                <c:pt idx="863">
                  <c:v>44522</c:v>
                </c:pt>
                <c:pt idx="864">
                  <c:v>44519</c:v>
                </c:pt>
                <c:pt idx="865">
                  <c:v>44518</c:v>
                </c:pt>
                <c:pt idx="866">
                  <c:v>44517</c:v>
                </c:pt>
                <c:pt idx="867">
                  <c:v>44516</c:v>
                </c:pt>
                <c:pt idx="868">
                  <c:v>44515</c:v>
                </c:pt>
                <c:pt idx="869">
                  <c:v>44512</c:v>
                </c:pt>
                <c:pt idx="870">
                  <c:v>44511</c:v>
                </c:pt>
                <c:pt idx="871">
                  <c:v>44510</c:v>
                </c:pt>
                <c:pt idx="872">
                  <c:v>44509</c:v>
                </c:pt>
                <c:pt idx="873">
                  <c:v>44508</c:v>
                </c:pt>
                <c:pt idx="874">
                  <c:v>44505</c:v>
                </c:pt>
                <c:pt idx="875">
                  <c:v>44503</c:v>
                </c:pt>
                <c:pt idx="876">
                  <c:v>44502</c:v>
                </c:pt>
                <c:pt idx="877">
                  <c:v>44501</c:v>
                </c:pt>
                <c:pt idx="878">
                  <c:v>44498</c:v>
                </c:pt>
                <c:pt idx="879">
                  <c:v>44497</c:v>
                </c:pt>
                <c:pt idx="880">
                  <c:v>44496</c:v>
                </c:pt>
                <c:pt idx="881">
                  <c:v>44495</c:v>
                </c:pt>
                <c:pt idx="882">
                  <c:v>44494</c:v>
                </c:pt>
                <c:pt idx="883">
                  <c:v>44491</c:v>
                </c:pt>
                <c:pt idx="884">
                  <c:v>44490</c:v>
                </c:pt>
                <c:pt idx="885">
                  <c:v>44489</c:v>
                </c:pt>
                <c:pt idx="886">
                  <c:v>44488</c:v>
                </c:pt>
                <c:pt idx="887">
                  <c:v>44487</c:v>
                </c:pt>
                <c:pt idx="888">
                  <c:v>44484</c:v>
                </c:pt>
                <c:pt idx="889">
                  <c:v>44483</c:v>
                </c:pt>
                <c:pt idx="890">
                  <c:v>44482</c:v>
                </c:pt>
                <c:pt idx="891">
                  <c:v>44481</c:v>
                </c:pt>
                <c:pt idx="892">
                  <c:v>44480</c:v>
                </c:pt>
                <c:pt idx="893">
                  <c:v>44477</c:v>
                </c:pt>
                <c:pt idx="894">
                  <c:v>44476</c:v>
                </c:pt>
                <c:pt idx="895">
                  <c:v>44475</c:v>
                </c:pt>
                <c:pt idx="896">
                  <c:v>44474</c:v>
                </c:pt>
                <c:pt idx="897">
                  <c:v>44473</c:v>
                </c:pt>
                <c:pt idx="898">
                  <c:v>44470</c:v>
                </c:pt>
                <c:pt idx="899">
                  <c:v>44469</c:v>
                </c:pt>
                <c:pt idx="900">
                  <c:v>44468</c:v>
                </c:pt>
                <c:pt idx="901">
                  <c:v>44467</c:v>
                </c:pt>
                <c:pt idx="902">
                  <c:v>44466</c:v>
                </c:pt>
                <c:pt idx="903">
                  <c:v>44463</c:v>
                </c:pt>
                <c:pt idx="904">
                  <c:v>44462</c:v>
                </c:pt>
                <c:pt idx="905">
                  <c:v>44461</c:v>
                </c:pt>
                <c:pt idx="906">
                  <c:v>44460</c:v>
                </c:pt>
                <c:pt idx="907">
                  <c:v>44459</c:v>
                </c:pt>
                <c:pt idx="908">
                  <c:v>44456</c:v>
                </c:pt>
                <c:pt idx="909">
                  <c:v>44455</c:v>
                </c:pt>
                <c:pt idx="910">
                  <c:v>44454</c:v>
                </c:pt>
                <c:pt idx="911">
                  <c:v>44453</c:v>
                </c:pt>
                <c:pt idx="912">
                  <c:v>44452</c:v>
                </c:pt>
                <c:pt idx="913">
                  <c:v>44449</c:v>
                </c:pt>
                <c:pt idx="914">
                  <c:v>44448</c:v>
                </c:pt>
                <c:pt idx="915">
                  <c:v>44447</c:v>
                </c:pt>
                <c:pt idx="916">
                  <c:v>44446</c:v>
                </c:pt>
                <c:pt idx="917">
                  <c:v>44445</c:v>
                </c:pt>
                <c:pt idx="918">
                  <c:v>44442</c:v>
                </c:pt>
                <c:pt idx="919">
                  <c:v>44441</c:v>
                </c:pt>
                <c:pt idx="920">
                  <c:v>44440</c:v>
                </c:pt>
                <c:pt idx="921">
                  <c:v>44439</c:v>
                </c:pt>
                <c:pt idx="922">
                  <c:v>44438</c:v>
                </c:pt>
                <c:pt idx="923">
                  <c:v>44435</c:v>
                </c:pt>
                <c:pt idx="924">
                  <c:v>44434</c:v>
                </c:pt>
                <c:pt idx="925">
                  <c:v>44433</c:v>
                </c:pt>
                <c:pt idx="926">
                  <c:v>44432</c:v>
                </c:pt>
                <c:pt idx="927">
                  <c:v>44431</c:v>
                </c:pt>
                <c:pt idx="928">
                  <c:v>44428</c:v>
                </c:pt>
                <c:pt idx="929">
                  <c:v>44427</c:v>
                </c:pt>
                <c:pt idx="930">
                  <c:v>44426</c:v>
                </c:pt>
                <c:pt idx="931">
                  <c:v>44425</c:v>
                </c:pt>
                <c:pt idx="932">
                  <c:v>44424</c:v>
                </c:pt>
                <c:pt idx="933">
                  <c:v>44421</c:v>
                </c:pt>
                <c:pt idx="934">
                  <c:v>44420</c:v>
                </c:pt>
                <c:pt idx="935">
                  <c:v>44419</c:v>
                </c:pt>
                <c:pt idx="936">
                  <c:v>44418</c:v>
                </c:pt>
                <c:pt idx="937">
                  <c:v>44417</c:v>
                </c:pt>
                <c:pt idx="938">
                  <c:v>44414</c:v>
                </c:pt>
                <c:pt idx="939">
                  <c:v>44413</c:v>
                </c:pt>
                <c:pt idx="940">
                  <c:v>44412</c:v>
                </c:pt>
                <c:pt idx="941">
                  <c:v>44411</c:v>
                </c:pt>
                <c:pt idx="942">
                  <c:v>44410</c:v>
                </c:pt>
                <c:pt idx="943">
                  <c:v>44407</c:v>
                </c:pt>
                <c:pt idx="944">
                  <c:v>44406</c:v>
                </c:pt>
                <c:pt idx="945">
                  <c:v>44405</c:v>
                </c:pt>
                <c:pt idx="946">
                  <c:v>44404</c:v>
                </c:pt>
                <c:pt idx="947">
                  <c:v>44403</c:v>
                </c:pt>
                <c:pt idx="948">
                  <c:v>44400</c:v>
                </c:pt>
                <c:pt idx="949">
                  <c:v>44399</c:v>
                </c:pt>
                <c:pt idx="950">
                  <c:v>44398</c:v>
                </c:pt>
                <c:pt idx="951">
                  <c:v>44397</c:v>
                </c:pt>
                <c:pt idx="952">
                  <c:v>44396</c:v>
                </c:pt>
                <c:pt idx="953">
                  <c:v>44393</c:v>
                </c:pt>
                <c:pt idx="954">
                  <c:v>44392</c:v>
                </c:pt>
                <c:pt idx="955">
                  <c:v>44391</c:v>
                </c:pt>
                <c:pt idx="956">
                  <c:v>44390</c:v>
                </c:pt>
                <c:pt idx="957">
                  <c:v>44389</c:v>
                </c:pt>
                <c:pt idx="958">
                  <c:v>44386</c:v>
                </c:pt>
                <c:pt idx="959">
                  <c:v>44385</c:v>
                </c:pt>
                <c:pt idx="960">
                  <c:v>44384</c:v>
                </c:pt>
                <c:pt idx="961">
                  <c:v>44383</c:v>
                </c:pt>
                <c:pt idx="962">
                  <c:v>44382</c:v>
                </c:pt>
                <c:pt idx="963">
                  <c:v>44379</c:v>
                </c:pt>
                <c:pt idx="964">
                  <c:v>44378</c:v>
                </c:pt>
                <c:pt idx="965">
                  <c:v>44377</c:v>
                </c:pt>
                <c:pt idx="966">
                  <c:v>44376</c:v>
                </c:pt>
                <c:pt idx="967">
                  <c:v>44375</c:v>
                </c:pt>
                <c:pt idx="968">
                  <c:v>44372</c:v>
                </c:pt>
                <c:pt idx="969">
                  <c:v>44371</c:v>
                </c:pt>
                <c:pt idx="970">
                  <c:v>44370</c:v>
                </c:pt>
                <c:pt idx="971">
                  <c:v>44369</c:v>
                </c:pt>
                <c:pt idx="972">
                  <c:v>44368</c:v>
                </c:pt>
                <c:pt idx="973">
                  <c:v>44365</c:v>
                </c:pt>
                <c:pt idx="974">
                  <c:v>44364</c:v>
                </c:pt>
                <c:pt idx="975">
                  <c:v>44363</c:v>
                </c:pt>
                <c:pt idx="976">
                  <c:v>44362</c:v>
                </c:pt>
                <c:pt idx="977">
                  <c:v>44361</c:v>
                </c:pt>
                <c:pt idx="978">
                  <c:v>44358</c:v>
                </c:pt>
                <c:pt idx="979">
                  <c:v>44357</c:v>
                </c:pt>
                <c:pt idx="980">
                  <c:v>44356</c:v>
                </c:pt>
                <c:pt idx="981">
                  <c:v>44355</c:v>
                </c:pt>
                <c:pt idx="982">
                  <c:v>44354</c:v>
                </c:pt>
                <c:pt idx="983">
                  <c:v>44351</c:v>
                </c:pt>
                <c:pt idx="984">
                  <c:v>44350</c:v>
                </c:pt>
                <c:pt idx="985">
                  <c:v>44349</c:v>
                </c:pt>
                <c:pt idx="986">
                  <c:v>44348</c:v>
                </c:pt>
                <c:pt idx="987">
                  <c:v>44347</c:v>
                </c:pt>
                <c:pt idx="988">
                  <c:v>44344</c:v>
                </c:pt>
                <c:pt idx="989">
                  <c:v>44343</c:v>
                </c:pt>
                <c:pt idx="990">
                  <c:v>44342</c:v>
                </c:pt>
                <c:pt idx="991">
                  <c:v>44341</c:v>
                </c:pt>
                <c:pt idx="992">
                  <c:v>44340</c:v>
                </c:pt>
                <c:pt idx="993">
                  <c:v>44337</c:v>
                </c:pt>
                <c:pt idx="994">
                  <c:v>44336</c:v>
                </c:pt>
                <c:pt idx="995">
                  <c:v>44335</c:v>
                </c:pt>
                <c:pt idx="996">
                  <c:v>44334</c:v>
                </c:pt>
                <c:pt idx="997">
                  <c:v>44333</c:v>
                </c:pt>
                <c:pt idx="998">
                  <c:v>44330</c:v>
                </c:pt>
                <c:pt idx="999">
                  <c:v>44329</c:v>
                </c:pt>
                <c:pt idx="1000">
                  <c:v>44328</c:v>
                </c:pt>
                <c:pt idx="1001">
                  <c:v>44327</c:v>
                </c:pt>
                <c:pt idx="1002">
                  <c:v>44323</c:v>
                </c:pt>
                <c:pt idx="1003">
                  <c:v>44322</c:v>
                </c:pt>
                <c:pt idx="1004">
                  <c:v>44321</c:v>
                </c:pt>
                <c:pt idx="1005">
                  <c:v>44320</c:v>
                </c:pt>
                <c:pt idx="1006">
                  <c:v>44316</c:v>
                </c:pt>
                <c:pt idx="1007">
                  <c:v>44315</c:v>
                </c:pt>
                <c:pt idx="1008">
                  <c:v>44314</c:v>
                </c:pt>
                <c:pt idx="1009">
                  <c:v>44313</c:v>
                </c:pt>
                <c:pt idx="1010">
                  <c:v>44312</c:v>
                </c:pt>
                <c:pt idx="1011">
                  <c:v>44309</c:v>
                </c:pt>
                <c:pt idx="1012">
                  <c:v>44308</c:v>
                </c:pt>
                <c:pt idx="1013">
                  <c:v>44307</c:v>
                </c:pt>
                <c:pt idx="1014">
                  <c:v>44306</c:v>
                </c:pt>
                <c:pt idx="1015">
                  <c:v>44305</c:v>
                </c:pt>
                <c:pt idx="1016">
                  <c:v>44302</c:v>
                </c:pt>
                <c:pt idx="1017">
                  <c:v>44301</c:v>
                </c:pt>
                <c:pt idx="1018">
                  <c:v>44300</c:v>
                </c:pt>
                <c:pt idx="1019">
                  <c:v>44299</c:v>
                </c:pt>
                <c:pt idx="1020">
                  <c:v>44298</c:v>
                </c:pt>
                <c:pt idx="1021">
                  <c:v>44295</c:v>
                </c:pt>
                <c:pt idx="1022">
                  <c:v>44294</c:v>
                </c:pt>
                <c:pt idx="1023">
                  <c:v>44293</c:v>
                </c:pt>
                <c:pt idx="1024">
                  <c:v>44292</c:v>
                </c:pt>
                <c:pt idx="1025">
                  <c:v>44291</c:v>
                </c:pt>
                <c:pt idx="1026">
                  <c:v>44288</c:v>
                </c:pt>
                <c:pt idx="1027">
                  <c:v>44287</c:v>
                </c:pt>
                <c:pt idx="1028">
                  <c:v>44286</c:v>
                </c:pt>
                <c:pt idx="1029">
                  <c:v>44285</c:v>
                </c:pt>
                <c:pt idx="1030">
                  <c:v>44284</c:v>
                </c:pt>
                <c:pt idx="1031">
                  <c:v>44281</c:v>
                </c:pt>
                <c:pt idx="1032">
                  <c:v>44280</c:v>
                </c:pt>
                <c:pt idx="1033">
                  <c:v>44279</c:v>
                </c:pt>
                <c:pt idx="1034">
                  <c:v>44278</c:v>
                </c:pt>
                <c:pt idx="1035">
                  <c:v>44277</c:v>
                </c:pt>
                <c:pt idx="1036">
                  <c:v>44274</c:v>
                </c:pt>
                <c:pt idx="1037">
                  <c:v>44273</c:v>
                </c:pt>
                <c:pt idx="1038">
                  <c:v>44272</c:v>
                </c:pt>
                <c:pt idx="1039">
                  <c:v>44271</c:v>
                </c:pt>
                <c:pt idx="1040">
                  <c:v>44270</c:v>
                </c:pt>
                <c:pt idx="1041">
                  <c:v>44267</c:v>
                </c:pt>
                <c:pt idx="1042">
                  <c:v>44266</c:v>
                </c:pt>
                <c:pt idx="1043">
                  <c:v>44265</c:v>
                </c:pt>
                <c:pt idx="1044">
                  <c:v>44264</c:v>
                </c:pt>
                <c:pt idx="1045">
                  <c:v>44260</c:v>
                </c:pt>
                <c:pt idx="1046">
                  <c:v>44259</c:v>
                </c:pt>
                <c:pt idx="1047">
                  <c:v>44258</c:v>
                </c:pt>
                <c:pt idx="1048">
                  <c:v>44257</c:v>
                </c:pt>
                <c:pt idx="1049">
                  <c:v>44256</c:v>
                </c:pt>
                <c:pt idx="1050">
                  <c:v>44253</c:v>
                </c:pt>
                <c:pt idx="1051">
                  <c:v>44252</c:v>
                </c:pt>
                <c:pt idx="1052">
                  <c:v>44251</c:v>
                </c:pt>
                <c:pt idx="1053">
                  <c:v>44249</c:v>
                </c:pt>
                <c:pt idx="1054">
                  <c:v>44247</c:v>
                </c:pt>
                <c:pt idx="1055">
                  <c:v>44246</c:v>
                </c:pt>
                <c:pt idx="1056">
                  <c:v>44245</c:v>
                </c:pt>
                <c:pt idx="1057">
                  <c:v>44244</c:v>
                </c:pt>
                <c:pt idx="1058">
                  <c:v>44243</c:v>
                </c:pt>
                <c:pt idx="1059">
                  <c:v>44242</c:v>
                </c:pt>
                <c:pt idx="1060">
                  <c:v>44239</c:v>
                </c:pt>
                <c:pt idx="1061">
                  <c:v>44238</c:v>
                </c:pt>
                <c:pt idx="1062">
                  <c:v>44237</c:v>
                </c:pt>
                <c:pt idx="1063">
                  <c:v>44236</c:v>
                </c:pt>
                <c:pt idx="1064">
                  <c:v>44235</c:v>
                </c:pt>
                <c:pt idx="1065">
                  <c:v>44232</c:v>
                </c:pt>
                <c:pt idx="1066">
                  <c:v>44231</c:v>
                </c:pt>
                <c:pt idx="1067">
                  <c:v>44230</c:v>
                </c:pt>
                <c:pt idx="1068">
                  <c:v>44229</c:v>
                </c:pt>
                <c:pt idx="1069">
                  <c:v>44228</c:v>
                </c:pt>
                <c:pt idx="1070">
                  <c:v>44225</c:v>
                </c:pt>
                <c:pt idx="1071">
                  <c:v>44224</c:v>
                </c:pt>
                <c:pt idx="1072">
                  <c:v>44223</c:v>
                </c:pt>
                <c:pt idx="1073">
                  <c:v>44222</c:v>
                </c:pt>
                <c:pt idx="1074">
                  <c:v>44221</c:v>
                </c:pt>
                <c:pt idx="1075">
                  <c:v>44218</c:v>
                </c:pt>
                <c:pt idx="1076">
                  <c:v>44217</c:v>
                </c:pt>
                <c:pt idx="1077">
                  <c:v>44216</c:v>
                </c:pt>
                <c:pt idx="1078">
                  <c:v>44215</c:v>
                </c:pt>
                <c:pt idx="1079">
                  <c:v>44214</c:v>
                </c:pt>
                <c:pt idx="1080">
                  <c:v>44211</c:v>
                </c:pt>
                <c:pt idx="1081">
                  <c:v>44210</c:v>
                </c:pt>
                <c:pt idx="1082">
                  <c:v>44209</c:v>
                </c:pt>
                <c:pt idx="1083">
                  <c:v>44208</c:v>
                </c:pt>
                <c:pt idx="1084">
                  <c:v>44207</c:v>
                </c:pt>
                <c:pt idx="1085">
                  <c:v>44204</c:v>
                </c:pt>
                <c:pt idx="1086">
                  <c:v>44202</c:v>
                </c:pt>
                <c:pt idx="1087">
                  <c:v>44201</c:v>
                </c:pt>
                <c:pt idx="1088">
                  <c:v>44200</c:v>
                </c:pt>
                <c:pt idx="1089">
                  <c:v>44196</c:v>
                </c:pt>
                <c:pt idx="1090">
                  <c:v>44195</c:v>
                </c:pt>
                <c:pt idx="1091">
                  <c:v>44194</c:v>
                </c:pt>
                <c:pt idx="1092">
                  <c:v>44193</c:v>
                </c:pt>
                <c:pt idx="1093">
                  <c:v>44190</c:v>
                </c:pt>
                <c:pt idx="1094">
                  <c:v>44189</c:v>
                </c:pt>
                <c:pt idx="1095">
                  <c:v>44188</c:v>
                </c:pt>
                <c:pt idx="1096">
                  <c:v>44187</c:v>
                </c:pt>
                <c:pt idx="1097">
                  <c:v>44186</c:v>
                </c:pt>
                <c:pt idx="1098">
                  <c:v>44183</c:v>
                </c:pt>
                <c:pt idx="1099">
                  <c:v>44182</c:v>
                </c:pt>
                <c:pt idx="1100">
                  <c:v>44181</c:v>
                </c:pt>
                <c:pt idx="1101">
                  <c:v>44180</c:v>
                </c:pt>
                <c:pt idx="1102">
                  <c:v>44179</c:v>
                </c:pt>
                <c:pt idx="1103">
                  <c:v>44176</c:v>
                </c:pt>
                <c:pt idx="1104">
                  <c:v>44175</c:v>
                </c:pt>
                <c:pt idx="1105">
                  <c:v>44174</c:v>
                </c:pt>
                <c:pt idx="1106">
                  <c:v>44173</c:v>
                </c:pt>
                <c:pt idx="1107">
                  <c:v>44172</c:v>
                </c:pt>
                <c:pt idx="1108">
                  <c:v>44169</c:v>
                </c:pt>
                <c:pt idx="1109">
                  <c:v>44168</c:v>
                </c:pt>
                <c:pt idx="1110">
                  <c:v>44167</c:v>
                </c:pt>
                <c:pt idx="1111">
                  <c:v>44166</c:v>
                </c:pt>
                <c:pt idx="1112">
                  <c:v>44165</c:v>
                </c:pt>
                <c:pt idx="1113">
                  <c:v>44162</c:v>
                </c:pt>
                <c:pt idx="1114">
                  <c:v>44161</c:v>
                </c:pt>
                <c:pt idx="1115">
                  <c:v>44160</c:v>
                </c:pt>
                <c:pt idx="1116">
                  <c:v>44159</c:v>
                </c:pt>
                <c:pt idx="1117">
                  <c:v>44158</c:v>
                </c:pt>
                <c:pt idx="1118">
                  <c:v>44155</c:v>
                </c:pt>
                <c:pt idx="1119">
                  <c:v>44154</c:v>
                </c:pt>
                <c:pt idx="1120">
                  <c:v>44153</c:v>
                </c:pt>
                <c:pt idx="1121">
                  <c:v>44152</c:v>
                </c:pt>
                <c:pt idx="1122">
                  <c:v>44151</c:v>
                </c:pt>
                <c:pt idx="1123">
                  <c:v>44148</c:v>
                </c:pt>
                <c:pt idx="1124">
                  <c:v>44147</c:v>
                </c:pt>
                <c:pt idx="1125">
                  <c:v>44146</c:v>
                </c:pt>
                <c:pt idx="1126">
                  <c:v>44145</c:v>
                </c:pt>
                <c:pt idx="1127">
                  <c:v>44144</c:v>
                </c:pt>
                <c:pt idx="1128">
                  <c:v>44141</c:v>
                </c:pt>
                <c:pt idx="1129">
                  <c:v>44140</c:v>
                </c:pt>
                <c:pt idx="1130">
                  <c:v>44138</c:v>
                </c:pt>
                <c:pt idx="1131">
                  <c:v>44137</c:v>
                </c:pt>
                <c:pt idx="1132">
                  <c:v>44134</c:v>
                </c:pt>
                <c:pt idx="1133">
                  <c:v>44133</c:v>
                </c:pt>
                <c:pt idx="1134">
                  <c:v>44132</c:v>
                </c:pt>
                <c:pt idx="1135">
                  <c:v>44131</c:v>
                </c:pt>
                <c:pt idx="1136">
                  <c:v>44130</c:v>
                </c:pt>
                <c:pt idx="1137">
                  <c:v>44127</c:v>
                </c:pt>
                <c:pt idx="1138">
                  <c:v>44126</c:v>
                </c:pt>
                <c:pt idx="1139">
                  <c:v>44125</c:v>
                </c:pt>
                <c:pt idx="1140">
                  <c:v>44124</c:v>
                </c:pt>
                <c:pt idx="1141">
                  <c:v>44123</c:v>
                </c:pt>
                <c:pt idx="1142">
                  <c:v>44120</c:v>
                </c:pt>
                <c:pt idx="1143">
                  <c:v>44119</c:v>
                </c:pt>
                <c:pt idx="1144">
                  <c:v>44118</c:v>
                </c:pt>
                <c:pt idx="1145">
                  <c:v>44117</c:v>
                </c:pt>
                <c:pt idx="1146">
                  <c:v>44116</c:v>
                </c:pt>
                <c:pt idx="1147">
                  <c:v>44113</c:v>
                </c:pt>
                <c:pt idx="1148">
                  <c:v>44112</c:v>
                </c:pt>
                <c:pt idx="1149">
                  <c:v>44111</c:v>
                </c:pt>
                <c:pt idx="1150">
                  <c:v>44110</c:v>
                </c:pt>
                <c:pt idx="1151">
                  <c:v>44109</c:v>
                </c:pt>
                <c:pt idx="1152">
                  <c:v>44106</c:v>
                </c:pt>
                <c:pt idx="1153">
                  <c:v>44105</c:v>
                </c:pt>
                <c:pt idx="1154">
                  <c:v>44104</c:v>
                </c:pt>
                <c:pt idx="1155">
                  <c:v>44103</c:v>
                </c:pt>
                <c:pt idx="1156">
                  <c:v>44102</c:v>
                </c:pt>
                <c:pt idx="1157">
                  <c:v>44099</c:v>
                </c:pt>
                <c:pt idx="1158">
                  <c:v>44098</c:v>
                </c:pt>
                <c:pt idx="1159">
                  <c:v>44097</c:v>
                </c:pt>
                <c:pt idx="1160">
                  <c:v>44096</c:v>
                </c:pt>
                <c:pt idx="1161">
                  <c:v>44095</c:v>
                </c:pt>
                <c:pt idx="1162">
                  <c:v>44092</c:v>
                </c:pt>
                <c:pt idx="1163">
                  <c:v>44091</c:v>
                </c:pt>
                <c:pt idx="1164">
                  <c:v>44090</c:v>
                </c:pt>
                <c:pt idx="1165">
                  <c:v>44089</c:v>
                </c:pt>
                <c:pt idx="1166">
                  <c:v>44088</c:v>
                </c:pt>
                <c:pt idx="1167">
                  <c:v>44085</c:v>
                </c:pt>
                <c:pt idx="1168">
                  <c:v>44084</c:v>
                </c:pt>
                <c:pt idx="1169">
                  <c:v>44083</c:v>
                </c:pt>
                <c:pt idx="1170">
                  <c:v>44082</c:v>
                </c:pt>
                <c:pt idx="1171">
                  <c:v>44081</c:v>
                </c:pt>
                <c:pt idx="1172">
                  <c:v>44078</c:v>
                </c:pt>
                <c:pt idx="1173">
                  <c:v>44077</c:v>
                </c:pt>
                <c:pt idx="1174">
                  <c:v>44076</c:v>
                </c:pt>
                <c:pt idx="1175">
                  <c:v>44075</c:v>
                </c:pt>
                <c:pt idx="1176">
                  <c:v>44074</c:v>
                </c:pt>
                <c:pt idx="1177">
                  <c:v>44071</c:v>
                </c:pt>
                <c:pt idx="1178">
                  <c:v>44070</c:v>
                </c:pt>
                <c:pt idx="1179">
                  <c:v>44069</c:v>
                </c:pt>
                <c:pt idx="1180">
                  <c:v>44068</c:v>
                </c:pt>
                <c:pt idx="1181">
                  <c:v>44067</c:v>
                </c:pt>
                <c:pt idx="1182">
                  <c:v>44064</c:v>
                </c:pt>
                <c:pt idx="1183">
                  <c:v>44063</c:v>
                </c:pt>
                <c:pt idx="1184">
                  <c:v>44062</c:v>
                </c:pt>
                <c:pt idx="1185">
                  <c:v>44061</c:v>
                </c:pt>
                <c:pt idx="1186">
                  <c:v>44060</c:v>
                </c:pt>
                <c:pt idx="1187">
                  <c:v>44057</c:v>
                </c:pt>
                <c:pt idx="1188">
                  <c:v>44056</c:v>
                </c:pt>
                <c:pt idx="1189">
                  <c:v>44055</c:v>
                </c:pt>
                <c:pt idx="1190">
                  <c:v>44054</c:v>
                </c:pt>
                <c:pt idx="1191">
                  <c:v>44053</c:v>
                </c:pt>
                <c:pt idx="1192">
                  <c:v>44050</c:v>
                </c:pt>
                <c:pt idx="1193">
                  <c:v>44049</c:v>
                </c:pt>
                <c:pt idx="1194">
                  <c:v>44048</c:v>
                </c:pt>
                <c:pt idx="1195">
                  <c:v>44047</c:v>
                </c:pt>
                <c:pt idx="1196">
                  <c:v>44046</c:v>
                </c:pt>
                <c:pt idx="1197">
                  <c:v>44043</c:v>
                </c:pt>
                <c:pt idx="1198">
                  <c:v>44042</c:v>
                </c:pt>
                <c:pt idx="1199">
                  <c:v>44041</c:v>
                </c:pt>
                <c:pt idx="1200">
                  <c:v>44040</c:v>
                </c:pt>
                <c:pt idx="1201">
                  <c:v>44039</c:v>
                </c:pt>
                <c:pt idx="1202">
                  <c:v>44036</c:v>
                </c:pt>
                <c:pt idx="1203">
                  <c:v>44035</c:v>
                </c:pt>
                <c:pt idx="1204">
                  <c:v>44034</c:v>
                </c:pt>
                <c:pt idx="1205">
                  <c:v>44033</c:v>
                </c:pt>
                <c:pt idx="1206">
                  <c:v>44032</c:v>
                </c:pt>
                <c:pt idx="1207">
                  <c:v>44029</c:v>
                </c:pt>
                <c:pt idx="1208">
                  <c:v>44028</c:v>
                </c:pt>
                <c:pt idx="1209">
                  <c:v>44027</c:v>
                </c:pt>
                <c:pt idx="1210">
                  <c:v>44026</c:v>
                </c:pt>
                <c:pt idx="1211">
                  <c:v>44025</c:v>
                </c:pt>
                <c:pt idx="1212">
                  <c:v>44022</c:v>
                </c:pt>
                <c:pt idx="1213">
                  <c:v>44021</c:v>
                </c:pt>
                <c:pt idx="1214">
                  <c:v>44020</c:v>
                </c:pt>
                <c:pt idx="1215">
                  <c:v>44019</c:v>
                </c:pt>
                <c:pt idx="1216">
                  <c:v>44018</c:v>
                </c:pt>
                <c:pt idx="1217">
                  <c:v>44015</c:v>
                </c:pt>
                <c:pt idx="1218">
                  <c:v>44014</c:v>
                </c:pt>
                <c:pt idx="1219">
                  <c:v>44012</c:v>
                </c:pt>
                <c:pt idx="1220">
                  <c:v>44011</c:v>
                </c:pt>
                <c:pt idx="1221">
                  <c:v>44008</c:v>
                </c:pt>
                <c:pt idx="1222">
                  <c:v>44007</c:v>
                </c:pt>
                <c:pt idx="1223">
                  <c:v>44005</c:v>
                </c:pt>
                <c:pt idx="1224">
                  <c:v>44004</c:v>
                </c:pt>
                <c:pt idx="1225">
                  <c:v>44001</c:v>
                </c:pt>
                <c:pt idx="1226">
                  <c:v>44000</c:v>
                </c:pt>
                <c:pt idx="1227">
                  <c:v>43999</c:v>
                </c:pt>
                <c:pt idx="1228">
                  <c:v>43998</c:v>
                </c:pt>
                <c:pt idx="1229">
                  <c:v>43997</c:v>
                </c:pt>
                <c:pt idx="1230">
                  <c:v>43993</c:v>
                </c:pt>
                <c:pt idx="1231">
                  <c:v>43992</c:v>
                </c:pt>
                <c:pt idx="1232">
                  <c:v>43991</c:v>
                </c:pt>
                <c:pt idx="1233">
                  <c:v>43990</c:v>
                </c:pt>
                <c:pt idx="1234">
                  <c:v>43987</c:v>
                </c:pt>
                <c:pt idx="1235">
                  <c:v>43986</c:v>
                </c:pt>
                <c:pt idx="1236">
                  <c:v>43985</c:v>
                </c:pt>
                <c:pt idx="1237">
                  <c:v>43984</c:v>
                </c:pt>
                <c:pt idx="1238">
                  <c:v>43983</c:v>
                </c:pt>
                <c:pt idx="1239">
                  <c:v>43980</c:v>
                </c:pt>
                <c:pt idx="1240">
                  <c:v>43979</c:v>
                </c:pt>
                <c:pt idx="1241">
                  <c:v>43978</c:v>
                </c:pt>
                <c:pt idx="1242">
                  <c:v>43977</c:v>
                </c:pt>
                <c:pt idx="1243">
                  <c:v>43976</c:v>
                </c:pt>
                <c:pt idx="1244">
                  <c:v>43973</c:v>
                </c:pt>
                <c:pt idx="1245">
                  <c:v>43972</c:v>
                </c:pt>
                <c:pt idx="1246">
                  <c:v>43971</c:v>
                </c:pt>
                <c:pt idx="1247">
                  <c:v>43970</c:v>
                </c:pt>
                <c:pt idx="1248">
                  <c:v>43969</c:v>
                </c:pt>
                <c:pt idx="1249">
                  <c:v>43966</c:v>
                </c:pt>
                <c:pt idx="1250">
                  <c:v>43965</c:v>
                </c:pt>
                <c:pt idx="1251">
                  <c:v>43964</c:v>
                </c:pt>
                <c:pt idx="1252">
                  <c:v>43963</c:v>
                </c:pt>
                <c:pt idx="1253">
                  <c:v>43959</c:v>
                </c:pt>
                <c:pt idx="1254">
                  <c:v>43958</c:v>
                </c:pt>
                <c:pt idx="1255">
                  <c:v>43957</c:v>
                </c:pt>
                <c:pt idx="1256">
                  <c:v>43956</c:v>
                </c:pt>
                <c:pt idx="1257">
                  <c:v>43955</c:v>
                </c:pt>
                <c:pt idx="1258">
                  <c:v>43951</c:v>
                </c:pt>
                <c:pt idx="1259">
                  <c:v>43950</c:v>
                </c:pt>
                <c:pt idx="1260">
                  <c:v>43949</c:v>
                </c:pt>
                <c:pt idx="1261">
                  <c:v>43948</c:v>
                </c:pt>
                <c:pt idx="1262">
                  <c:v>43945</c:v>
                </c:pt>
                <c:pt idx="1263">
                  <c:v>43944</c:v>
                </c:pt>
                <c:pt idx="1264">
                  <c:v>43943</c:v>
                </c:pt>
                <c:pt idx="1265">
                  <c:v>43942</c:v>
                </c:pt>
                <c:pt idx="1266">
                  <c:v>43941</c:v>
                </c:pt>
                <c:pt idx="1267">
                  <c:v>43938</c:v>
                </c:pt>
                <c:pt idx="1268">
                  <c:v>43937</c:v>
                </c:pt>
                <c:pt idx="1269">
                  <c:v>43936</c:v>
                </c:pt>
                <c:pt idx="1270">
                  <c:v>43935</c:v>
                </c:pt>
                <c:pt idx="1271">
                  <c:v>43934</c:v>
                </c:pt>
                <c:pt idx="1272">
                  <c:v>43931</c:v>
                </c:pt>
                <c:pt idx="1273">
                  <c:v>43930</c:v>
                </c:pt>
                <c:pt idx="1274">
                  <c:v>43929</c:v>
                </c:pt>
                <c:pt idx="1275">
                  <c:v>43928</c:v>
                </c:pt>
                <c:pt idx="1276">
                  <c:v>43927</c:v>
                </c:pt>
                <c:pt idx="1277">
                  <c:v>43924</c:v>
                </c:pt>
                <c:pt idx="1278">
                  <c:v>43923</c:v>
                </c:pt>
                <c:pt idx="1279">
                  <c:v>43922</c:v>
                </c:pt>
                <c:pt idx="1280">
                  <c:v>43921</c:v>
                </c:pt>
                <c:pt idx="1281">
                  <c:v>43920</c:v>
                </c:pt>
                <c:pt idx="1282">
                  <c:v>43917</c:v>
                </c:pt>
                <c:pt idx="1283">
                  <c:v>43916</c:v>
                </c:pt>
                <c:pt idx="1284">
                  <c:v>43915</c:v>
                </c:pt>
                <c:pt idx="1285">
                  <c:v>43914</c:v>
                </c:pt>
                <c:pt idx="1286">
                  <c:v>43913</c:v>
                </c:pt>
                <c:pt idx="1287">
                  <c:v>43910</c:v>
                </c:pt>
                <c:pt idx="1288">
                  <c:v>43909</c:v>
                </c:pt>
                <c:pt idx="1289">
                  <c:v>43908</c:v>
                </c:pt>
                <c:pt idx="1290">
                  <c:v>43907</c:v>
                </c:pt>
                <c:pt idx="1291">
                  <c:v>43906</c:v>
                </c:pt>
                <c:pt idx="1292">
                  <c:v>43903</c:v>
                </c:pt>
                <c:pt idx="1293">
                  <c:v>43902</c:v>
                </c:pt>
                <c:pt idx="1294">
                  <c:v>43901</c:v>
                </c:pt>
                <c:pt idx="1295">
                  <c:v>43900</c:v>
                </c:pt>
                <c:pt idx="1296">
                  <c:v>43896</c:v>
                </c:pt>
                <c:pt idx="1297">
                  <c:v>43895</c:v>
                </c:pt>
                <c:pt idx="1298">
                  <c:v>43894</c:v>
                </c:pt>
                <c:pt idx="1299">
                  <c:v>43893</c:v>
                </c:pt>
                <c:pt idx="1300">
                  <c:v>43892</c:v>
                </c:pt>
                <c:pt idx="1301">
                  <c:v>43889</c:v>
                </c:pt>
                <c:pt idx="1302">
                  <c:v>43888</c:v>
                </c:pt>
                <c:pt idx="1303">
                  <c:v>43887</c:v>
                </c:pt>
                <c:pt idx="1304">
                  <c:v>43886</c:v>
                </c:pt>
                <c:pt idx="1305">
                  <c:v>43882</c:v>
                </c:pt>
                <c:pt idx="1306">
                  <c:v>43881</c:v>
                </c:pt>
                <c:pt idx="1307">
                  <c:v>43880</c:v>
                </c:pt>
                <c:pt idx="1308">
                  <c:v>43879</c:v>
                </c:pt>
                <c:pt idx="1309">
                  <c:v>43878</c:v>
                </c:pt>
                <c:pt idx="1310">
                  <c:v>43875</c:v>
                </c:pt>
                <c:pt idx="1311">
                  <c:v>43874</c:v>
                </c:pt>
                <c:pt idx="1312">
                  <c:v>43873</c:v>
                </c:pt>
                <c:pt idx="1313">
                  <c:v>43872</c:v>
                </c:pt>
                <c:pt idx="1314">
                  <c:v>43871</c:v>
                </c:pt>
                <c:pt idx="1315">
                  <c:v>43868</c:v>
                </c:pt>
                <c:pt idx="1316">
                  <c:v>43867</c:v>
                </c:pt>
                <c:pt idx="1317">
                  <c:v>43866</c:v>
                </c:pt>
                <c:pt idx="1318">
                  <c:v>43865</c:v>
                </c:pt>
                <c:pt idx="1319">
                  <c:v>43864</c:v>
                </c:pt>
                <c:pt idx="1320">
                  <c:v>43861</c:v>
                </c:pt>
                <c:pt idx="1321">
                  <c:v>43860</c:v>
                </c:pt>
                <c:pt idx="1322">
                  <c:v>43859</c:v>
                </c:pt>
                <c:pt idx="1323">
                  <c:v>43858</c:v>
                </c:pt>
                <c:pt idx="1324">
                  <c:v>43857</c:v>
                </c:pt>
                <c:pt idx="1325">
                  <c:v>43854</c:v>
                </c:pt>
                <c:pt idx="1326">
                  <c:v>43853</c:v>
                </c:pt>
                <c:pt idx="1327">
                  <c:v>43852</c:v>
                </c:pt>
                <c:pt idx="1328">
                  <c:v>43851</c:v>
                </c:pt>
                <c:pt idx="1329">
                  <c:v>43850</c:v>
                </c:pt>
                <c:pt idx="1330">
                  <c:v>43847</c:v>
                </c:pt>
                <c:pt idx="1331">
                  <c:v>43846</c:v>
                </c:pt>
                <c:pt idx="1332">
                  <c:v>43845</c:v>
                </c:pt>
                <c:pt idx="1333">
                  <c:v>43844</c:v>
                </c:pt>
                <c:pt idx="1334">
                  <c:v>43843</c:v>
                </c:pt>
                <c:pt idx="1335">
                  <c:v>43840</c:v>
                </c:pt>
                <c:pt idx="1336">
                  <c:v>43839</c:v>
                </c:pt>
                <c:pt idx="1337">
                  <c:v>43838</c:v>
                </c:pt>
                <c:pt idx="1338">
                  <c:v>43836</c:v>
                </c:pt>
                <c:pt idx="1339">
                  <c:v>43833</c:v>
                </c:pt>
                <c:pt idx="1340">
                  <c:v>43830</c:v>
                </c:pt>
                <c:pt idx="1341">
                  <c:v>43829</c:v>
                </c:pt>
                <c:pt idx="1342">
                  <c:v>43826</c:v>
                </c:pt>
                <c:pt idx="1343">
                  <c:v>43825</c:v>
                </c:pt>
                <c:pt idx="1344">
                  <c:v>43824</c:v>
                </c:pt>
                <c:pt idx="1345">
                  <c:v>43823</c:v>
                </c:pt>
                <c:pt idx="1346">
                  <c:v>43822</c:v>
                </c:pt>
                <c:pt idx="1347">
                  <c:v>43819</c:v>
                </c:pt>
                <c:pt idx="1348">
                  <c:v>43818</c:v>
                </c:pt>
                <c:pt idx="1349">
                  <c:v>43817</c:v>
                </c:pt>
                <c:pt idx="1350">
                  <c:v>43816</c:v>
                </c:pt>
                <c:pt idx="1351">
                  <c:v>43815</c:v>
                </c:pt>
                <c:pt idx="1352">
                  <c:v>43812</c:v>
                </c:pt>
                <c:pt idx="1353">
                  <c:v>43811</c:v>
                </c:pt>
                <c:pt idx="1354">
                  <c:v>43810</c:v>
                </c:pt>
                <c:pt idx="1355">
                  <c:v>43809</c:v>
                </c:pt>
                <c:pt idx="1356">
                  <c:v>43808</c:v>
                </c:pt>
                <c:pt idx="1357">
                  <c:v>43805</c:v>
                </c:pt>
                <c:pt idx="1358">
                  <c:v>43804</c:v>
                </c:pt>
                <c:pt idx="1359">
                  <c:v>43803</c:v>
                </c:pt>
                <c:pt idx="1360">
                  <c:v>43802</c:v>
                </c:pt>
                <c:pt idx="1361">
                  <c:v>43801</c:v>
                </c:pt>
                <c:pt idx="1362">
                  <c:v>43798</c:v>
                </c:pt>
                <c:pt idx="1363">
                  <c:v>43797</c:v>
                </c:pt>
                <c:pt idx="1364">
                  <c:v>43796</c:v>
                </c:pt>
                <c:pt idx="1365">
                  <c:v>43795</c:v>
                </c:pt>
                <c:pt idx="1366">
                  <c:v>43794</c:v>
                </c:pt>
                <c:pt idx="1367">
                  <c:v>43791</c:v>
                </c:pt>
                <c:pt idx="1368">
                  <c:v>43790</c:v>
                </c:pt>
                <c:pt idx="1369">
                  <c:v>43789</c:v>
                </c:pt>
                <c:pt idx="1370">
                  <c:v>43788</c:v>
                </c:pt>
                <c:pt idx="1371">
                  <c:v>43787</c:v>
                </c:pt>
                <c:pt idx="1372">
                  <c:v>43784</c:v>
                </c:pt>
                <c:pt idx="1373">
                  <c:v>43783</c:v>
                </c:pt>
                <c:pt idx="1374">
                  <c:v>43782</c:v>
                </c:pt>
                <c:pt idx="1375">
                  <c:v>43781</c:v>
                </c:pt>
                <c:pt idx="1376">
                  <c:v>43780</c:v>
                </c:pt>
                <c:pt idx="1377">
                  <c:v>43777</c:v>
                </c:pt>
                <c:pt idx="1378">
                  <c:v>43776</c:v>
                </c:pt>
                <c:pt idx="1379">
                  <c:v>43775</c:v>
                </c:pt>
                <c:pt idx="1380">
                  <c:v>43774</c:v>
                </c:pt>
                <c:pt idx="1381">
                  <c:v>43770</c:v>
                </c:pt>
                <c:pt idx="1382">
                  <c:v>43769</c:v>
                </c:pt>
                <c:pt idx="1383">
                  <c:v>43768</c:v>
                </c:pt>
                <c:pt idx="1384">
                  <c:v>43767</c:v>
                </c:pt>
                <c:pt idx="1385">
                  <c:v>43766</c:v>
                </c:pt>
                <c:pt idx="1386">
                  <c:v>43763</c:v>
                </c:pt>
                <c:pt idx="1387">
                  <c:v>43762</c:v>
                </c:pt>
                <c:pt idx="1388">
                  <c:v>43761</c:v>
                </c:pt>
                <c:pt idx="1389">
                  <c:v>43760</c:v>
                </c:pt>
                <c:pt idx="1390">
                  <c:v>43759</c:v>
                </c:pt>
                <c:pt idx="1391">
                  <c:v>43756</c:v>
                </c:pt>
                <c:pt idx="1392">
                  <c:v>43755</c:v>
                </c:pt>
                <c:pt idx="1393">
                  <c:v>43754</c:v>
                </c:pt>
                <c:pt idx="1394">
                  <c:v>43753</c:v>
                </c:pt>
                <c:pt idx="1395">
                  <c:v>43752</c:v>
                </c:pt>
                <c:pt idx="1396">
                  <c:v>43749</c:v>
                </c:pt>
                <c:pt idx="1397">
                  <c:v>43748</c:v>
                </c:pt>
                <c:pt idx="1398">
                  <c:v>43747</c:v>
                </c:pt>
                <c:pt idx="1399">
                  <c:v>43746</c:v>
                </c:pt>
                <c:pt idx="1400">
                  <c:v>43745</c:v>
                </c:pt>
                <c:pt idx="1401">
                  <c:v>43742</c:v>
                </c:pt>
                <c:pt idx="1402">
                  <c:v>43741</c:v>
                </c:pt>
                <c:pt idx="1403">
                  <c:v>43740</c:v>
                </c:pt>
                <c:pt idx="1404">
                  <c:v>43739</c:v>
                </c:pt>
                <c:pt idx="1405">
                  <c:v>43738</c:v>
                </c:pt>
                <c:pt idx="1406">
                  <c:v>43735</c:v>
                </c:pt>
                <c:pt idx="1407">
                  <c:v>43734</c:v>
                </c:pt>
                <c:pt idx="1408">
                  <c:v>43733</c:v>
                </c:pt>
                <c:pt idx="1409">
                  <c:v>43732</c:v>
                </c:pt>
                <c:pt idx="1410">
                  <c:v>43731</c:v>
                </c:pt>
                <c:pt idx="1411">
                  <c:v>43728</c:v>
                </c:pt>
                <c:pt idx="1412">
                  <c:v>43727</c:v>
                </c:pt>
                <c:pt idx="1413">
                  <c:v>43726</c:v>
                </c:pt>
                <c:pt idx="1414">
                  <c:v>43725</c:v>
                </c:pt>
                <c:pt idx="1415">
                  <c:v>43724</c:v>
                </c:pt>
                <c:pt idx="1416">
                  <c:v>43721</c:v>
                </c:pt>
                <c:pt idx="1417">
                  <c:v>43720</c:v>
                </c:pt>
                <c:pt idx="1418">
                  <c:v>43719</c:v>
                </c:pt>
                <c:pt idx="1419">
                  <c:v>43718</c:v>
                </c:pt>
                <c:pt idx="1420">
                  <c:v>43717</c:v>
                </c:pt>
                <c:pt idx="1421">
                  <c:v>43714</c:v>
                </c:pt>
                <c:pt idx="1422">
                  <c:v>43713</c:v>
                </c:pt>
                <c:pt idx="1423">
                  <c:v>43712</c:v>
                </c:pt>
                <c:pt idx="1424">
                  <c:v>43711</c:v>
                </c:pt>
                <c:pt idx="1425">
                  <c:v>43710</c:v>
                </c:pt>
                <c:pt idx="1426">
                  <c:v>43707</c:v>
                </c:pt>
                <c:pt idx="1427">
                  <c:v>43706</c:v>
                </c:pt>
                <c:pt idx="1428">
                  <c:v>43705</c:v>
                </c:pt>
                <c:pt idx="1429">
                  <c:v>43704</c:v>
                </c:pt>
                <c:pt idx="1430">
                  <c:v>43703</c:v>
                </c:pt>
                <c:pt idx="1431">
                  <c:v>43700</c:v>
                </c:pt>
                <c:pt idx="1432">
                  <c:v>43699</c:v>
                </c:pt>
                <c:pt idx="1433">
                  <c:v>43698</c:v>
                </c:pt>
                <c:pt idx="1434">
                  <c:v>43697</c:v>
                </c:pt>
                <c:pt idx="1435">
                  <c:v>43696</c:v>
                </c:pt>
                <c:pt idx="1436">
                  <c:v>43693</c:v>
                </c:pt>
                <c:pt idx="1437">
                  <c:v>43692</c:v>
                </c:pt>
                <c:pt idx="1438">
                  <c:v>43691</c:v>
                </c:pt>
                <c:pt idx="1439">
                  <c:v>43690</c:v>
                </c:pt>
                <c:pt idx="1440">
                  <c:v>43689</c:v>
                </c:pt>
                <c:pt idx="1441">
                  <c:v>43686</c:v>
                </c:pt>
                <c:pt idx="1442">
                  <c:v>43685</c:v>
                </c:pt>
                <c:pt idx="1443">
                  <c:v>43684</c:v>
                </c:pt>
                <c:pt idx="1444">
                  <c:v>43683</c:v>
                </c:pt>
                <c:pt idx="1445">
                  <c:v>43682</c:v>
                </c:pt>
                <c:pt idx="1446">
                  <c:v>43679</c:v>
                </c:pt>
                <c:pt idx="1447">
                  <c:v>43678</c:v>
                </c:pt>
                <c:pt idx="1448">
                  <c:v>43677</c:v>
                </c:pt>
                <c:pt idx="1449">
                  <c:v>43676</c:v>
                </c:pt>
                <c:pt idx="1450">
                  <c:v>43675</c:v>
                </c:pt>
                <c:pt idx="1451">
                  <c:v>43672</c:v>
                </c:pt>
                <c:pt idx="1452">
                  <c:v>43671</c:v>
                </c:pt>
                <c:pt idx="1453">
                  <c:v>43670</c:v>
                </c:pt>
                <c:pt idx="1454">
                  <c:v>43669</c:v>
                </c:pt>
                <c:pt idx="1455">
                  <c:v>43668</c:v>
                </c:pt>
                <c:pt idx="1456">
                  <c:v>43665</c:v>
                </c:pt>
                <c:pt idx="1457">
                  <c:v>43664</c:v>
                </c:pt>
                <c:pt idx="1458">
                  <c:v>43663</c:v>
                </c:pt>
                <c:pt idx="1459">
                  <c:v>43662</c:v>
                </c:pt>
                <c:pt idx="1460">
                  <c:v>43661</c:v>
                </c:pt>
                <c:pt idx="1461">
                  <c:v>43658</c:v>
                </c:pt>
                <c:pt idx="1462">
                  <c:v>43657</c:v>
                </c:pt>
                <c:pt idx="1463">
                  <c:v>43656</c:v>
                </c:pt>
                <c:pt idx="1464">
                  <c:v>43655</c:v>
                </c:pt>
                <c:pt idx="1465">
                  <c:v>43654</c:v>
                </c:pt>
                <c:pt idx="1466">
                  <c:v>43651</c:v>
                </c:pt>
                <c:pt idx="1467">
                  <c:v>43650</c:v>
                </c:pt>
                <c:pt idx="1468">
                  <c:v>43649</c:v>
                </c:pt>
                <c:pt idx="1469">
                  <c:v>43648</c:v>
                </c:pt>
                <c:pt idx="1470">
                  <c:v>43647</c:v>
                </c:pt>
                <c:pt idx="1471">
                  <c:v>43644</c:v>
                </c:pt>
                <c:pt idx="1472">
                  <c:v>43643</c:v>
                </c:pt>
                <c:pt idx="1473">
                  <c:v>43642</c:v>
                </c:pt>
                <c:pt idx="1474">
                  <c:v>43641</c:v>
                </c:pt>
                <c:pt idx="1475">
                  <c:v>43640</c:v>
                </c:pt>
                <c:pt idx="1476">
                  <c:v>43637</c:v>
                </c:pt>
                <c:pt idx="1477">
                  <c:v>43636</c:v>
                </c:pt>
                <c:pt idx="1478">
                  <c:v>43635</c:v>
                </c:pt>
                <c:pt idx="1479">
                  <c:v>43634</c:v>
                </c:pt>
                <c:pt idx="1480">
                  <c:v>43633</c:v>
                </c:pt>
                <c:pt idx="1481">
                  <c:v>43630</c:v>
                </c:pt>
                <c:pt idx="1482">
                  <c:v>43629</c:v>
                </c:pt>
                <c:pt idx="1483">
                  <c:v>43628</c:v>
                </c:pt>
                <c:pt idx="1484">
                  <c:v>43627</c:v>
                </c:pt>
                <c:pt idx="1485">
                  <c:v>43626</c:v>
                </c:pt>
                <c:pt idx="1486">
                  <c:v>43623</c:v>
                </c:pt>
                <c:pt idx="1487">
                  <c:v>43622</c:v>
                </c:pt>
                <c:pt idx="1488">
                  <c:v>43621</c:v>
                </c:pt>
                <c:pt idx="1489">
                  <c:v>43620</c:v>
                </c:pt>
                <c:pt idx="1490">
                  <c:v>43619</c:v>
                </c:pt>
                <c:pt idx="1491">
                  <c:v>43616</c:v>
                </c:pt>
                <c:pt idx="1492">
                  <c:v>43615</c:v>
                </c:pt>
                <c:pt idx="1493">
                  <c:v>43614</c:v>
                </c:pt>
                <c:pt idx="1494">
                  <c:v>43613</c:v>
                </c:pt>
                <c:pt idx="1495">
                  <c:v>43612</c:v>
                </c:pt>
                <c:pt idx="1496">
                  <c:v>43609</c:v>
                </c:pt>
                <c:pt idx="1497">
                  <c:v>43608</c:v>
                </c:pt>
                <c:pt idx="1498">
                  <c:v>43607</c:v>
                </c:pt>
                <c:pt idx="1499">
                  <c:v>43606</c:v>
                </c:pt>
                <c:pt idx="1500">
                  <c:v>43605</c:v>
                </c:pt>
                <c:pt idx="1501">
                  <c:v>43602</c:v>
                </c:pt>
                <c:pt idx="1502">
                  <c:v>43601</c:v>
                </c:pt>
                <c:pt idx="1503">
                  <c:v>43600</c:v>
                </c:pt>
                <c:pt idx="1504">
                  <c:v>43599</c:v>
                </c:pt>
                <c:pt idx="1505">
                  <c:v>43598</c:v>
                </c:pt>
                <c:pt idx="1506">
                  <c:v>43593</c:v>
                </c:pt>
                <c:pt idx="1507">
                  <c:v>43592</c:v>
                </c:pt>
                <c:pt idx="1508">
                  <c:v>43591</c:v>
                </c:pt>
                <c:pt idx="1509">
                  <c:v>43585</c:v>
                </c:pt>
                <c:pt idx="1510">
                  <c:v>43584</c:v>
                </c:pt>
                <c:pt idx="1511">
                  <c:v>43581</c:v>
                </c:pt>
                <c:pt idx="1512">
                  <c:v>43580</c:v>
                </c:pt>
                <c:pt idx="1513">
                  <c:v>43579</c:v>
                </c:pt>
                <c:pt idx="1514">
                  <c:v>43578</c:v>
                </c:pt>
                <c:pt idx="1515">
                  <c:v>43577</c:v>
                </c:pt>
                <c:pt idx="1516">
                  <c:v>43574</c:v>
                </c:pt>
                <c:pt idx="1517">
                  <c:v>43573</c:v>
                </c:pt>
                <c:pt idx="1518">
                  <c:v>43572</c:v>
                </c:pt>
                <c:pt idx="1519">
                  <c:v>43571</c:v>
                </c:pt>
                <c:pt idx="1520">
                  <c:v>43570</c:v>
                </c:pt>
                <c:pt idx="1521">
                  <c:v>43567</c:v>
                </c:pt>
                <c:pt idx="1522">
                  <c:v>43566</c:v>
                </c:pt>
                <c:pt idx="1523">
                  <c:v>43565</c:v>
                </c:pt>
                <c:pt idx="1524">
                  <c:v>43564</c:v>
                </c:pt>
                <c:pt idx="1525">
                  <c:v>43563</c:v>
                </c:pt>
                <c:pt idx="1526">
                  <c:v>43560</c:v>
                </c:pt>
                <c:pt idx="1527">
                  <c:v>43559</c:v>
                </c:pt>
                <c:pt idx="1528">
                  <c:v>43558</c:v>
                </c:pt>
                <c:pt idx="1529">
                  <c:v>43557</c:v>
                </c:pt>
                <c:pt idx="1530">
                  <c:v>43556</c:v>
                </c:pt>
                <c:pt idx="1531">
                  <c:v>43553</c:v>
                </c:pt>
                <c:pt idx="1532">
                  <c:v>43552</c:v>
                </c:pt>
                <c:pt idx="1533">
                  <c:v>43551</c:v>
                </c:pt>
                <c:pt idx="1534">
                  <c:v>43550</c:v>
                </c:pt>
                <c:pt idx="1535">
                  <c:v>43549</c:v>
                </c:pt>
                <c:pt idx="1536">
                  <c:v>43546</c:v>
                </c:pt>
                <c:pt idx="1537">
                  <c:v>43545</c:v>
                </c:pt>
                <c:pt idx="1538">
                  <c:v>43544</c:v>
                </c:pt>
                <c:pt idx="1539">
                  <c:v>43543</c:v>
                </c:pt>
                <c:pt idx="1540">
                  <c:v>43542</c:v>
                </c:pt>
                <c:pt idx="1541">
                  <c:v>43539</c:v>
                </c:pt>
                <c:pt idx="1542">
                  <c:v>43538</c:v>
                </c:pt>
                <c:pt idx="1543">
                  <c:v>43537</c:v>
                </c:pt>
                <c:pt idx="1544">
                  <c:v>43536</c:v>
                </c:pt>
                <c:pt idx="1545">
                  <c:v>43535</c:v>
                </c:pt>
                <c:pt idx="1546">
                  <c:v>43531</c:v>
                </c:pt>
                <c:pt idx="1547">
                  <c:v>43530</c:v>
                </c:pt>
                <c:pt idx="1548">
                  <c:v>43529</c:v>
                </c:pt>
                <c:pt idx="1549">
                  <c:v>43528</c:v>
                </c:pt>
                <c:pt idx="1550">
                  <c:v>43525</c:v>
                </c:pt>
                <c:pt idx="1551">
                  <c:v>43524</c:v>
                </c:pt>
                <c:pt idx="1552">
                  <c:v>43523</c:v>
                </c:pt>
                <c:pt idx="1553">
                  <c:v>43522</c:v>
                </c:pt>
                <c:pt idx="1554">
                  <c:v>43521</c:v>
                </c:pt>
                <c:pt idx="1555">
                  <c:v>43518</c:v>
                </c:pt>
                <c:pt idx="1556">
                  <c:v>43517</c:v>
                </c:pt>
                <c:pt idx="1557">
                  <c:v>43516</c:v>
                </c:pt>
                <c:pt idx="1558">
                  <c:v>43515</c:v>
                </c:pt>
                <c:pt idx="1559">
                  <c:v>43514</c:v>
                </c:pt>
                <c:pt idx="1560">
                  <c:v>43511</c:v>
                </c:pt>
                <c:pt idx="1561">
                  <c:v>43510</c:v>
                </c:pt>
                <c:pt idx="1562">
                  <c:v>43509</c:v>
                </c:pt>
                <c:pt idx="1563">
                  <c:v>43508</c:v>
                </c:pt>
                <c:pt idx="1564">
                  <c:v>43507</c:v>
                </c:pt>
                <c:pt idx="1565">
                  <c:v>43504</c:v>
                </c:pt>
                <c:pt idx="1566">
                  <c:v>43503</c:v>
                </c:pt>
                <c:pt idx="1567">
                  <c:v>43502</c:v>
                </c:pt>
                <c:pt idx="1568">
                  <c:v>43501</c:v>
                </c:pt>
                <c:pt idx="1569">
                  <c:v>43500</c:v>
                </c:pt>
                <c:pt idx="1570">
                  <c:v>43497</c:v>
                </c:pt>
                <c:pt idx="1571">
                  <c:v>43496</c:v>
                </c:pt>
                <c:pt idx="1572">
                  <c:v>43495</c:v>
                </c:pt>
                <c:pt idx="1573">
                  <c:v>43494</c:v>
                </c:pt>
                <c:pt idx="1574">
                  <c:v>43493</c:v>
                </c:pt>
                <c:pt idx="1575">
                  <c:v>43490</c:v>
                </c:pt>
                <c:pt idx="1576">
                  <c:v>43489</c:v>
                </c:pt>
                <c:pt idx="1577">
                  <c:v>43488</c:v>
                </c:pt>
                <c:pt idx="1578">
                  <c:v>43487</c:v>
                </c:pt>
                <c:pt idx="1579">
                  <c:v>43486</c:v>
                </c:pt>
                <c:pt idx="1580">
                  <c:v>43483</c:v>
                </c:pt>
                <c:pt idx="1581">
                  <c:v>43482</c:v>
                </c:pt>
                <c:pt idx="1582">
                  <c:v>43481</c:v>
                </c:pt>
                <c:pt idx="1583">
                  <c:v>43480</c:v>
                </c:pt>
                <c:pt idx="1584">
                  <c:v>43479</c:v>
                </c:pt>
                <c:pt idx="1585">
                  <c:v>43476</c:v>
                </c:pt>
                <c:pt idx="1586">
                  <c:v>43475</c:v>
                </c:pt>
                <c:pt idx="1587">
                  <c:v>43474</c:v>
                </c:pt>
                <c:pt idx="1588">
                  <c:v>43462</c:v>
                </c:pt>
                <c:pt idx="1589">
                  <c:v>43461</c:v>
                </c:pt>
                <c:pt idx="1590">
                  <c:v>43460</c:v>
                </c:pt>
                <c:pt idx="1591">
                  <c:v>43459</c:v>
                </c:pt>
                <c:pt idx="1592">
                  <c:v>43458</c:v>
                </c:pt>
                <c:pt idx="1593">
                  <c:v>43455</c:v>
                </c:pt>
                <c:pt idx="1594">
                  <c:v>43454</c:v>
                </c:pt>
                <c:pt idx="1595">
                  <c:v>43453</c:v>
                </c:pt>
                <c:pt idx="1596">
                  <c:v>43452</c:v>
                </c:pt>
                <c:pt idx="1597">
                  <c:v>43451</c:v>
                </c:pt>
                <c:pt idx="1598">
                  <c:v>43448</c:v>
                </c:pt>
                <c:pt idx="1599">
                  <c:v>43447</c:v>
                </c:pt>
                <c:pt idx="1600">
                  <c:v>43446</c:v>
                </c:pt>
                <c:pt idx="1601">
                  <c:v>43445</c:v>
                </c:pt>
                <c:pt idx="1602">
                  <c:v>43444</c:v>
                </c:pt>
                <c:pt idx="1603">
                  <c:v>43441</c:v>
                </c:pt>
                <c:pt idx="1604">
                  <c:v>43440</c:v>
                </c:pt>
                <c:pt idx="1605">
                  <c:v>43439</c:v>
                </c:pt>
                <c:pt idx="1606">
                  <c:v>43438</c:v>
                </c:pt>
                <c:pt idx="1607">
                  <c:v>43437</c:v>
                </c:pt>
                <c:pt idx="1608">
                  <c:v>43434</c:v>
                </c:pt>
                <c:pt idx="1609">
                  <c:v>43433</c:v>
                </c:pt>
                <c:pt idx="1610">
                  <c:v>43432</c:v>
                </c:pt>
                <c:pt idx="1611">
                  <c:v>43431</c:v>
                </c:pt>
                <c:pt idx="1612">
                  <c:v>43430</c:v>
                </c:pt>
                <c:pt idx="1613">
                  <c:v>43427</c:v>
                </c:pt>
                <c:pt idx="1614">
                  <c:v>43426</c:v>
                </c:pt>
                <c:pt idx="1615">
                  <c:v>43425</c:v>
                </c:pt>
                <c:pt idx="1616">
                  <c:v>43424</c:v>
                </c:pt>
                <c:pt idx="1617">
                  <c:v>43423</c:v>
                </c:pt>
                <c:pt idx="1618">
                  <c:v>43420</c:v>
                </c:pt>
                <c:pt idx="1619">
                  <c:v>43419</c:v>
                </c:pt>
                <c:pt idx="1620">
                  <c:v>43418</c:v>
                </c:pt>
                <c:pt idx="1621">
                  <c:v>43417</c:v>
                </c:pt>
                <c:pt idx="1622">
                  <c:v>43416</c:v>
                </c:pt>
                <c:pt idx="1623">
                  <c:v>43413</c:v>
                </c:pt>
                <c:pt idx="1624">
                  <c:v>43412</c:v>
                </c:pt>
                <c:pt idx="1625">
                  <c:v>43411</c:v>
                </c:pt>
                <c:pt idx="1626">
                  <c:v>43410</c:v>
                </c:pt>
                <c:pt idx="1627">
                  <c:v>43406</c:v>
                </c:pt>
                <c:pt idx="1628">
                  <c:v>43405</c:v>
                </c:pt>
                <c:pt idx="1629">
                  <c:v>43404</c:v>
                </c:pt>
                <c:pt idx="1630">
                  <c:v>43403</c:v>
                </c:pt>
                <c:pt idx="1631">
                  <c:v>43402</c:v>
                </c:pt>
                <c:pt idx="1632">
                  <c:v>43399</c:v>
                </c:pt>
                <c:pt idx="1633">
                  <c:v>43398</c:v>
                </c:pt>
                <c:pt idx="1634">
                  <c:v>43397</c:v>
                </c:pt>
                <c:pt idx="1635">
                  <c:v>43396</c:v>
                </c:pt>
                <c:pt idx="1636">
                  <c:v>43395</c:v>
                </c:pt>
                <c:pt idx="1637">
                  <c:v>43392</c:v>
                </c:pt>
                <c:pt idx="1638">
                  <c:v>43391</c:v>
                </c:pt>
                <c:pt idx="1639">
                  <c:v>43390</c:v>
                </c:pt>
                <c:pt idx="1640">
                  <c:v>43389</c:v>
                </c:pt>
                <c:pt idx="1641">
                  <c:v>43388</c:v>
                </c:pt>
                <c:pt idx="1642">
                  <c:v>43385</c:v>
                </c:pt>
                <c:pt idx="1643">
                  <c:v>43384</c:v>
                </c:pt>
                <c:pt idx="1644">
                  <c:v>43383</c:v>
                </c:pt>
                <c:pt idx="1645">
                  <c:v>43382</c:v>
                </c:pt>
                <c:pt idx="1646">
                  <c:v>43381</c:v>
                </c:pt>
                <c:pt idx="1647">
                  <c:v>43378</c:v>
                </c:pt>
                <c:pt idx="1648">
                  <c:v>43377</c:v>
                </c:pt>
                <c:pt idx="1649">
                  <c:v>43376</c:v>
                </c:pt>
                <c:pt idx="1650">
                  <c:v>43375</c:v>
                </c:pt>
                <c:pt idx="1651">
                  <c:v>43374</c:v>
                </c:pt>
                <c:pt idx="1652">
                  <c:v>43371</c:v>
                </c:pt>
                <c:pt idx="1653">
                  <c:v>43370</c:v>
                </c:pt>
                <c:pt idx="1654">
                  <c:v>43369</c:v>
                </c:pt>
                <c:pt idx="1655">
                  <c:v>43368</c:v>
                </c:pt>
                <c:pt idx="1656">
                  <c:v>43367</c:v>
                </c:pt>
                <c:pt idx="1657">
                  <c:v>43364</c:v>
                </c:pt>
                <c:pt idx="1658">
                  <c:v>43363</c:v>
                </c:pt>
                <c:pt idx="1659">
                  <c:v>43362</c:v>
                </c:pt>
                <c:pt idx="1660">
                  <c:v>43361</c:v>
                </c:pt>
                <c:pt idx="1661">
                  <c:v>43360</c:v>
                </c:pt>
                <c:pt idx="1662">
                  <c:v>43357</c:v>
                </c:pt>
                <c:pt idx="1663">
                  <c:v>43356</c:v>
                </c:pt>
                <c:pt idx="1664">
                  <c:v>43355</c:v>
                </c:pt>
                <c:pt idx="1665">
                  <c:v>43354</c:v>
                </c:pt>
                <c:pt idx="1666">
                  <c:v>43353</c:v>
                </c:pt>
                <c:pt idx="1667">
                  <c:v>43350</c:v>
                </c:pt>
                <c:pt idx="1668">
                  <c:v>43349</c:v>
                </c:pt>
                <c:pt idx="1669">
                  <c:v>43348</c:v>
                </c:pt>
                <c:pt idx="1670">
                  <c:v>43347</c:v>
                </c:pt>
                <c:pt idx="1671">
                  <c:v>43346</c:v>
                </c:pt>
                <c:pt idx="1672">
                  <c:v>43343</c:v>
                </c:pt>
                <c:pt idx="1673">
                  <c:v>43342</c:v>
                </c:pt>
                <c:pt idx="1674">
                  <c:v>43341</c:v>
                </c:pt>
                <c:pt idx="1675">
                  <c:v>43340</c:v>
                </c:pt>
                <c:pt idx="1676">
                  <c:v>43339</c:v>
                </c:pt>
                <c:pt idx="1677">
                  <c:v>43336</c:v>
                </c:pt>
                <c:pt idx="1678">
                  <c:v>43335</c:v>
                </c:pt>
                <c:pt idx="1679">
                  <c:v>43334</c:v>
                </c:pt>
                <c:pt idx="1680">
                  <c:v>43333</c:v>
                </c:pt>
                <c:pt idx="1681">
                  <c:v>43332</c:v>
                </c:pt>
                <c:pt idx="1682">
                  <c:v>43329</c:v>
                </c:pt>
                <c:pt idx="1683">
                  <c:v>43328</c:v>
                </c:pt>
                <c:pt idx="1684">
                  <c:v>43327</c:v>
                </c:pt>
                <c:pt idx="1685">
                  <c:v>43326</c:v>
                </c:pt>
                <c:pt idx="1686">
                  <c:v>43325</c:v>
                </c:pt>
                <c:pt idx="1687">
                  <c:v>43322</c:v>
                </c:pt>
                <c:pt idx="1688">
                  <c:v>43321</c:v>
                </c:pt>
                <c:pt idx="1689">
                  <c:v>43320</c:v>
                </c:pt>
                <c:pt idx="1690">
                  <c:v>43319</c:v>
                </c:pt>
                <c:pt idx="1691">
                  <c:v>43318</c:v>
                </c:pt>
                <c:pt idx="1692">
                  <c:v>43315</c:v>
                </c:pt>
                <c:pt idx="1693">
                  <c:v>43314</c:v>
                </c:pt>
                <c:pt idx="1694">
                  <c:v>43313</c:v>
                </c:pt>
                <c:pt idx="1695">
                  <c:v>43312</c:v>
                </c:pt>
                <c:pt idx="1696">
                  <c:v>43311</c:v>
                </c:pt>
                <c:pt idx="1697">
                  <c:v>43308</c:v>
                </c:pt>
                <c:pt idx="1698">
                  <c:v>43307</c:v>
                </c:pt>
                <c:pt idx="1699">
                  <c:v>43306</c:v>
                </c:pt>
                <c:pt idx="1700">
                  <c:v>43305</c:v>
                </c:pt>
                <c:pt idx="1701">
                  <c:v>43304</c:v>
                </c:pt>
                <c:pt idx="1702">
                  <c:v>43301</c:v>
                </c:pt>
                <c:pt idx="1703">
                  <c:v>43300</c:v>
                </c:pt>
                <c:pt idx="1704">
                  <c:v>43299</c:v>
                </c:pt>
                <c:pt idx="1705">
                  <c:v>43298</c:v>
                </c:pt>
                <c:pt idx="1706">
                  <c:v>43297</c:v>
                </c:pt>
                <c:pt idx="1707">
                  <c:v>43294</c:v>
                </c:pt>
                <c:pt idx="1708">
                  <c:v>43293</c:v>
                </c:pt>
                <c:pt idx="1709">
                  <c:v>43292</c:v>
                </c:pt>
                <c:pt idx="1710">
                  <c:v>43291</c:v>
                </c:pt>
                <c:pt idx="1711">
                  <c:v>43290</c:v>
                </c:pt>
                <c:pt idx="1712">
                  <c:v>43287</c:v>
                </c:pt>
                <c:pt idx="1713">
                  <c:v>43286</c:v>
                </c:pt>
                <c:pt idx="1714">
                  <c:v>43285</c:v>
                </c:pt>
                <c:pt idx="1715">
                  <c:v>43284</c:v>
                </c:pt>
                <c:pt idx="1716">
                  <c:v>43283</c:v>
                </c:pt>
                <c:pt idx="1717">
                  <c:v>43280</c:v>
                </c:pt>
                <c:pt idx="1718">
                  <c:v>43279</c:v>
                </c:pt>
                <c:pt idx="1719">
                  <c:v>43278</c:v>
                </c:pt>
                <c:pt idx="1720">
                  <c:v>43277</c:v>
                </c:pt>
                <c:pt idx="1721">
                  <c:v>43276</c:v>
                </c:pt>
                <c:pt idx="1722">
                  <c:v>43273</c:v>
                </c:pt>
                <c:pt idx="1723">
                  <c:v>43272</c:v>
                </c:pt>
                <c:pt idx="1724">
                  <c:v>43271</c:v>
                </c:pt>
                <c:pt idx="1725">
                  <c:v>43270</c:v>
                </c:pt>
                <c:pt idx="1726">
                  <c:v>43269</c:v>
                </c:pt>
                <c:pt idx="1727">
                  <c:v>43266</c:v>
                </c:pt>
                <c:pt idx="1728">
                  <c:v>43265</c:v>
                </c:pt>
                <c:pt idx="1729">
                  <c:v>43264</c:v>
                </c:pt>
                <c:pt idx="1730">
                  <c:v>43260</c:v>
                </c:pt>
                <c:pt idx="1731">
                  <c:v>43259</c:v>
                </c:pt>
                <c:pt idx="1732">
                  <c:v>43258</c:v>
                </c:pt>
                <c:pt idx="1733">
                  <c:v>43257</c:v>
                </c:pt>
                <c:pt idx="1734">
                  <c:v>43256</c:v>
                </c:pt>
                <c:pt idx="1735">
                  <c:v>43255</c:v>
                </c:pt>
                <c:pt idx="1736">
                  <c:v>43252</c:v>
                </c:pt>
                <c:pt idx="1737">
                  <c:v>43251</c:v>
                </c:pt>
                <c:pt idx="1738">
                  <c:v>43250</c:v>
                </c:pt>
                <c:pt idx="1739">
                  <c:v>43249</c:v>
                </c:pt>
                <c:pt idx="1740">
                  <c:v>43248</c:v>
                </c:pt>
                <c:pt idx="1741">
                  <c:v>43245</c:v>
                </c:pt>
                <c:pt idx="1742">
                  <c:v>43244</c:v>
                </c:pt>
                <c:pt idx="1743">
                  <c:v>43243</c:v>
                </c:pt>
                <c:pt idx="1744">
                  <c:v>43242</c:v>
                </c:pt>
                <c:pt idx="1745">
                  <c:v>43241</c:v>
                </c:pt>
                <c:pt idx="1746">
                  <c:v>43238</c:v>
                </c:pt>
                <c:pt idx="1747">
                  <c:v>43237</c:v>
                </c:pt>
                <c:pt idx="1748">
                  <c:v>43236</c:v>
                </c:pt>
                <c:pt idx="1749">
                  <c:v>43235</c:v>
                </c:pt>
                <c:pt idx="1750">
                  <c:v>43234</c:v>
                </c:pt>
                <c:pt idx="1751">
                  <c:v>43231</c:v>
                </c:pt>
                <c:pt idx="1752">
                  <c:v>43230</c:v>
                </c:pt>
                <c:pt idx="1753">
                  <c:v>43228</c:v>
                </c:pt>
                <c:pt idx="1754">
                  <c:v>43227</c:v>
                </c:pt>
                <c:pt idx="1755">
                  <c:v>43224</c:v>
                </c:pt>
                <c:pt idx="1756">
                  <c:v>43223</c:v>
                </c:pt>
                <c:pt idx="1757">
                  <c:v>43218</c:v>
                </c:pt>
                <c:pt idx="1758">
                  <c:v>43217</c:v>
                </c:pt>
                <c:pt idx="1759">
                  <c:v>43216</c:v>
                </c:pt>
                <c:pt idx="1760">
                  <c:v>43215</c:v>
                </c:pt>
                <c:pt idx="1761">
                  <c:v>43214</c:v>
                </c:pt>
                <c:pt idx="1762">
                  <c:v>43213</c:v>
                </c:pt>
                <c:pt idx="1763">
                  <c:v>43210</c:v>
                </c:pt>
                <c:pt idx="1764">
                  <c:v>43209</c:v>
                </c:pt>
                <c:pt idx="1765">
                  <c:v>43208</c:v>
                </c:pt>
                <c:pt idx="1766">
                  <c:v>43207</c:v>
                </c:pt>
                <c:pt idx="1767">
                  <c:v>43206</c:v>
                </c:pt>
                <c:pt idx="1768">
                  <c:v>43203</c:v>
                </c:pt>
                <c:pt idx="1769">
                  <c:v>43202</c:v>
                </c:pt>
                <c:pt idx="1770">
                  <c:v>43201</c:v>
                </c:pt>
                <c:pt idx="1771">
                  <c:v>43200</c:v>
                </c:pt>
                <c:pt idx="1772">
                  <c:v>43199</c:v>
                </c:pt>
                <c:pt idx="1773">
                  <c:v>43196</c:v>
                </c:pt>
                <c:pt idx="1774">
                  <c:v>43195</c:v>
                </c:pt>
                <c:pt idx="1775">
                  <c:v>43194</c:v>
                </c:pt>
                <c:pt idx="1776">
                  <c:v>43193</c:v>
                </c:pt>
                <c:pt idx="1777">
                  <c:v>43192</c:v>
                </c:pt>
                <c:pt idx="1778">
                  <c:v>43189</c:v>
                </c:pt>
                <c:pt idx="1779">
                  <c:v>43188</c:v>
                </c:pt>
                <c:pt idx="1780">
                  <c:v>43187</c:v>
                </c:pt>
                <c:pt idx="1781">
                  <c:v>43186</c:v>
                </c:pt>
                <c:pt idx="1782">
                  <c:v>43185</c:v>
                </c:pt>
                <c:pt idx="1783">
                  <c:v>43182</c:v>
                </c:pt>
                <c:pt idx="1784">
                  <c:v>43181</c:v>
                </c:pt>
                <c:pt idx="1785">
                  <c:v>43180</c:v>
                </c:pt>
                <c:pt idx="1786">
                  <c:v>43179</c:v>
                </c:pt>
                <c:pt idx="1787">
                  <c:v>43178</c:v>
                </c:pt>
                <c:pt idx="1788">
                  <c:v>43175</c:v>
                </c:pt>
                <c:pt idx="1789">
                  <c:v>43174</c:v>
                </c:pt>
                <c:pt idx="1790">
                  <c:v>43173</c:v>
                </c:pt>
                <c:pt idx="1791">
                  <c:v>43172</c:v>
                </c:pt>
                <c:pt idx="1792">
                  <c:v>43171</c:v>
                </c:pt>
                <c:pt idx="1793">
                  <c:v>43166</c:v>
                </c:pt>
                <c:pt idx="1794">
                  <c:v>43165</c:v>
                </c:pt>
                <c:pt idx="1795">
                  <c:v>43164</c:v>
                </c:pt>
                <c:pt idx="1796">
                  <c:v>43161</c:v>
                </c:pt>
                <c:pt idx="1797">
                  <c:v>43160</c:v>
                </c:pt>
                <c:pt idx="1798">
                  <c:v>43159</c:v>
                </c:pt>
                <c:pt idx="1799">
                  <c:v>43158</c:v>
                </c:pt>
                <c:pt idx="1800">
                  <c:v>43157</c:v>
                </c:pt>
                <c:pt idx="1801">
                  <c:v>43153</c:v>
                </c:pt>
                <c:pt idx="1802">
                  <c:v>43152</c:v>
                </c:pt>
                <c:pt idx="1803">
                  <c:v>43151</c:v>
                </c:pt>
                <c:pt idx="1804">
                  <c:v>43150</c:v>
                </c:pt>
                <c:pt idx="1805">
                  <c:v>43147</c:v>
                </c:pt>
                <c:pt idx="1806">
                  <c:v>43146</c:v>
                </c:pt>
                <c:pt idx="1807">
                  <c:v>43145</c:v>
                </c:pt>
                <c:pt idx="1808">
                  <c:v>43144</c:v>
                </c:pt>
                <c:pt idx="1809">
                  <c:v>43143</c:v>
                </c:pt>
                <c:pt idx="1810">
                  <c:v>43140</c:v>
                </c:pt>
                <c:pt idx="1811">
                  <c:v>43139</c:v>
                </c:pt>
                <c:pt idx="1812">
                  <c:v>43138</c:v>
                </c:pt>
                <c:pt idx="1813">
                  <c:v>43137</c:v>
                </c:pt>
                <c:pt idx="1814">
                  <c:v>43136</c:v>
                </c:pt>
                <c:pt idx="1815">
                  <c:v>43133</c:v>
                </c:pt>
                <c:pt idx="1816">
                  <c:v>43132</c:v>
                </c:pt>
                <c:pt idx="1817">
                  <c:v>43131</c:v>
                </c:pt>
                <c:pt idx="1818">
                  <c:v>43130</c:v>
                </c:pt>
                <c:pt idx="1819">
                  <c:v>43129</c:v>
                </c:pt>
                <c:pt idx="1820">
                  <c:v>43126</c:v>
                </c:pt>
                <c:pt idx="1821">
                  <c:v>43125</c:v>
                </c:pt>
                <c:pt idx="1822">
                  <c:v>43124</c:v>
                </c:pt>
                <c:pt idx="1823">
                  <c:v>43123</c:v>
                </c:pt>
                <c:pt idx="1824">
                  <c:v>43122</c:v>
                </c:pt>
                <c:pt idx="1825">
                  <c:v>43119</c:v>
                </c:pt>
                <c:pt idx="1826">
                  <c:v>43118</c:v>
                </c:pt>
                <c:pt idx="1827">
                  <c:v>43117</c:v>
                </c:pt>
                <c:pt idx="1828">
                  <c:v>43116</c:v>
                </c:pt>
                <c:pt idx="1829">
                  <c:v>43115</c:v>
                </c:pt>
                <c:pt idx="1830">
                  <c:v>43112</c:v>
                </c:pt>
                <c:pt idx="1831">
                  <c:v>43111</c:v>
                </c:pt>
                <c:pt idx="1832">
                  <c:v>43110</c:v>
                </c:pt>
                <c:pt idx="1833">
                  <c:v>43109</c:v>
                </c:pt>
                <c:pt idx="1834">
                  <c:v>43098</c:v>
                </c:pt>
                <c:pt idx="1835">
                  <c:v>43097</c:v>
                </c:pt>
                <c:pt idx="1836">
                  <c:v>43096</c:v>
                </c:pt>
                <c:pt idx="1837">
                  <c:v>43095</c:v>
                </c:pt>
                <c:pt idx="1838">
                  <c:v>43094</c:v>
                </c:pt>
                <c:pt idx="1839">
                  <c:v>43091</c:v>
                </c:pt>
                <c:pt idx="1840">
                  <c:v>43090</c:v>
                </c:pt>
                <c:pt idx="1841">
                  <c:v>43089</c:v>
                </c:pt>
                <c:pt idx="1842">
                  <c:v>43088</c:v>
                </c:pt>
                <c:pt idx="1843">
                  <c:v>43087</c:v>
                </c:pt>
                <c:pt idx="1844">
                  <c:v>43084</c:v>
                </c:pt>
                <c:pt idx="1845">
                  <c:v>43083</c:v>
                </c:pt>
                <c:pt idx="1846">
                  <c:v>43082</c:v>
                </c:pt>
                <c:pt idx="1847">
                  <c:v>43081</c:v>
                </c:pt>
                <c:pt idx="1848">
                  <c:v>43080</c:v>
                </c:pt>
                <c:pt idx="1849">
                  <c:v>43077</c:v>
                </c:pt>
                <c:pt idx="1850">
                  <c:v>43076</c:v>
                </c:pt>
                <c:pt idx="1851">
                  <c:v>43075</c:v>
                </c:pt>
                <c:pt idx="1852">
                  <c:v>43074</c:v>
                </c:pt>
                <c:pt idx="1853">
                  <c:v>43073</c:v>
                </c:pt>
                <c:pt idx="1854">
                  <c:v>43070</c:v>
                </c:pt>
                <c:pt idx="1855">
                  <c:v>43069</c:v>
                </c:pt>
                <c:pt idx="1856">
                  <c:v>43068</c:v>
                </c:pt>
                <c:pt idx="1857">
                  <c:v>43067</c:v>
                </c:pt>
                <c:pt idx="1858">
                  <c:v>43066</c:v>
                </c:pt>
                <c:pt idx="1859">
                  <c:v>43063</c:v>
                </c:pt>
                <c:pt idx="1860">
                  <c:v>43062</c:v>
                </c:pt>
                <c:pt idx="1861">
                  <c:v>43061</c:v>
                </c:pt>
                <c:pt idx="1862">
                  <c:v>43060</c:v>
                </c:pt>
                <c:pt idx="1863">
                  <c:v>43059</c:v>
                </c:pt>
                <c:pt idx="1864">
                  <c:v>43056</c:v>
                </c:pt>
                <c:pt idx="1865">
                  <c:v>43055</c:v>
                </c:pt>
                <c:pt idx="1866">
                  <c:v>43054</c:v>
                </c:pt>
                <c:pt idx="1867">
                  <c:v>43053</c:v>
                </c:pt>
                <c:pt idx="1868">
                  <c:v>43052</c:v>
                </c:pt>
                <c:pt idx="1869">
                  <c:v>43049</c:v>
                </c:pt>
                <c:pt idx="1870">
                  <c:v>43048</c:v>
                </c:pt>
                <c:pt idx="1871">
                  <c:v>43047</c:v>
                </c:pt>
                <c:pt idx="1872">
                  <c:v>43046</c:v>
                </c:pt>
                <c:pt idx="1873">
                  <c:v>43042</c:v>
                </c:pt>
                <c:pt idx="1874">
                  <c:v>43041</c:v>
                </c:pt>
                <c:pt idx="1875">
                  <c:v>43040</c:v>
                </c:pt>
                <c:pt idx="1876">
                  <c:v>43039</c:v>
                </c:pt>
                <c:pt idx="1877">
                  <c:v>43038</c:v>
                </c:pt>
                <c:pt idx="1878">
                  <c:v>43035</c:v>
                </c:pt>
                <c:pt idx="1879">
                  <c:v>43034</c:v>
                </c:pt>
                <c:pt idx="1880">
                  <c:v>43033</c:v>
                </c:pt>
                <c:pt idx="1881">
                  <c:v>43032</c:v>
                </c:pt>
                <c:pt idx="1882">
                  <c:v>43031</c:v>
                </c:pt>
                <c:pt idx="1883">
                  <c:v>43028</c:v>
                </c:pt>
                <c:pt idx="1884">
                  <c:v>43027</c:v>
                </c:pt>
                <c:pt idx="1885">
                  <c:v>43026</c:v>
                </c:pt>
                <c:pt idx="1886">
                  <c:v>43025</c:v>
                </c:pt>
                <c:pt idx="1887">
                  <c:v>43024</c:v>
                </c:pt>
                <c:pt idx="1888">
                  <c:v>43021</c:v>
                </c:pt>
                <c:pt idx="1889">
                  <c:v>43020</c:v>
                </c:pt>
                <c:pt idx="1890">
                  <c:v>43019</c:v>
                </c:pt>
                <c:pt idx="1891">
                  <c:v>43018</c:v>
                </c:pt>
                <c:pt idx="1892">
                  <c:v>43017</c:v>
                </c:pt>
                <c:pt idx="1893">
                  <c:v>43014</c:v>
                </c:pt>
                <c:pt idx="1894">
                  <c:v>43013</c:v>
                </c:pt>
                <c:pt idx="1895">
                  <c:v>43012</c:v>
                </c:pt>
                <c:pt idx="1896">
                  <c:v>43011</c:v>
                </c:pt>
                <c:pt idx="1897">
                  <c:v>43010</c:v>
                </c:pt>
                <c:pt idx="1898">
                  <c:v>43007</c:v>
                </c:pt>
                <c:pt idx="1899">
                  <c:v>43006</c:v>
                </c:pt>
                <c:pt idx="1900">
                  <c:v>43005</c:v>
                </c:pt>
                <c:pt idx="1901">
                  <c:v>43004</c:v>
                </c:pt>
                <c:pt idx="1902">
                  <c:v>43003</c:v>
                </c:pt>
                <c:pt idx="1903">
                  <c:v>43000</c:v>
                </c:pt>
                <c:pt idx="1904">
                  <c:v>42999</c:v>
                </c:pt>
                <c:pt idx="1905">
                  <c:v>42998</c:v>
                </c:pt>
                <c:pt idx="1906">
                  <c:v>42997</c:v>
                </c:pt>
                <c:pt idx="1907">
                  <c:v>42996</c:v>
                </c:pt>
                <c:pt idx="1908">
                  <c:v>42993</c:v>
                </c:pt>
                <c:pt idx="1909">
                  <c:v>42992</c:v>
                </c:pt>
                <c:pt idx="1910">
                  <c:v>42991</c:v>
                </c:pt>
                <c:pt idx="1911">
                  <c:v>42990</c:v>
                </c:pt>
                <c:pt idx="1912">
                  <c:v>42989</c:v>
                </c:pt>
                <c:pt idx="1913">
                  <c:v>42986</c:v>
                </c:pt>
                <c:pt idx="1914">
                  <c:v>42985</c:v>
                </c:pt>
                <c:pt idx="1915">
                  <c:v>42984</c:v>
                </c:pt>
                <c:pt idx="1916">
                  <c:v>42983</c:v>
                </c:pt>
                <c:pt idx="1917">
                  <c:v>42982</c:v>
                </c:pt>
                <c:pt idx="1918">
                  <c:v>42979</c:v>
                </c:pt>
                <c:pt idx="1919">
                  <c:v>42978</c:v>
                </c:pt>
                <c:pt idx="1920">
                  <c:v>42977</c:v>
                </c:pt>
                <c:pt idx="1921">
                  <c:v>42976</c:v>
                </c:pt>
                <c:pt idx="1922">
                  <c:v>42975</c:v>
                </c:pt>
                <c:pt idx="1923">
                  <c:v>42972</c:v>
                </c:pt>
                <c:pt idx="1924">
                  <c:v>42971</c:v>
                </c:pt>
                <c:pt idx="1925">
                  <c:v>42970</c:v>
                </c:pt>
                <c:pt idx="1926">
                  <c:v>42969</c:v>
                </c:pt>
                <c:pt idx="1927">
                  <c:v>42968</c:v>
                </c:pt>
                <c:pt idx="1928">
                  <c:v>42965</c:v>
                </c:pt>
                <c:pt idx="1929">
                  <c:v>42964</c:v>
                </c:pt>
                <c:pt idx="1930">
                  <c:v>42963</c:v>
                </c:pt>
                <c:pt idx="1931">
                  <c:v>42962</c:v>
                </c:pt>
                <c:pt idx="1932">
                  <c:v>42961</c:v>
                </c:pt>
                <c:pt idx="1933">
                  <c:v>42958</c:v>
                </c:pt>
                <c:pt idx="1934">
                  <c:v>42957</c:v>
                </c:pt>
                <c:pt idx="1935">
                  <c:v>42956</c:v>
                </c:pt>
                <c:pt idx="1936">
                  <c:v>42955</c:v>
                </c:pt>
                <c:pt idx="1937">
                  <c:v>42954</c:v>
                </c:pt>
                <c:pt idx="1938">
                  <c:v>42951</c:v>
                </c:pt>
                <c:pt idx="1939">
                  <c:v>42950</c:v>
                </c:pt>
                <c:pt idx="1940">
                  <c:v>42949</c:v>
                </c:pt>
                <c:pt idx="1941">
                  <c:v>42948</c:v>
                </c:pt>
                <c:pt idx="1942">
                  <c:v>42947</c:v>
                </c:pt>
                <c:pt idx="1943">
                  <c:v>42944</c:v>
                </c:pt>
                <c:pt idx="1944">
                  <c:v>42943</c:v>
                </c:pt>
                <c:pt idx="1945">
                  <c:v>42942</c:v>
                </c:pt>
                <c:pt idx="1946">
                  <c:v>42941</c:v>
                </c:pt>
                <c:pt idx="1947">
                  <c:v>42940</c:v>
                </c:pt>
                <c:pt idx="1948">
                  <c:v>42937</c:v>
                </c:pt>
                <c:pt idx="1949">
                  <c:v>42936</c:v>
                </c:pt>
                <c:pt idx="1950">
                  <c:v>42935</c:v>
                </c:pt>
                <c:pt idx="1951">
                  <c:v>42934</c:v>
                </c:pt>
                <c:pt idx="1952">
                  <c:v>42933</c:v>
                </c:pt>
                <c:pt idx="1953">
                  <c:v>42930</c:v>
                </c:pt>
                <c:pt idx="1954">
                  <c:v>42929</c:v>
                </c:pt>
                <c:pt idx="1955">
                  <c:v>42928</c:v>
                </c:pt>
                <c:pt idx="1956">
                  <c:v>42927</c:v>
                </c:pt>
                <c:pt idx="1957">
                  <c:v>42926</c:v>
                </c:pt>
                <c:pt idx="1958">
                  <c:v>42923</c:v>
                </c:pt>
                <c:pt idx="1959">
                  <c:v>42922</c:v>
                </c:pt>
                <c:pt idx="1960">
                  <c:v>42921</c:v>
                </c:pt>
                <c:pt idx="1961">
                  <c:v>42920</c:v>
                </c:pt>
                <c:pt idx="1962">
                  <c:v>42919</c:v>
                </c:pt>
                <c:pt idx="1963">
                  <c:v>42916</c:v>
                </c:pt>
                <c:pt idx="1964">
                  <c:v>42915</c:v>
                </c:pt>
                <c:pt idx="1965">
                  <c:v>42914</c:v>
                </c:pt>
                <c:pt idx="1966">
                  <c:v>42913</c:v>
                </c:pt>
                <c:pt idx="1967">
                  <c:v>42912</c:v>
                </c:pt>
                <c:pt idx="1968">
                  <c:v>42909</c:v>
                </c:pt>
                <c:pt idx="1969">
                  <c:v>42908</c:v>
                </c:pt>
                <c:pt idx="1970">
                  <c:v>42907</c:v>
                </c:pt>
                <c:pt idx="1971">
                  <c:v>42906</c:v>
                </c:pt>
                <c:pt idx="1972">
                  <c:v>42905</c:v>
                </c:pt>
                <c:pt idx="1973">
                  <c:v>42902</c:v>
                </c:pt>
                <c:pt idx="1974">
                  <c:v>42901</c:v>
                </c:pt>
                <c:pt idx="1975">
                  <c:v>42900</c:v>
                </c:pt>
                <c:pt idx="1976">
                  <c:v>42899</c:v>
                </c:pt>
                <c:pt idx="1977">
                  <c:v>42895</c:v>
                </c:pt>
                <c:pt idx="1978">
                  <c:v>42894</c:v>
                </c:pt>
                <c:pt idx="1979">
                  <c:v>42893</c:v>
                </c:pt>
                <c:pt idx="1980">
                  <c:v>42892</c:v>
                </c:pt>
                <c:pt idx="1981">
                  <c:v>42891</c:v>
                </c:pt>
                <c:pt idx="1982">
                  <c:v>42888</c:v>
                </c:pt>
                <c:pt idx="1983">
                  <c:v>42887</c:v>
                </c:pt>
                <c:pt idx="1984">
                  <c:v>42886</c:v>
                </c:pt>
                <c:pt idx="1985">
                  <c:v>42885</c:v>
                </c:pt>
                <c:pt idx="1986">
                  <c:v>42884</c:v>
                </c:pt>
                <c:pt idx="1987">
                  <c:v>42881</c:v>
                </c:pt>
                <c:pt idx="1988">
                  <c:v>42880</c:v>
                </c:pt>
                <c:pt idx="1989">
                  <c:v>42879</c:v>
                </c:pt>
                <c:pt idx="1990">
                  <c:v>42878</c:v>
                </c:pt>
                <c:pt idx="1991">
                  <c:v>42877</c:v>
                </c:pt>
                <c:pt idx="1992">
                  <c:v>42874</c:v>
                </c:pt>
                <c:pt idx="1993">
                  <c:v>42873</c:v>
                </c:pt>
                <c:pt idx="1994">
                  <c:v>42872</c:v>
                </c:pt>
                <c:pt idx="1995">
                  <c:v>42871</c:v>
                </c:pt>
                <c:pt idx="1996">
                  <c:v>42870</c:v>
                </c:pt>
                <c:pt idx="1997">
                  <c:v>42867</c:v>
                </c:pt>
                <c:pt idx="1998">
                  <c:v>42866</c:v>
                </c:pt>
                <c:pt idx="1999">
                  <c:v>42865</c:v>
                </c:pt>
                <c:pt idx="2000">
                  <c:v>42860</c:v>
                </c:pt>
                <c:pt idx="2001">
                  <c:v>42859</c:v>
                </c:pt>
                <c:pt idx="2002">
                  <c:v>42858</c:v>
                </c:pt>
                <c:pt idx="2003">
                  <c:v>42857</c:v>
                </c:pt>
                <c:pt idx="2004">
                  <c:v>42853</c:v>
                </c:pt>
                <c:pt idx="2005">
                  <c:v>42852</c:v>
                </c:pt>
                <c:pt idx="2006">
                  <c:v>42851</c:v>
                </c:pt>
                <c:pt idx="2007">
                  <c:v>42850</c:v>
                </c:pt>
                <c:pt idx="2008">
                  <c:v>42849</c:v>
                </c:pt>
                <c:pt idx="2009">
                  <c:v>42846</c:v>
                </c:pt>
                <c:pt idx="2010">
                  <c:v>42845</c:v>
                </c:pt>
                <c:pt idx="2011">
                  <c:v>42844</c:v>
                </c:pt>
                <c:pt idx="2012">
                  <c:v>42843</c:v>
                </c:pt>
                <c:pt idx="2013">
                  <c:v>42842</c:v>
                </c:pt>
                <c:pt idx="2014">
                  <c:v>42839</c:v>
                </c:pt>
                <c:pt idx="2015">
                  <c:v>42838</c:v>
                </c:pt>
                <c:pt idx="2016">
                  <c:v>42837</c:v>
                </c:pt>
                <c:pt idx="2017">
                  <c:v>42836</c:v>
                </c:pt>
                <c:pt idx="2018">
                  <c:v>42835</c:v>
                </c:pt>
                <c:pt idx="2019">
                  <c:v>42832</c:v>
                </c:pt>
                <c:pt idx="2020">
                  <c:v>42831</c:v>
                </c:pt>
                <c:pt idx="2021">
                  <c:v>42830</c:v>
                </c:pt>
                <c:pt idx="2022">
                  <c:v>42829</c:v>
                </c:pt>
                <c:pt idx="2023">
                  <c:v>42828</c:v>
                </c:pt>
                <c:pt idx="2024">
                  <c:v>42825</c:v>
                </c:pt>
                <c:pt idx="2025">
                  <c:v>42824</c:v>
                </c:pt>
                <c:pt idx="2026">
                  <c:v>42823</c:v>
                </c:pt>
                <c:pt idx="2027">
                  <c:v>42822</c:v>
                </c:pt>
                <c:pt idx="2028">
                  <c:v>42821</c:v>
                </c:pt>
                <c:pt idx="2029">
                  <c:v>42818</c:v>
                </c:pt>
                <c:pt idx="2030">
                  <c:v>42817</c:v>
                </c:pt>
                <c:pt idx="2031">
                  <c:v>42816</c:v>
                </c:pt>
                <c:pt idx="2032">
                  <c:v>42815</c:v>
                </c:pt>
                <c:pt idx="2033">
                  <c:v>42814</c:v>
                </c:pt>
                <c:pt idx="2034">
                  <c:v>42811</c:v>
                </c:pt>
                <c:pt idx="2035">
                  <c:v>42810</c:v>
                </c:pt>
                <c:pt idx="2036">
                  <c:v>42809</c:v>
                </c:pt>
                <c:pt idx="2037">
                  <c:v>42808</c:v>
                </c:pt>
                <c:pt idx="2038">
                  <c:v>42807</c:v>
                </c:pt>
                <c:pt idx="2039">
                  <c:v>42804</c:v>
                </c:pt>
                <c:pt idx="2040">
                  <c:v>42803</c:v>
                </c:pt>
                <c:pt idx="2041">
                  <c:v>42801</c:v>
                </c:pt>
                <c:pt idx="2042">
                  <c:v>42800</c:v>
                </c:pt>
                <c:pt idx="2043">
                  <c:v>42797</c:v>
                </c:pt>
                <c:pt idx="2044">
                  <c:v>42796</c:v>
                </c:pt>
                <c:pt idx="2045">
                  <c:v>42795</c:v>
                </c:pt>
                <c:pt idx="2046">
                  <c:v>42794</c:v>
                </c:pt>
                <c:pt idx="2047">
                  <c:v>42793</c:v>
                </c:pt>
                <c:pt idx="2048">
                  <c:v>42788</c:v>
                </c:pt>
                <c:pt idx="2049">
                  <c:v>42787</c:v>
                </c:pt>
                <c:pt idx="2050">
                  <c:v>42786</c:v>
                </c:pt>
                <c:pt idx="2051">
                  <c:v>42783</c:v>
                </c:pt>
                <c:pt idx="2052">
                  <c:v>42782</c:v>
                </c:pt>
                <c:pt idx="2053">
                  <c:v>42781</c:v>
                </c:pt>
                <c:pt idx="2054">
                  <c:v>42780</c:v>
                </c:pt>
                <c:pt idx="2055">
                  <c:v>42779</c:v>
                </c:pt>
                <c:pt idx="2056">
                  <c:v>42776</c:v>
                </c:pt>
                <c:pt idx="2057">
                  <c:v>42775</c:v>
                </c:pt>
                <c:pt idx="2058">
                  <c:v>42774</c:v>
                </c:pt>
                <c:pt idx="2059">
                  <c:v>42773</c:v>
                </c:pt>
                <c:pt idx="2060">
                  <c:v>42772</c:v>
                </c:pt>
                <c:pt idx="2061">
                  <c:v>42769</c:v>
                </c:pt>
                <c:pt idx="2062">
                  <c:v>42768</c:v>
                </c:pt>
                <c:pt idx="2063">
                  <c:v>42767</c:v>
                </c:pt>
                <c:pt idx="2064">
                  <c:v>42766</c:v>
                </c:pt>
                <c:pt idx="2065">
                  <c:v>42765</c:v>
                </c:pt>
                <c:pt idx="2066">
                  <c:v>42762</c:v>
                </c:pt>
                <c:pt idx="2067">
                  <c:v>42761</c:v>
                </c:pt>
                <c:pt idx="2068">
                  <c:v>42760</c:v>
                </c:pt>
                <c:pt idx="2069">
                  <c:v>42759</c:v>
                </c:pt>
                <c:pt idx="2070">
                  <c:v>42758</c:v>
                </c:pt>
                <c:pt idx="2071">
                  <c:v>42755</c:v>
                </c:pt>
                <c:pt idx="2072">
                  <c:v>42754</c:v>
                </c:pt>
                <c:pt idx="2073">
                  <c:v>42753</c:v>
                </c:pt>
                <c:pt idx="2074">
                  <c:v>42752</c:v>
                </c:pt>
                <c:pt idx="2075">
                  <c:v>42751</c:v>
                </c:pt>
                <c:pt idx="2076">
                  <c:v>42748</c:v>
                </c:pt>
                <c:pt idx="2077">
                  <c:v>42747</c:v>
                </c:pt>
                <c:pt idx="2078">
                  <c:v>42746</c:v>
                </c:pt>
                <c:pt idx="2079">
                  <c:v>42745</c:v>
                </c:pt>
                <c:pt idx="2080">
                  <c:v>42744</c:v>
                </c:pt>
                <c:pt idx="2081">
                  <c:v>42734</c:v>
                </c:pt>
                <c:pt idx="2082">
                  <c:v>42733</c:v>
                </c:pt>
                <c:pt idx="2083">
                  <c:v>42732</c:v>
                </c:pt>
                <c:pt idx="2084">
                  <c:v>42731</c:v>
                </c:pt>
                <c:pt idx="2085">
                  <c:v>42730</c:v>
                </c:pt>
                <c:pt idx="2086">
                  <c:v>42727</c:v>
                </c:pt>
                <c:pt idx="2087">
                  <c:v>42726</c:v>
                </c:pt>
                <c:pt idx="2088">
                  <c:v>42725</c:v>
                </c:pt>
                <c:pt idx="2089">
                  <c:v>42724</c:v>
                </c:pt>
                <c:pt idx="2090">
                  <c:v>42723</c:v>
                </c:pt>
                <c:pt idx="2091">
                  <c:v>42720</c:v>
                </c:pt>
                <c:pt idx="2092">
                  <c:v>42719</c:v>
                </c:pt>
                <c:pt idx="2093">
                  <c:v>42718</c:v>
                </c:pt>
                <c:pt idx="2094">
                  <c:v>42717</c:v>
                </c:pt>
                <c:pt idx="2095">
                  <c:v>42716</c:v>
                </c:pt>
                <c:pt idx="2096">
                  <c:v>42713</c:v>
                </c:pt>
                <c:pt idx="2097">
                  <c:v>42712</c:v>
                </c:pt>
                <c:pt idx="2098">
                  <c:v>42711</c:v>
                </c:pt>
                <c:pt idx="2099">
                  <c:v>42710</c:v>
                </c:pt>
                <c:pt idx="2100">
                  <c:v>42709</c:v>
                </c:pt>
                <c:pt idx="2101">
                  <c:v>42706</c:v>
                </c:pt>
                <c:pt idx="2102">
                  <c:v>42705</c:v>
                </c:pt>
                <c:pt idx="2103">
                  <c:v>42704</c:v>
                </c:pt>
                <c:pt idx="2104">
                  <c:v>42703</c:v>
                </c:pt>
                <c:pt idx="2105">
                  <c:v>42702</c:v>
                </c:pt>
                <c:pt idx="2106">
                  <c:v>42699</c:v>
                </c:pt>
                <c:pt idx="2107">
                  <c:v>42698</c:v>
                </c:pt>
                <c:pt idx="2108">
                  <c:v>42697</c:v>
                </c:pt>
                <c:pt idx="2109">
                  <c:v>42696</c:v>
                </c:pt>
                <c:pt idx="2110">
                  <c:v>42695</c:v>
                </c:pt>
                <c:pt idx="2111">
                  <c:v>42692</c:v>
                </c:pt>
                <c:pt idx="2112">
                  <c:v>42691</c:v>
                </c:pt>
                <c:pt idx="2113">
                  <c:v>42690</c:v>
                </c:pt>
                <c:pt idx="2114">
                  <c:v>42689</c:v>
                </c:pt>
                <c:pt idx="2115">
                  <c:v>42688</c:v>
                </c:pt>
                <c:pt idx="2116">
                  <c:v>42685</c:v>
                </c:pt>
                <c:pt idx="2117">
                  <c:v>42684</c:v>
                </c:pt>
                <c:pt idx="2118">
                  <c:v>42683</c:v>
                </c:pt>
                <c:pt idx="2119">
                  <c:v>42682</c:v>
                </c:pt>
                <c:pt idx="2120">
                  <c:v>42681</c:v>
                </c:pt>
                <c:pt idx="2121">
                  <c:v>42677</c:v>
                </c:pt>
                <c:pt idx="2122">
                  <c:v>42676</c:v>
                </c:pt>
                <c:pt idx="2123">
                  <c:v>42675</c:v>
                </c:pt>
                <c:pt idx="2124">
                  <c:v>42674</c:v>
                </c:pt>
                <c:pt idx="2125">
                  <c:v>42671</c:v>
                </c:pt>
                <c:pt idx="2126">
                  <c:v>42670</c:v>
                </c:pt>
                <c:pt idx="2127">
                  <c:v>42669</c:v>
                </c:pt>
                <c:pt idx="2128">
                  <c:v>42668</c:v>
                </c:pt>
                <c:pt idx="2129">
                  <c:v>42667</c:v>
                </c:pt>
                <c:pt idx="2130">
                  <c:v>42664</c:v>
                </c:pt>
                <c:pt idx="2131">
                  <c:v>42663</c:v>
                </c:pt>
                <c:pt idx="2132">
                  <c:v>42662</c:v>
                </c:pt>
                <c:pt idx="2133">
                  <c:v>42661</c:v>
                </c:pt>
                <c:pt idx="2134">
                  <c:v>42660</c:v>
                </c:pt>
                <c:pt idx="2135">
                  <c:v>42657</c:v>
                </c:pt>
                <c:pt idx="2136">
                  <c:v>42656</c:v>
                </c:pt>
                <c:pt idx="2137">
                  <c:v>42655</c:v>
                </c:pt>
                <c:pt idx="2138">
                  <c:v>42654</c:v>
                </c:pt>
                <c:pt idx="2139">
                  <c:v>42653</c:v>
                </c:pt>
                <c:pt idx="2140">
                  <c:v>42650</c:v>
                </c:pt>
                <c:pt idx="2141">
                  <c:v>42649</c:v>
                </c:pt>
                <c:pt idx="2142">
                  <c:v>42648</c:v>
                </c:pt>
                <c:pt idx="2143">
                  <c:v>42647</c:v>
                </c:pt>
                <c:pt idx="2144">
                  <c:v>42646</c:v>
                </c:pt>
                <c:pt idx="2145">
                  <c:v>42643</c:v>
                </c:pt>
                <c:pt idx="2146">
                  <c:v>42642</c:v>
                </c:pt>
                <c:pt idx="2147">
                  <c:v>42641</c:v>
                </c:pt>
                <c:pt idx="2148">
                  <c:v>42640</c:v>
                </c:pt>
                <c:pt idx="2149">
                  <c:v>42639</c:v>
                </c:pt>
                <c:pt idx="2150">
                  <c:v>42636</c:v>
                </c:pt>
                <c:pt idx="2151">
                  <c:v>42635</c:v>
                </c:pt>
                <c:pt idx="2152">
                  <c:v>42634</c:v>
                </c:pt>
                <c:pt idx="2153">
                  <c:v>42633</c:v>
                </c:pt>
                <c:pt idx="2154">
                  <c:v>42632</c:v>
                </c:pt>
                <c:pt idx="2155">
                  <c:v>42629</c:v>
                </c:pt>
                <c:pt idx="2156">
                  <c:v>42628</c:v>
                </c:pt>
                <c:pt idx="2157">
                  <c:v>42627</c:v>
                </c:pt>
                <c:pt idx="2158">
                  <c:v>42626</c:v>
                </c:pt>
                <c:pt idx="2159">
                  <c:v>42625</c:v>
                </c:pt>
                <c:pt idx="2160">
                  <c:v>42622</c:v>
                </c:pt>
                <c:pt idx="2161">
                  <c:v>42621</c:v>
                </c:pt>
                <c:pt idx="2162">
                  <c:v>42620</c:v>
                </c:pt>
                <c:pt idx="2163">
                  <c:v>42619</c:v>
                </c:pt>
                <c:pt idx="2164">
                  <c:v>42618</c:v>
                </c:pt>
                <c:pt idx="2165">
                  <c:v>42615</c:v>
                </c:pt>
                <c:pt idx="2166">
                  <c:v>42614</c:v>
                </c:pt>
                <c:pt idx="2167">
                  <c:v>42613</c:v>
                </c:pt>
                <c:pt idx="2168">
                  <c:v>42612</c:v>
                </c:pt>
                <c:pt idx="2169">
                  <c:v>42611</c:v>
                </c:pt>
                <c:pt idx="2170">
                  <c:v>42608</c:v>
                </c:pt>
                <c:pt idx="2171">
                  <c:v>42607</c:v>
                </c:pt>
                <c:pt idx="2172">
                  <c:v>42606</c:v>
                </c:pt>
                <c:pt idx="2173">
                  <c:v>42605</c:v>
                </c:pt>
                <c:pt idx="2174">
                  <c:v>42604</c:v>
                </c:pt>
                <c:pt idx="2175">
                  <c:v>42601</c:v>
                </c:pt>
                <c:pt idx="2176">
                  <c:v>42600</c:v>
                </c:pt>
                <c:pt idx="2177">
                  <c:v>42599</c:v>
                </c:pt>
                <c:pt idx="2178">
                  <c:v>42598</c:v>
                </c:pt>
                <c:pt idx="2179">
                  <c:v>42597</c:v>
                </c:pt>
                <c:pt idx="2180">
                  <c:v>42594</c:v>
                </c:pt>
                <c:pt idx="2181">
                  <c:v>42593</c:v>
                </c:pt>
                <c:pt idx="2182">
                  <c:v>42592</c:v>
                </c:pt>
                <c:pt idx="2183">
                  <c:v>42591</c:v>
                </c:pt>
                <c:pt idx="2184">
                  <c:v>42590</c:v>
                </c:pt>
                <c:pt idx="2185">
                  <c:v>42587</c:v>
                </c:pt>
                <c:pt idx="2186">
                  <c:v>42586</c:v>
                </c:pt>
                <c:pt idx="2187">
                  <c:v>42585</c:v>
                </c:pt>
                <c:pt idx="2188">
                  <c:v>42584</c:v>
                </c:pt>
                <c:pt idx="2189">
                  <c:v>42583</c:v>
                </c:pt>
                <c:pt idx="2190">
                  <c:v>42580</c:v>
                </c:pt>
                <c:pt idx="2191">
                  <c:v>42579</c:v>
                </c:pt>
                <c:pt idx="2192">
                  <c:v>42578</c:v>
                </c:pt>
                <c:pt idx="2193">
                  <c:v>42577</c:v>
                </c:pt>
                <c:pt idx="2194">
                  <c:v>42576</c:v>
                </c:pt>
                <c:pt idx="2195">
                  <c:v>42573</c:v>
                </c:pt>
                <c:pt idx="2196">
                  <c:v>42572</c:v>
                </c:pt>
                <c:pt idx="2197">
                  <c:v>42571</c:v>
                </c:pt>
                <c:pt idx="2198">
                  <c:v>42570</c:v>
                </c:pt>
                <c:pt idx="2199">
                  <c:v>42569</c:v>
                </c:pt>
                <c:pt idx="2200">
                  <c:v>42566</c:v>
                </c:pt>
                <c:pt idx="2201">
                  <c:v>42565</c:v>
                </c:pt>
                <c:pt idx="2202">
                  <c:v>42564</c:v>
                </c:pt>
                <c:pt idx="2203">
                  <c:v>42563</c:v>
                </c:pt>
                <c:pt idx="2204">
                  <c:v>42562</c:v>
                </c:pt>
                <c:pt idx="2205">
                  <c:v>42559</c:v>
                </c:pt>
                <c:pt idx="2206">
                  <c:v>42558</c:v>
                </c:pt>
                <c:pt idx="2207">
                  <c:v>42557</c:v>
                </c:pt>
                <c:pt idx="2208">
                  <c:v>42556</c:v>
                </c:pt>
                <c:pt idx="2209">
                  <c:v>42555</c:v>
                </c:pt>
                <c:pt idx="2210">
                  <c:v>42552</c:v>
                </c:pt>
                <c:pt idx="2211">
                  <c:v>42551</c:v>
                </c:pt>
                <c:pt idx="2212">
                  <c:v>42550</c:v>
                </c:pt>
                <c:pt idx="2213">
                  <c:v>42549</c:v>
                </c:pt>
                <c:pt idx="2214">
                  <c:v>42548</c:v>
                </c:pt>
                <c:pt idx="2215">
                  <c:v>42545</c:v>
                </c:pt>
                <c:pt idx="2216">
                  <c:v>42544</c:v>
                </c:pt>
                <c:pt idx="2217">
                  <c:v>42543</c:v>
                </c:pt>
                <c:pt idx="2218">
                  <c:v>42542</c:v>
                </c:pt>
                <c:pt idx="2219">
                  <c:v>42541</c:v>
                </c:pt>
                <c:pt idx="2220">
                  <c:v>42538</c:v>
                </c:pt>
                <c:pt idx="2221">
                  <c:v>42537</c:v>
                </c:pt>
                <c:pt idx="2222">
                  <c:v>42536</c:v>
                </c:pt>
                <c:pt idx="2223">
                  <c:v>42535</c:v>
                </c:pt>
                <c:pt idx="2224">
                  <c:v>42531</c:v>
                </c:pt>
                <c:pt idx="2225">
                  <c:v>42530</c:v>
                </c:pt>
                <c:pt idx="2226">
                  <c:v>42529</c:v>
                </c:pt>
                <c:pt idx="2227">
                  <c:v>42528</c:v>
                </c:pt>
                <c:pt idx="2228">
                  <c:v>42527</c:v>
                </c:pt>
                <c:pt idx="2229">
                  <c:v>42524</c:v>
                </c:pt>
                <c:pt idx="2230">
                  <c:v>42523</c:v>
                </c:pt>
                <c:pt idx="2231">
                  <c:v>42522</c:v>
                </c:pt>
                <c:pt idx="2232">
                  <c:v>42521</c:v>
                </c:pt>
                <c:pt idx="2233">
                  <c:v>42520</c:v>
                </c:pt>
                <c:pt idx="2234">
                  <c:v>42517</c:v>
                </c:pt>
                <c:pt idx="2235">
                  <c:v>42516</c:v>
                </c:pt>
                <c:pt idx="2236">
                  <c:v>42515</c:v>
                </c:pt>
                <c:pt idx="2237">
                  <c:v>42514</c:v>
                </c:pt>
                <c:pt idx="2238">
                  <c:v>42513</c:v>
                </c:pt>
                <c:pt idx="2239">
                  <c:v>42510</c:v>
                </c:pt>
                <c:pt idx="2240">
                  <c:v>42509</c:v>
                </c:pt>
                <c:pt idx="2241">
                  <c:v>42508</c:v>
                </c:pt>
                <c:pt idx="2242">
                  <c:v>42507</c:v>
                </c:pt>
                <c:pt idx="2243">
                  <c:v>42506</c:v>
                </c:pt>
                <c:pt idx="2244">
                  <c:v>42503</c:v>
                </c:pt>
                <c:pt idx="2245">
                  <c:v>42502</c:v>
                </c:pt>
                <c:pt idx="2246">
                  <c:v>42501</c:v>
                </c:pt>
                <c:pt idx="2247">
                  <c:v>42500</c:v>
                </c:pt>
                <c:pt idx="2248">
                  <c:v>42496</c:v>
                </c:pt>
                <c:pt idx="2249">
                  <c:v>42495</c:v>
                </c:pt>
                <c:pt idx="2250">
                  <c:v>42494</c:v>
                </c:pt>
                <c:pt idx="2251">
                  <c:v>42489</c:v>
                </c:pt>
                <c:pt idx="2252">
                  <c:v>42488</c:v>
                </c:pt>
                <c:pt idx="2253">
                  <c:v>42487</c:v>
                </c:pt>
                <c:pt idx="2254">
                  <c:v>42486</c:v>
                </c:pt>
                <c:pt idx="2255">
                  <c:v>42485</c:v>
                </c:pt>
                <c:pt idx="2256">
                  <c:v>42482</c:v>
                </c:pt>
                <c:pt idx="2257">
                  <c:v>42481</c:v>
                </c:pt>
                <c:pt idx="2258">
                  <c:v>42480</c:v>
                </c:pt>
                <c:pt idx="2259">
                  <c:v>42479</c:v>
                </c:pt>
                <c:pt idx="2260">
                  <c:v>42478</c:v>
                </c:pt>
                <c:pt idx="2261">
                  <c:v>42475</c:v>
                </c:pt>
                <c:pt idx="2262">
                  <c:v>42474</c:v>
                </c:pt>
                <c:pt idx="2263">
                  <c:v>42473</c:v>
                </c:pt>
                <c:pt idx="2264">
                  <c:v>42472</c:v>
                </c:pt>
                <c:pt idx="2265">
                  <c:v>42471</c:v>
                </c:pt>
                <c:pt idx="2266">
                  <c:v>42468</c:v>
                </c:pt>
                <c:pt idx="2267">
                  <c:v>42467</c:v>
                </c:pt>
                <c:pt idx="2268">
                  <c:v>42466</c:v>
                </c:pt>
                <c:pt idx="2269">
                  <c:v>42465</c:v>
                </c:pt>
                <c:pt idx="2270">
                  <c:v>42464</c:v>
                </c:pt>
                <c:pt idx="2271">
                  <c:v>42461</c:v>
                </c:pt>
                <c:pt idx="2272">
                  <c:v>42460</c:v>
                </c:pt>
                <c:pt idx="2273">
                  <c:v>42459</c:v>
                </c:pt>
                <c:pt idx="2274">
                  <c:v>42458</c:v>
                </c:pt>
                <c:pt idx="2275">
                  <c:v>42457</c:v>
                </c:pt>
                <c:pt idx="2276">
                  <c:v>42454</c:v>
                </c:pt>
                <c:pt idx="2277">
                  <c:v>42453</c:v>
                </c:pt>
                <c:pt idx="2278">
                  <c:v>42452</c:v>
                </c:pt>
                <c:pt idx="2279">
                  <c:v>42451</c:v>
                </c:pt>
                <c:pt idx="2280">
                  <c:v>42450</c:v>
                </c:pt>
                <c:pt idx="2281">
                  <c:v>42447</c:v>
                </c:pt>
                <c:pt idx="2282">
                  <c:v>42446</c:v>
                </c:pt>
                <c:pt idx="2283">
                  <c:v>42445</c:v>
                </c:pt>
                <c:pt idx="2284">
                  <c:v>42444</c:v>
                </c:pt>
                <c:pt idx="2285">
                  <c:v>42443</c:v>
                </c:pt>
                <c:pt idx="2286">
                  <c:v>42440</c:v>
                </c:pt>
                <c:pt idx="2287">
                  <c:v>42439</c:v>
                </c:pt>
                <c:pt idx="2288">
                  <c:v>42438</c:v>
                </c:pt>
                <c:pt idx="2289">
                  <c:v>42433</c:v>
                </c:pt>
                <c:pt idx="2290">
                  <c:v>42432</c:v>
                </c:pt>
                <c:pt idx="2291">
                  <c:v>42431</c:v>
                </c:pt>
                <c:pt idx="2292">
                  <c:v>42430</c:v>
                </c:pt>
                <c:pt idx="2293">
                  <c:v>42429</c:v>
                </c:pt>
                <c:pt idx="2294">
                  <c:v>42426</c:v>
                </c:pt>
                <c:pt idx="2295">
                  <c:v>42425</c:v>
                </c:pt>
                <c:pt idx="2296">
                  <c:v>42424</c:v>
                </c:pt>
                <c:pt idx="2297">
                  <c:v>42420</c:v>
                </c:pt>
                <c:pt idx="2298">
                  <c:v>42419</c:v>
                </c:pt>
                <c:pt idx="2299">
                  <c:v>42418</c:v>
                </c:pt>
                <c:pt idx="2300">
                  <c:v>42417</c:v>
                </c:pt>
                <c:pt idx="2301">
                  <c:v>42416</c:v>
                </c:pt>
                <c:pt idx="2302">
                  <c:v>42415</c:v>
                </c:pt>
                <c:pt idx="2303">
                  <c:v>42412</c:v>
                </c:pt>
                <c:pt idx="2304">
                  <c:v>42411</c:v>
                </c:pt>
                <c:pt idx="2305">
                  <c:v>42410</c:v>
                </c:pt>
                <c:pt idx="2306">
                  <c:v>42409</c:v>
                </c:pt>
                <c:pt idx="2307">
                  <c:v>42408</c:v>
                </c:pt>
                <c:pt idx="2308">
                  <c:v>42405</c:v>
                </c:pt>
                <c:pt idx="2309">
                  <c:v>42404</c:v>
                </c:pt>
                <c:pt idx="2310">
                  <c:v>42403</c:v>
                </c:pt>
                <c:pt idx="2311">
                  <c:v>42402</c:v>
                </c:pt>
                <c:pt idx="2312">
                  <c:v>42401</c:v>
                </c:pt>
                <c:pt idx="2313">
                  <c:v>42398</c:v>
                </c:pt>
                <c:pt idx="2314">
                  <c:v>42397</c:v>
                </c:pt>
                <c:pt idx="2315">
                  <c:v>42396</c:v>
                </c:pt>
                <c:pt idx="2316">
                  <c:v>42395</c:v>
                </c:pt>
                <c:pt idx="2317">
                  <c:v>42394</c:v>
                </c:pt>
                <c:pt idx="2318">
                  <c:v>42391</c:v>
                </c:pt>
                <c:pt idx="2319">
                  <c:v>42390</c:v>
                </c:pt>
                <c:pt idx="2320">
                  <c:v>42389</c:v>
                </c:pt>
                <c:pt idx="2321">
                  <c:v>42388</c:v>
                </c:pt>
                <c:pt idx="2322">
                  <c:v>42387</c:v>
                </c:pt>
                <c:pt idx="2323">
                  <c:v>42384</c:v>
                </c:pt>
                <c:pt idx="2324">
                  <c:v>42383</c:v>
                </c:pt>
                <c:pt idx="2325">
                  <c:v>42382</c:v>
                </c:pt>
                <c:pt idx="2326">
                  <c:v>42381</c:v>
                </c:pt>
                <c:pt idx="2327">
                  <c:v>42380</c:v>
                </c:pt>
                <c:pt idx="2328">
                  <c:v>42370</c:v>
                </c:pt>
                <c:pt idx="2329">
                  <c:v>42369</c:v>
                </c:pt>
                <c:pt idx="2330">
                  <c:v>42368</c:v>
                </c:pt>
                <c:pt idx="2331">
                  <c:v>42367</c:v>
                </c:pt>
                <c:pt idx="2332">
                  <c:v>42366</c:v>
                </c:pt>
                <c:pt idx="2333">
                  <c:v>42363</c:v>
                </c:pt>
                <c:pt idx="2334">
                  <c:v>42362</c:v>
                </c:pt>
                <c:pt idx="2335">
                  <c:v>42361</c:v>
                </c:pt>
                <c:pt idx="2336">
                  <c:v>42360</c:v>
                </c:pt>
                <c:pt idx="2337">
                  <c:v>42359</c:v>
                </c:pt>
                <c:pt idx="2338">
                  <c:v>42356</c:v>
                </c:pt>
                <c:pt idx="2339">
                  <c:v>42355</c:v>
                </c:pt>
                <c:pt idx="2340">
                  <c:v>42354</c:v>
                </c:pt>
                <c:pt idx="2341">
                  <c:v>42353</c:v>
                </c:pt>
                <c:pt idx="2342">
                  <c:v>42352</c:v>
                </c:pt>
                <c:pt idx="2343">
                  <c:v>42349</c:v>
                </c:pt>
                <c:pt idx="2344">
                  <c:v>42348</c:v>
                </c:pt>
                <c:pt idx="2345">
                  <c:v>42347</c:v>
                </c:pt>
                <c:pt idx="2346">
                  <c:v>42346</c:v>
                </c:pt>
                <c:pt idx="2347">
                  <c:v>42345</c:v>
                </c:pt>
                <c:pt idx="2348">
                  <c:v>42342</c:v>
                </c:pt>
                <c:pt idx="2349">
                  <c:v>42341</c:v>
                </c:pt>
                <c:pt idx="2350">
                  <c:v>42340</c:v>
                </c:pt>
                <c:pt idx="2351">
                  <c:v>42339</c:v>
                </c:pt>
                <c:pt idx="2352">
                  <c:v>42338</c:v>
                </c:pt>
                <c:pt idx="2353">
                  <c:v>42335</c:v>
                </c:pt>
                <c:pt idx="2354">
                  <c:v>42334</c:v>
                </c:pt>
                <c:pt idx="2355">
                  <c:v>42333</c:v>
                </c:pt>
                <c:pt idx="2356">
                  <c:v>42332</c:v>
                </c:pt>
                <c:pt idx="2357">
                  <c:v>42331</c:v>
                </c:pt>
                <c:pt idx="2358">
                  <c:v>42328</c:v>
                </c:pt>
                <c:pt idx="2359">
                  <c:v>42327</c:v>
                </c:pt>
                <c:pt idx="2360">
                  <c:v>42326</c:v>
                </c:pt>
                <c:pt idx="2361">
                  <c:v>42325</c:v>
                </c:pt>
                <c:pt idx="2362">
                  <c:v>42324</c:v>
                </c:pt>
                <c:pt idx="2363">
                  <c:v>42321</c:v>
                </c:pt>
                <c:pt idx="2364">
                  <c:v>42320</c:v>
                </c:pt>
                <c:pt idx="2365">
                  <c:v>42319</c:v>
                </c:pt>
                <c:pt idx="2366">
                  <c:v>42318</c:v>
                </c:pt>
                <c:pt idx="2367">
                  <c:v>42317</c:v>
                </c:pt>
                <c:pt idx="2368">
                  <c:v>42314</c:v>
                </c:pt>
                <c:pt idx="2369">
                  <c:v>42313</c:v>
                </c:pt>
                <c:pt idx="2370">
                  <c:v>42311</c:v>
                </c:pt>
                <c:pt idx="2371">
                  <c:v>42310</c:v>
                </c:pt>
                <c:pt idx="2372">
                  <c:v>42307</c:v>
                </c:pt>
                <c:pt idx="2373">
                  <c:v>42306</c:v>
                </c:pt>
                <c:pt idx="2374">
                  <c:v>42305</c:v>
                </c:pt>
                <c:pt idx="2375">
                  <c:v>42304</c:v>
                </c:pt>
                <c:pt idx="2376">
                  <c:v>42303</c:v>
                </c:pt>
                <c:pt idx="2377">
                  <c:v>42300</c:v>
                </c:pt>
                <c:pt idx="2378">
                  <c:v>42299</c:v>
                </c:pt>
                <c:pt idx="2379">
                  <c:v>42298</c:v>
                </c:pt>
                <c:pt idx="2380">
                  <c:v>42297</c:v>
                </c:pt>
                <c:pt idx="2381">
                  <c:v>42296</c:v>
                </c:pt>
                <c:pt idx="2382">
                  <c:v>42293</c:v>
                </c:pt>
                <c:pt idx="2383">
                  <c:v>42292</c:v>
                </c:pt>
                <c:pt idx="2384">
                  <c:v>42291</c:v>
                </c:pt>
                <c:pt idx="2385">
                  <c:v>42290</c:v>
                </c:pt>
                <c:pt idx="2386">
                  <c:v>42289</c:v>
                </c:pt>
                <c:pt idx="2387">
                  <c:v>42286</c:v>
                </c:pt>
                <c:pt idx="2388">
                  <c:v>42285</c:v>
                </c:pt>
                <c:pt idx="2389">
                  <c:v>42284</c:v>
                </c:pt>
                <c:pt idx="2390">
                  <c:v>42283</c:v>
                </c:pt>
                <c:pt idx="2391">
                  <c:v>42282</c:v>
                </c:pt>
                <c:pt idx="2392">
                  <c:v>42279</c:v>
                </c:pt>
                <c:pt idx="2393">
                  <c:v>42278</c:v>
                </c:pt>
                <c:pt idx="2394">
                  <c:v>42277</c:v>
                </c:pt>
                <c:pt idx="2395">
                  <c:v>42276</c:v>
                </c:pt>
                <c:pt idx="2396">
                  <c:v>42275</c:v>
                </c:pt>
                <c:pt idx="2397">
                  <c:v>42272</c:v>
                </c:pt>
                <c:pt idx="2398">
                  <c:v>42271</c:v>
                </c:pt>
                <c:pt idx="2399">
                  <c:v>42270</c:v>
                </c:pt>
                <c:pt idx="2400">
                  <c:v>42269</c:v>
                </c:pt>
                <c:pt idx="2401">
                  <c:v>42268</c:v>
                </c:pt>
                <c:pt idx="2402">
                  <c:v>42265</c:v>
                </c:pt>
                <c:pt idx="2403">
                  <c:v>42264</c:v>
                </c:pt>
                <c:pt idx="2404">
                  <c:v>42263</c:v>
                </c:pt>
                <c:pt idx="2405">
                  <c:v>42262</c:v>
                </c:pt>
                <c:pt idx="2406">
                  <c:v>42261</c:v>
                </c:pt>
                <c:pt idx="2407">
                  <c:v>42258</c:v>
                </c:pt>
                <c:pt idx="2408">
                  <c:v>42257</c:v>
                </c:pt>
                <c:pt idx="2409">
                  <c:v>42256</c:v>
                </c:pt>
                <c:pt idx="2410">
                  <c:v>42255</c:v>
                </c:pt>
                <c:pt idx="2411">
                  <c:v>42254</c:v>
                </c:pt>
                <c:pt idx="2412">
                  <c:v>42251</c:v>
                </c:pt>
                <c:pt idx="2413">
                  <c:v>42250</c:v>
                </c:pt>
                <c:pt idx="2414">
                  <c:v>42249</c:v>
                </c:pt>
                <c:pt idx="2415">
                  <c:v>42248</c:v>
                </c:pt>
                <c:pt idx="2416">
                  <c:v>42247</c:v>
                </c:pt>
                <c:pt idx="2417">
                  <c:v>42244</c:v>
                </c:pt>
                <c:pt idx="2418">
                  <c:v>42243</c:v>
                </c:pt>
                <c:pt idx="2419">
                  <c:v>42242</c:v>
                </c:pt>
                <c:pt idx="2420">
                  <c:v>42241</c:v>
                </c:pt>
                <c:pt idx="2421">
                  <c:v>42240</c:v>
                </c:pt>
                <c:pt idx="2422">
                  <c:v>42237</c:v>
                </c:pt>
                <c:pt idx="2423">
                  <c:v>42236</c:v>
                </c:pt>
                <c:pt idx="2424">
                  <c:v>42235</c:v>
                </c:pt>
                <c:pt idx="2425">
                  <c:v>42234</c:v>
                </c:pt>
                <c:pt idx="2426">
                  <c:v>42233</c:v>
                </c:pt>
                <c:pt idx="2427">
                  <c:v>42230</c:v>
                </c:pt>
                <c:pt idx="2428">
                  <c:v>42229</c:v>
                </c:pt>
                <c:pt idx="2429">
                  <c:v>42228</c:v>
                </c:pt>
                <c:pt idx="2430">
                  <c:v>42227</c:v>
                </c:pt>
                <c:pt idx="2431">
                  <c:v>42226</c:v>
                </c:pt>
                <c:pt idx="2432">
                  <c:v>42223</c:v>
                </c:pt>
                <c:pt idx="2433">
                  <c:v>42222</c:v>
                </c:pt>
                <c:pt idx="2434">
                  <c:v>42221</c:v>
                </c:pt>
                <c:pt idx="2435">
                  <c:v>42220</c:v>
                </c:pt>
                <c:pt idx="2436">
                  <c:v>42219</c:v>
                </c:pt>
                <c:pt idx="2437">
                  <c:v>42216</c:v>
                </c:pt>
                <c:pt idx="2438">
                  <c:v>42215</c:v>
                </c:pt>
                <c:pt idx="2439">
                  <c:v>42214</c:v>
                </c:pt>
                <c:pt idx="2440">
                  <c:v>42213</c:v>
                </c:pt>
                <c:pt idx="2441">
                  <c:v>42212</c:v>
                </c:pt>
                <c:pt idx="2442">
                  <c:v>42209</c:v>
                </c:pt>
                <c:pt idx="2443">
                  <c:v>42208</c:v>
                </c:pt>
                <c:pt idx="2444">
                  <c:v>42207</c:v>
                </c:pt>
                <c:pt idx="2445">
                  <c:v>42206</c:v>
                </c:pt>
                <c:pt idx="2446">
                  <c:v>42205</c:v>
                </c:pt>
                <c:pt idx="2447">
                  <c:v>42202</c:v>
                </c:pt>
                <c:pt idx="2448">
                  <c:v>42201</c:v>
                </c:pt>
                <c:pt idx="2449">
                  <c:v>42200</c:v>
                </c:pt>
                <c:pt idx="2450">
                  <c:v>42199</c:v>
                </c:pt>
                <c:pt idx="2451">
                  <c:v>42198</c:v>
                </c:pt>
                <c:pt idx="2452">
                  <c:v>42195</c:v>
                </c:pt>
                <c:pt idx="2453">
                  <c:v>42194</c:v>
                </c:pt>
                <c:pt idx="2454">
                  <c:v>42193</c:v>
                </c:pt>
                <c:pt idx="2455">
                  <c:v>42192</c:v>
                </c:pt>
                <c:pt idx="2456">
                  <c:v>42191</c:v>
                </c:pt>
                <c:pt idx="2457">
                  <c:v>42188</c:v>
                </c:pt>
                <c:pt idx="2458">
                  <c:v>42187</c:v>
                </c:pt>
                <c:pt idx="2459">
                  <c:v>42186</c:v>
                </c:pt>
                <c:pt idx="2460">
                  <c:v>42185</c:v>
                </c:pt>
                <c:pt idx="2461">
                  <c:v>42184</c:v>
                </c:pt>
                <c:pt idx="2462">
                  <c:v>42181</c:v>
                </c:pt>
                <c:pt idx="2463">
                  <c:v>42180</c:v>
                </c:pt>
                <c:pt idx="2464">
                  <c:v>42179</c:v>
                </c:pt>
                <c:pt idx="2465">
                  <c:v>42178</c:v>
                </c:pt>
                <c:pt idx="2466">
                  <c:v>42177</c:v>
                </c:pt>
                <c:pt idx="2467">
                  <c:v>42174</c:v>
                </c:pt>
                <c:pt idx="2468">
                  <c:v>42173</c:v>
                </c:pt>
                <c:pt idx="2469">
                  <c:v>42172</c:v>
                </c:pt>
                <c:pt idx="2470">
                  <c:v>42171</c:v>
                </c:pt>
                <c:pt idx="2471">
                  <c:v>42170</c:v>
                </c:pt>
                <c:pt idx="2472">
                  <c:v>42166</c:v>
                </c:pt>
                <c:pt idx="2473">
                  <c:v>42165</c:v>
                </c:pt>
                <c:pt idx="2474">
                  <c:v>42164</c:v>
                </c:pt>
                <c:pt idx="2475">
                  <c:v>42163</c:v>
                </c:pt>
                <c:pt idx="2476">
                  <c:v>42160</c:v>
                </c:pt>
                <c:pt idx="2477">
                  <c:v>42159</c:v>
                </c:pt>
                <c:pt idx="2478">
                  <c:v>42158</c:v>
                </c:pt>
                <c:pt idx="2479">
                  <c:v>42157</c:v>
                </c:pt>
                <c:pt idx="2480">
                  <c:v>42156</c:v>
                </c:pt>
                <c:pt idx="2481">
                  <c:v>42153</c:v>
                </c:pt>
                <c:pt idx="2482">
                  <c:v>42152</c:v>
                </c:pt>
                <c:pt idx="2483">
                  <c:v>42151</c:v>
                </c:pt>
                <c:pt idx="2484">
                  <c:v>42150</c:v>
                </c:pt>
                <c:pt idx="2485">
                  <c:v>42149</c:v>
                </c:pt>
                <c:pt idx="2486">
                  <c:v>42146</c:v>
                </c:pt>
                <c:pt idx="2487">
                  <c:v>42145</c:v>
                </c:pt>
                <c:pt idx="2488">
                  <c:v>42144</c:v>
                </c:pt>
                <c:pt idx="2489">
                  <c:v>42143</c:v>
                </c:pt>
                <c:pt idx="2490">
                  <c:v>42142</c:v>
                </c:pt>
                <c:pt idx="2491">
                  <c:v>42139</c:v>
                </c:pt>
                <c:pt idx="2492">
                  <c:v>42138</c:v>
                </c:pt>
                <c:pt idx="2493">
                  <c:v>42137</c:v>
                </c:pt>
                <c:pt idx="2494">
                  <c:v>42136</c:v>
                </c:pt>
                <c:pt idx="2495">
                  <c:v>42132</c:v>
                </c:pt>
                <c:pt idx="2496">
                  <c:v>42131</c:v>
                </c:pt>
                <c:pt idx="2497">
                  <c:v>42130</c:v>
                </c:pt>
                <c:pt idx="2498">
                  <c:v>42129</c:v>
                </c:pt>
                <c:pt idx="2499">
                  <c:v>42125</c:v>
                </c:pt>
                <c:pt idx="2500">
                  <c:v>42124</c:v>
                </c:pt>
                <c:pt idx="2501">
                  <c:v>42123</c:v>
                </c:pt>
                <c:pt idx="2502">
                  <c:v>42122</c:v>
                </c:pt>
                <c:pt idx="2503">
                  <c:v>42121</c:v>
                </c:pt>
                <c:pt idx="2504">
                  <c:v>42118</c:v>
                </c:pt>
                <c:pt idx="2505">
                  <c:v>42117</c:v>
                </c:pt>
                <c:pt idx="2506">
                  <c:v>42116</c:v>
                </c:pt>
                <c:pt idx="2507">
                  <c:v>42115</c:v>
                </c:pt>
                <c:pt idx="2508">
                  <c:v>42114</c:v>
                </c:pt>
                <c:pt idx="2509">
                  <c:v>42111</c:v>
                </c:pt>
                <c:pt idx="2510">
                  <c:v>42110</c:v>
                </c:pt>
                <c:pt idx="2511">
                  <c:v>42109</c:v>
                </c:pt>
                <c:pt idx="2512">
                  <c:v>42108</c:v>
                </c:pt>
                <c:pt idx="2513">
                  <c:v>42107</c:v>
                </c:pt>
                <c:pt idx="2514">
                  <c:v>42104</c:v>
                </c:pt>
                <c:pt idx="2515">
                  <c:v>42103</c:v>
                </c:pt>
                <c:pt idx="2516">
                  <c:v>42102</c:v>
                </c:pt>
                <c:pt idx="2517">
                  <c:v>42101</c:v>
                </c:pt>
                <c:pt idx="2518">
                  <c:v>42100</c:v>
                </c:pt>
                <c:pt idx="2519">
                  <c:v>42097</c:v>
                </c:pt>
                <c:pt idx="2520">
                  <c:v>42096</c:v>
                </c:pt>
                <c:pt idx="2521">
                  <c:v>42095</c:v>
                </c:pt>
                <c:pt idx="2522">
                  <c:v>42094</c:v>
                </c:pt>
                <c:pt idx="2523">
                  <c:v>42093</c:v>
                </c:pt>
                <c:pt idx="2524">
                  <c:v>42090</c:v>
                </c:pt>
                <c:pt idx="2525">
                  <c:v>42089</c:v>
                </c:pt>
                <c:pt idx="2526">
                  <c:v>42088</c:v>
                </c:pt>
                <c:pt idx="2527">
                  <c:v>42087</c:v>
                </c:pt>
                <c:pt idx="2528">
                  <c:v>42086</c:v>
                </c:pt>
                <c:pt idx="2529">
                  <c:v>42083</c:v>
                </c:pt>
                <c:pt idx="2530">
                  <c:v>42082</c:v>
                </c:pt>
                <c:pt idx="2531">
                  <c:v>42081</c:v>
                </c:pt>
                <c:pt idx="2532">
                  <c:v>42080</c:v>
                </c:pt>
                <c:pt idx="2533">
                  <c:v>42079</c:v>
                </c:pt>
                <c:pt idx="2534">
                  <c:v>42076</c:v>
                </c:pt>
                <c:pt idx="2535">
                  <c:v>42075</c:v>
                </c:pt>
                <c:pt idx="2536">
                  <c:v>42074</c:v>
                </c:pt>
                <c:pt idx="2537">
                  <c:v>42073</c:v>
                </c:pt>
                <c:pt idx="2538">
                  <c:v>42069</c:v>
                </c:pt>
                <c:pt idx="2539">
                  <c:v>42068</c:v>
                </c:pt>
                <c:pt idx="2540">
                  <c:v>42067</c:v>
                </c:pt>
                <c:pt idx="2541">
                  <c:v>42066</c:v>
                </c:pt>
                <c:pt idx="2542">
                  <c:v>42065</c:v>
                </c:pt>
                <c:pt idx="2543">
                  <c:v>42062</c:v>
                </c:pt>
                <c:pt idx="2544">
                  <c:v>42061</c:v>
                </c:pt>
                <c:pt idx="2545">
                  <c:v>42060</c:v>
                </c:pt>
                <c:pt idx="2546">
                  <c:v>42059</c:v>
                </c:pt>
                <c:pt idx="2547">
                  <c:v>42055</c:v>
                </c:pt>
                <c:pt idx="2548">
                  <c:v>42054</c:v>
                </c:pt>
                <c:pt idx="2549">
                  <c:v>42053</c:v>
                </c:pt>
                <c:pt idx="2550">
                  <c:v>42052</c:v>
                </c:pt>
                <c:pt idx="2551">
                  <c:v>42051</c:v>
                </c:pt>
                <c:pt idx="2552">
                  <c:v>42048</c:v>
                </c:pt>
                <c:pt idx="2553">
                  <c:v>42047</c:v>
                </c:pt>
                <c:pt idx="2554">
                  <c:v>42046</c:v>
                </c:pt>
                <c:pt idx="2555">
                  <c:v>42045</c:v>
                </c:pt>
                <c:pt idx="2556">
                  <c:v>42044</c:v>
                </c:pt>
                <c:pt idx="2557">
                  <c:v>42041</c:v>
                </c:pt>
                <c:pt idx="2558">
                  <c:v>42040</c:v>
                </c:pt>
                <c:pt idx="2559">
                  <c:v>42039</c:v>
                </c:pt>
                <c:pt idx="2560">
                  <c:v>42038</c:v>
                </c:pt>
                <c:pt idx="2561">
                  <c:v>42037</c:v>
                </c:pt>
                <c:pt idx="2562">
                  <c:v>42034</c:v>
                </c:pt>
                <c:pt idx="2563">
                  <c:v>42033</c:v>
                </c:pt>
                <c:pt idx="2564">
                  <c:v>42032</c:v>
                </c:pt>
                <c:pt idx="2565">
                  <c:v>42031</c:v>
                </c:pt>
                <c:pt idx="2566">
                  <c:v>42030</c:v>
                </c:pt>
                <c:pt idx="2567">
                  <c:v>42027</c:v>
                </c:pt>
                <c:pt idx="2568">
                  <c:v>42026</c:v>
                </c:pt>
                <c:pt idx="2569">
                  <c:v>42025</c:v>
                </c:pt>
                <c:pt idx="2570">
                  <c:v>42024</c:v>
                </c:pt>
                <c:pt idx="2571">
                  <c:v>42023</c:v>
                </c:pt>
                <c:pt idx="2572">
                  <c:v>42020</c:v>
                </c:pt>
                <c:pt idx="2573">
                  <c:v>42019</c:v>
                </c:pt>
                <c:pt idx="2574">
                  <c:v>42018</c:v>
                </c:pt>
                <c:pt idx="2575">
                  <c:v>42017</c:v>
                </c:pt>
                <c:pt idx="2576">
                  <c:v>42016</c:v>
                </c:pt>
                <c:pt idx="2577">
                  <c:v>42004</c:v>
                </c:pt>
                <c:pt idx="2578">
                  <c:v>42003</c:v>
                </c:pt>
                <c:pt idx="2579">
                  <c:v>42002</c:v>
                </c:pt>
                <c:pt idx="2580">
                  <c:v>41999</c:v>
                </c:pt>
                <c:pt idx="2581">
                  <c:v>41998</c:v>
                </c:pt>
                <c:pt idx="2582">
                  <c:v>41997</c:v>
                </c:pt>
                <c:pt idx="2583">
                  <c:v>41996</c:v>
                </c:pt>
                <c:pt idx="2584">
                  <c:v>41995</c:v>
                </c:pt>
                <c:pt idx="2585">
                  <c:v>41992</c:v>
                </c:pt>
                <c:pt idx="2586">
                  <c:v>41991</c:v>
                </c:pt>
                <c:pt idx="2587">
                  <c:v>41990</c:v>
                </c:pt>
                <c:pt idx="2588">
                  <c:v>41989</c:v>
                </c:pt>
                <c:pt idx="2589">
                  <c:v>41988</c:v>
                </c:pt>
                <c:pt idx="2590">
                  <c:v>41985</c:v>
                </c:pt>
                <c:pt idx="2591">
                  <c:v>41984</c:v>
                </c:pt>
                <c:pt idx="2592">
                  <c:v>41983</c:v>
                </c:pt>
                <c:pt idx="2593">
                  <c:v>41982</c:v>
                </c:pt>
                <c:pt idx="2594">
                  <c:v>41981</c:v>
                </c:pt>
                <c:pt idx="2595">
                  <c:v>41978</c:v>
                </c:pt>
                <c:pt idx="2596">
                  <c:v>41977</c:v>
                </c:pt>
                <c:pt idx="2597">
                  <c:v>41976</c:v>
                </c:pt>
                <c:pt idx="2598">
                  <c:v>41975</c:v>
                </c:pt>
                <c:pt idx="2599">
                  <c:v>41974</c:v>
                </c:pt>
                <c:pt idx="2600">
                  <c:v>41971</c:v>
                </c:pt>
                <c:pt idx="2601">
                  <c:v>41970</c:v>
                </c:pt>
                <c:pt idx="2602">
                  <c:v>41969</c:v>
                </c:pt>
                <c:pt idx="2603">
                  <c:v>41968</c:v>
                </c:pt>
                <c:pt idx="2604">
                  <c:v>41967</c:v>
                </c:pt>
                <c:pt idx="2605">
                  <c:v>41964</c:v>
                </c:pt>
                <c:pt idx="2606">
                  <c:v>41963</c:v>
                </c:pt>
                <c:pt idx="2607">
                  <c:v>41962</c:v>
                </c:pt>
                <c:pt idx="2608">
                  <c:v>41961</c:v>
                </c:pt>
                <c:pt idx="2609">
                  <c:v>41960</c:v>
                </c:pt>
                <c:pt idx="2610">
                  <c:v>41957</c:v>
                </c:pt>
                <c:pt idx="2611">
                  <c:v>41956</c:v>
                </c:pt>
                <c:pt idx="2612">
                  <c:v>41955</c:v>
                </c:pt>
                <c:pt idx="2613">
                  <c:v>41954</c:v>
                </c:pt>
                <c:pt idx="2614">
                  <c:v>41953</c:v>
                </c:pt>
                <c:pt idx="2615">
                  <c:v>41950</c:v>
                </c:pt>
                <c:pt idx="2616">
                  <c:v>41949</c:v>
                </c:pt>
                <c:pt idx="2617">
                  <c:v>41948</c:v>
                </c:pt>
                <c:pt idx="2618">
                  <c:v>41943</c:v>
                </c:pt>
                <c:pt idx="2619">
                  <c:v>41942</c:v>
                </c:pt>
                <c:pt idx="2620">
                  <c:v>41941</c:v>
                </c:pt>
                <c:pt idx="2621">
                  <c:v>41940</c:v>
                </c:pt>
                <c:pt idx="2622">
                  <c:v>41939</c:v>
                </c:pt>
                <c:pt idx="2623">
                  <c:v>41936</c:v>
                </c:pt>
                <c:pt idx="2624">
                  <c:v>41935</c:v>
                </c:pt>
                <c:pt idx="2625">
                  <c:v>41934</c:v>
                </c:pt>
                <c:pt idx="2626">
                  <c:v>41933</c:v>
                </c:pt>
                <c:pt idx="2627">
                  <c:v>41932</c:v>
                </c:pt>
                <c:pt idx="2628">
                  <c:v>41929</c:v>
                </c:pt>
                <c:pt idx="2629">
                  <c:v>41928</c:v>
                </c:pt>
                <c:pt idx="2630">
                  <c:v>41927</c:v>
                </c:pt>
                <c:pt idx="2631">
                  <c:v>41926</c:v>
                </c:pt>
                <c:pt idx="2632">
                  <c:v>41925</c:v>
                </c:pt>
                <c:pt idx="2633">
                  <c:v>41922</c:v>
                </c:pt>
                <c:pt idx="2634">
                  <c:v>41921</c:v>
                </c:pt>
                <c:pt idx="2635">
                  <c:v>41920</c:v>
                </c:pt>
                <c:pt idx="2636">
                  <c:v>41919</c:v>
                </c:pt>
                <c:pt idx="2637">
                  <c:v>41918</c:v>
                </c:pt>
                <c:pt idx="2638">
                  <c:v>41915</c:v>
                </c:pt>
                <c:pt idx="2639">
                  <c:v>41914</c:v>
                </c:pt>
                <c:pt idx="2640">
                  <c:v>41913</c:v>
                </c:pt>
                <c:pt idx="2641">
                  <c:v>41912</c:v>
                </c:pt>
                <c:pt idx="2642">
                  <c:v>41911</c:v>
                </c:pt>
                <c:pt idx="2643">
                  <c:v>41908</c:v>
                </c:pt>
                <c:pt idx="2644">
                  <c:v>41907</c:v>
                </c:pt>
                <c:pt idx="2645">
                  <c:v>41906</c:v>
                </c:pt>
                <c:pt idx="2646">
                  <c:v>41905</c:v>
                </c:pt>
                <c:pt idx="2647">
                  <c:v>41904</c:v>
                </c:pt>
                <c:pt idx="2648">
                  <c:v>41901</c:v>
                </c:pt>
                <c:pt idx="2649">
                  <c:v>41900</c:v>
                </c:pt>
                <c:pt idx="2650">
                  <c:v>41899</c:v>
                </c:pt>
                <c:pt idx="2651">
                  <c:v>41898</c:v>
                </c:pt>
                <c:pt idx="2652">
                  <c:v>41897</c:v>
                </c:pt>
                <c:pt idx="2653">
                  <c:v>41894</c:v>
                </c:pt>
                <c:pt idx="2654">
                  <c:v>41893</c:v>
                </c:pt>
                <c:pt idx="2655">
                  <c:v>41892</c:v>
                </c:pt>
                <c:pt idx="2656">
                  <c:v>41891</c:v>
                </c:pt>
                <c:pt idx="2657">
                  <c:v>41890</c:v>
                </c:pt>
                <c:pt idx="2658">
                  <c:v>41887</c:v>
                </c:pt>
                <c:pt idx="2659">
                  <c:v>41886</c:v>
                </c:pt>
                <c:pt idx="2660">
                  <c:v>41885</c:v>
                </c:pt>
                <c:pt idx="2661">
                  <c:v>41884</c:v>
                </c:pt>
                <c:pt idx="2662">
                  <c:v>41883</c:v>
                </c:pt>
                <c:pt idx="2663">
                  <c:v>41880</c:v>
                </c:pt>
                <c:pt idx="2664">
                  <c:v>41879</c:v>
                </c:pt>
                <c:pt idx="2665">
                  <c:v>41878</c:v>
                </c:pt>
                <c:pt idx="2666">
                  <c:v>41877</c:v>
                </c:pt>
                <c:pt idx="2667">
                  <c:v>41876</c:v>
                </c:pt>
                <c:pt idx="2668">
                  <c:v>41873</c:v>
                </c:pt>
                <c:pt idx="2669">
                  <c:v>41872</c:v>
                </c:pt>
                <c:pt idx="2670">
                  <c:v>41871</c:v>
                </c:pt>
                <c:pt idx="2671">
                  <c:v>41870</c:v>
                </c:pt>
                <c:pt idx="2672">
                  <c:v>41869</c:v>
                </c:pt>
                <c:pt idx="2673">
                  <c:v>41866</c:v>
                </c:pt>
                <c:pt idx="2674">
                  <c:v>41865</c:v>
                </c:pt>
                <c:pt idx="2675">
                  <c:v>41864</c:v>
                </c:pt>
                <c:pt idx="2676">
                  <c:v>41863</c:v>
                </c:pt>
                <c:pt idx="2677">
                  <c:v>41862</c:v>
                </c:pt>
                <c:pt idx="2678">
                  <c:v>41859</c:v>
                </c:pt>
                <c:pt idx="2679">
                  <c:v>41858</c:v>
                </c:pt>
                <c:pt idx="2680">
                  <c:v>41857</c:v>
                </c:pt>
                <c:pt idx="2681">
                  <c:v>41856</c:v>
                </c:pt>
                <c:pt idx="2682">
                  <c:v>41855</c:v>
                </c:pt>
                <c:pt idx="2683">
                  <c:v>41852</c:v>
                </c:pt>
                <c:pt idx="2684">
                  <c:v>41851</c:v>
                </c:pt>
                <c:pt idx="2685">
                  <c:v>41850</c:v>
                </c:pt>
                <c:pt idx="2686">
                  <c:v>41849</c:v>
                </c:pt>
                <c:pt idx="2687">
                  <c:v>41848</c:v>
                </c:pt>
                <c:pt idx="2688">
                  <c:v>41845</c:v>
                </c:pt>
                <c:pt idx="2689">
                  <c:v>41844</c:v>
                </c:pt>
                <c:pt idx="2690">
                  <c:v>41843</c:v>
                </c:pt>
                <c:pt idx="2691">
                  <c:v>41842</c:v>
                </c:pt>
                <c:pt idx="2692">
                  <c:v>41841</c:v>
                </c:pt>
                <c:pt idx="2693">
                  <c:v>41838</c:v>
                </c:pt>
                <c:pt idx="2694">
                  <c:v>41837</c:v>
                </c:pt>
                <c:pt idx="2695">
                  <c:v>41836</c:v>
                </c:pt>
                <c:pt idx="2696">
                  <c:v>41835</c:v>
                </c:pt>
                <c:pt idx="2697">
                  <c:v>41834</c:v>
                </c:pt>
                <c:pt idx="2698">
                  <c:v>41831</c:v>
                </c:pt>
                <c:pt idx="2699">
                  <c:v>41830</c:v>
                </c:pt>
                <c:pt idx="2700">
                  <c:v>41829</c:v>
                </c:pt>
                <c:pt idx="2701">
                  <c:v>41828</c:v>
                </c:pt>
                <c:pt idx="2702">
                  <c:v>41827</c:v>
                </c:pt>
                <c:pt idx="2703">
                  <c:v>41824</c:v>
                </c:pt>
                <c:pt idx="2704">
                  <c:v>41823</c:v>
                </c:pt>
                <c:pt idx="2705">
                  <c:v>41822</c:v>
                </c:pt>
                <c:pt idx="2706">
                  <c:v>41821</c:v>
                </c:pt>
                <c:pt idx="2707">
                  <c:v>41820</c:v>
                </c:pt>
                <c:pt idx="2708">
                  <c:v>41817</c:v>
                </c:pt>
                <c:pt idx="2709">
                  <c:v>41816</c:v>
                </c:pt>
                <c:pt idx="2710">
                  <c:v>41815</c:v>
                </c:pt>
                <c:pt idx="2711">
                  <c:v>41814</c:v>
                </c:pt>
                <c:pt idx="2712">
                  <c:v>41813</c:v>
                </c:pt>
                <c:pt idx="2713">
                  <c:v>41810</c:v>
                </c:pt>
                <c:pt idx="2714">
                  <c:v>41809</c:v>
                </c:pt>
                <c:pt idx="2715">
                  <c:v>41808</c:v>
                </c:pt>
                <c:pt idx="2716">
                  <c:v>41807</c:v>
                </c:pt>
                <c:pt idx="2717">
                  <c:v>41806</c:v>
                </c:pt>
                <c:pt idx="2718">
                  <c:v>41801</c:v>
                </c:pt>
                <c:pt idx="2719">
                  <c:v>41800</c:v>
                </c:pt>
                <c:pt idx="2720">
                  <c:v>41799</c:v>
                </c:pt>
                <c:pt idx="2721">
                  <c:v>41796</c:v>
                </c:pt>
                <c:pt idx="2722">
                  <c:v>41795</c:v>
                </c:pt>
                <c:pt idx="2723">
                  <c:v>41794</c:v>
                </c:pt>
                <c:pt idx="2724">
                  <c:v>41793</c:v>
                </c:pt>
                <c:pt idx="2725">
                  <c:v>41792</c:v>
                </c:pt>
                <c:pt idx="2726">
                  <c:v>41789</c:v>
                </c:pt>
                <c:pt idx="2727">
                  <c:v>41788</c:v>
                </c:pt>
                <c:pt idx="2728">
                  <c:v>41787</c:v>
                </c:pt>
                <c:pt idx="2729">
                  <c:v>41786</c:v>
                </c:pt>
                <c:pt idx="2730">
                  <c:v>41785</c:v>
                </c:pt>
                <c:pt idx="2731">
                  <c:v>41782</c:v>
                </c:pt>
                <c:pt idx="2732">
                  <c:v>41781</c:v>
                </c:pt>
                <c:pt idx="2733">
                  <c:v>41780</c:v>
                </c:pt>
                <c:pt idx="2734">
                  <c:v>41779</c:v>
                </c:pt>
                <c:pt idx="2735">
                  <c:v>41778</c:v>
                </c:pt>
                <c:pt idx="2736">
                  <c:v>41775</c:v>
                </c:pt>
                <c:pt idx="2737">
                  <c:v>41774</c:v>
                </c:pt>
                <c:pt idx="2738">
                  <c:v>41773</c:v>
                </c:pt>
                <c:pt idx="2739">
                  <c:v>41772</c:v>
                </c:pt>
                <c:pt idx="2740">
                  <c:v>41771</c:v>
                </c:pt>
                <c:pt idx="2741">
                  <c:v>41767</c:v>
                </c:pt>
                <c:pt idx="2742">
                  <c:v>41766</c:v>
                </c:pt>
                <c:pt idx="2743">
                  <c:v>41765</c:v>
                </c:pt>
                <c:pt idx="2744">
                  <c:v>41764</c:v>
                </c:pt>
                <c:pt idx="2745">
                  <c:v>41759</c:v>
                </c:pt>
                <c:pt idx="2746">
                  <c:v>41758</c:v>
                </c:pt>
                <c:pt idx="2747">
                  <c:v>41757</c:v>
                </c:pt>
                <c:pt idx="2748">
                  <c:v>41754</c:v>
                </c:pt>
                <c:pt idx="2749">
                  <c:v>41753</c:v>
                </c:pt>
                <c:pt idx="2750">
                  <c:v>41752</c:v>
                </c:pt>
                <c:pt idx="2751">
                  <c:v>41751</c:v>
                </c:pt>
                <c:pt idx="2752">
                  <c:v>41750</c:v>
                </c:pt>
                <c:pt idx="2753">
                  <c:v>41747</c:v>
                </c:pt>
                <c:pt idx="2754">
                  <c:v>41746</c:v>
                </c:pt>
                <c:pt idx="2755">
                  <c:v>41745</c:v>
                </c:pt>
                <c:pt idx="2756">
                  <c:v>41744</c:v>
                </c:pt>
                <c:pt idx="2757">
                  <c:v>41743</c:v>
                </c:pt>
                <c:pt idx="2758">
                  <c:v>41740</c:v>
                </c:pt>
                <c:pt idx="2759">
                  <c:v>41739</c:v>
                </c:pt>
                <c:pt idx="2760">
                  <c:v>41738</c:v>
                </c:pt>
                <c:pt idx="2761">
                  <c:v>41737</c:v>
                </c:pt>
                <c:pt idx="2762">
                  <c:v>41736</c:v>
                </c:pt>
                <c:pt idx="2763">
                  <c:v>41733</c:v>
                </c:pt>
                <c:pt idx="2764">
                  <c:v>41732</c:v>
                </c:pt>
                <c:pt idx="2765">
                  <c:v>41731</c:v>
                </c:pt>
                <c:pt idx="2766">
                  <c:v>41730</c:v>
                </c:pt>
                <c:pt idx="2767">
                  <c:v>41729</c:v>
                </c:pt>
                <c:pt idx="2768">
                  <c:v>41726</c:v>
                </c:pt>
                <c:pt idx="2769">
                  <c:v>41725</c:v>
                </c:pt>
                <c:pt idx="2770">
                  <c:v>41724</c:v>
                </c:pt>
                <c:pt idx="2771">
                  <c:v>41723</c:v>
                </c:pt>
                <c:pt idx="2772">
                  <c:v>41722</c:v>
                </c:pt>
                <c:pt idx="2773">
                  <c:v>41719</c:v>
                </c:pt>
                <c:pt idx="2774">
                  <c:v>41718</c:v>
                </c:pt>
                <c:pt idx="2775">
                  <c:v>41717</c:v>
                </c:pt>
                <c:pt idx="2776">
                  <c:v>41716</c:v>
                </c:pt>
                <c:pt idx="2777">
                  <c:v>41715</c:v>
                </c:pt>
                <c:pt idx="2778">
                  <c:v>41712</c:v>
                </c:pt>
                <c:pt idx="2779">
                  <c:v>41711</c:v>
                </c:pt>
                <c:pt idx="2780">
                  <c:v>41710</c:v>
                </c:pt>
                <c:pt idx="2781">
                  <c:v>41709</c:v>
                </c:pt>
                <c:pt idx="2782">
                  <c:v>41705</c:v>
                </c:pt>
                <c:pt idx="2783">
                  <c:v>41704</c:v>
                </c:pt>
                <c:pt idx="2784">
                  <c:v>41703</c:v>
                </c:pt>
                <c:pt idx="2785">
                  <c:v>41702</c:v>
                </c:pt>
                <c:pt idx="2786">
                  <c:v>41701</c:v>
                </c:pt>
                <c:pt idx="2787">
                  <c:v>41698</c:v>
                </c:pt>
                <c:pt idx="2788">
                  <c:v>41697</c:v>
                </c:pt>
                <c:pt idx="2789">
                  <c:v>41696</c:v>
                </c:pt>
                <c:pt idx="2790">
                  <c:v>41695</c:v>
                </c:pt>
                <c:pt idx="2791">
                  <c:v>41694</c:v>
                </c:pt>
                <c:pt idx="2792">
                  <c:v>41691</c:v>
                </c:pt>
                <c:pt idx="2793">
                  <c:v>41690</c:v>
                </c:pt>
                <c:pt idx="2794">
                  <c:v>41689</c:v>
                </c:pt>
                <c:pt idx="2795">
                  <c:v>41688</c:v>
                </c:pt>
                <c:pt idx="2796">
                  <c:v>41687</c:v>
                </c:pt>
                <c:pt idx="2797">
                  <c:v>41684</c:v>
                </c:pt>
                <c:pt idx="2798">
                  <c:v>41683</c:v>
                </c:pt>
                <c:pt idx="2799">
                  <c:v>41682</c:v>
                </c:pt>
                <c:pt idx="2800">
                  <c:v>41681</c:v>
                </c:pt>
                <c:pt idx="2801">
                  <c:v>41680</c:v>
                </c:pt>
                <c:pt idx="2802">
                  <c:v>41677</c:v>
                </c:pt>
                <c:pt idx="2803">
                  <c:v>41676</c:v>
                </c:pt>
                <c:pt idx="2804">
                  <c:v>41675</c:v>
                </c:pt>
                <c:pt idx="2805">
                  <c:v>41674</c:v>
                </c:pt>
                <c:pt idx="2806">
                  <c:v>41673</c:v>
                </c:pt>
                <c:pt idx="2807">
                  <c:v>41670</c:v>
                </c:pt>
                <c:pt idx="2808">
                  <c:v>41669</c:v>
                </c:pt>
                <c:pt idx="2809">
                  <c:v>41668</c:v>
                </c:pt>
                <c:pt idx="2810">
                  <c:v>41667</c:v>
                </c:pt>
                <c:pt idx="2811">
                  <c:v>41666</c:v>
                </c:pt>
                <c:pt idx="2812">
                  <c:v>41663</c:v>
                </c:pt>
                <c:pt idx="2813">
                  <c:v>41662</c:v>
                </c:pt>
                <c:pt idx="2814">
                  <c:v>41661</c:v>
                </c:pt>
                <c:pt idx="2815">
                  <c:v>41660</c:v>
                </c:pt>
                <c:pt idx="2816">
                  <c:v>41659</c:v>
                </c:pt>
                <c:pt idx="2817">
                  <c:v>41656</c:v>
                </c:pt>
                <c:pt idx="2818">
                  <c:v>41655</c:v>
                </c:pt>
                <c:pt idx="2819">
                  <c:v>41654</c:v>
                </c:pt>
                <c:pt idx="2820">
                  <c:v>41653</c:v>
                </c:pt>
                <c:pt idx="2821">
                  <c:v>41652</c:v>
                </c:pt>
                <c:pt idx="2822">
                  <c:v>41649</c:v>
                </c:pt>
                <c:pt idx="2823">
                  <c:v>41648</c:v>
                </c:pt>
                <c:pt idx="2824">
                  <c:v>41639</c:v>
                </c:pt>
                <c:pt idx="2825">
                  <c:v>41638</c:v>
                </c:pt>
                <c:pt idx="2826">
                  <c:v>41635</c:v>
                </c:pt>
                <c:pt idx="2827">
                  <c:v>41634</c:v>
                </c:pt>
                <c:pt idx="2828">
                  <c:v>41633</c:v>
                </c:pt>
                <c:pt idx="2829">
                  <c:v>41632</c:v>
                </c:pt>
                <c:pt idx="2830">
                  <c:v>41631</c:v>
                </c:pt>
                <c:pt idx="2831">
                  <c:v>41628</c:v>
                </c:pt>
                <c:pt idx="2832">
                  <c:v>41627</c:v>
                </c:pt>
                <c:pt idx="2833">
                  <c:v>41626</c:v>
                </c:pt>
                <c:pt idx="2834">
                  <c:v>41625</c:v>
                </c:pt>
                <c:pt idx="2835">
                  <c:v>41624</c:v>
                </c:pt>
                <c:pt idx="2836">
                  <c:v>41621</c:v>
                </c:pt>
                <c:pt idx="2837">
                  <c:v>41620</c:v>
                </c:pt>
                <c:pt idx="2838">
                  <c:v>41619</c:v>
                </c:pt>
                <c:pt idx="2839">
                  <c:v>41618</c:v>
                </c:pt>
                <c:pt idx="2840">
                  <c:v>41617</c:v>
                </c:pt>
                <c:pt idx="2841">
                  <c:v>41614</c:v>
                </c:pt>
                <c:pt idx="2842">
                  <c:v>41613</c:v>
                </c:pt>
                <c:pt idx="2843">
                  <c:v>41612</c:v>
                </c:pt>
                <c:pt idx="2844">
                  <c:v>41611</c:v>
                </c:pt>
                <c:pt idx="2845">
                  <c:v>41610</c:v>
                </c:pt>
                <c:pt idx="2846">
                  <c:v>41607</c:v>
                </c:pt>
                <c:pt idx="2847">
                  <c:v>41606</c:v>
                </c:pt>
                <c:pt idx="2848">
                  <c:v>41605</c:v>
                </c:pt>
                <c:pt idx="2849">
                  <c:v>41604</c:v>
                </c:pt>
                <c:pt idx="2850">
                  <c:v>41603</c:v>
                </c:pt>
                <c:pt idx="2851">
                  <c:v>41600</c:v>
                </c:pt>
                <c:pt idx="2852">
                  <c:v>41599</c:v>
                </c:pt>
                <c:pt idx="2853">
                  <c:v>41598</c:v>
                </c:pt>
                <c:pt idx="2854">
                  <c:v>41597</c:v>
                </c:pt>
                <c:pt idx="2855">
                  <c:v>41596</c:v>
                </c:pt>
                <c:pt idx="2856">
                  <c:v>41593</c:v>
                </c:pt>
                <c:pt idx="2857">
                  <c:v>41592</c:v>
                </c:pt>
                <c:pt idx="2858">
                  <c:v>41591</c:v>
                </c:pt>
                <c:pt idx="2859">
                  <c:v>41590</c:v>
                </c:pt>
                <c:pt idx="2860">
                  <c:v>41589</c:v>
                </c:pt>
                <c:pt idx="2861">
                  <c:v>41586</c:v>
                </c:pt>
                <c:pt idx="2862">
                  <c:v>41585</c:v>
                </c:pt>
                <c:pt idx="2863">
                  <c:v>41584</c:v>
                </c:pt>
                <c:pt idx="2864">
                  <c:v>41583</c:v>
                </c:pt>
                <c:pt idx="2865">
                  <c:v>41579</c:v>
                </c:pt>
                <c:pt idx="2866">
                  <c:v>41578</c:v>
                </c:pt>
                <c:pt idx="2867">
                  <c:v>41577</c:v>
                </c:pt>
                <c:pt idx="2868">
                  <c:v>41576</c:v>
                </c:pt>
                <c:pt idx="2869">
                  <c:v>41575</c:v>
                </c:pt>
                <c:pt idx="2870">
                  <c:v>41572</c:v>
                </c:pt>
                <c:pt idx="2871">
                  <c:v>41571</c:v>
                </c:pt>
                <c:pt idx="2872">
                  <c:v>41570</c:v>
                </c:pt>
                <c:pt idx="2873">
                  <c:v>41569</c:v>
                </c:pt>
                <c:pt idx="2874">
                  <c:v>41568</c:v>
                </c:pt>
                <c:pt idx="2875">
                  <c:v>41565</c:v>
                </c:pt>
                <c:pt idx="2876">
                  <c:v>41564</c:v>
                </c:pt>
                <c:pt idx="2877">
                  <c:v>41563</c:v>
                </c:pt>
                <c:pt idx="2878">
                  <c:v>41562</c:v>
                </c:pt>
                <c:pt idx="2879">
                  <c:v>41561</c:v>
                </c:pt>
                <c:pt idx="2880">
                  <c:v>41558</c:v>
                </c:pt>
                <c:pt idx="2881">
                  <c:v>41557</c:v>
                </c:pt>
                <c:pt idx="2882">
                  <c:v>41556</c:v>
                </c:pt>
                <c:pt idx="2883">
                  <c:v>41555</c:v>
                </c:pt>
                <c:pt idx="2884">
                  <c:v>41554</c:v>
                </c:pt>
                <c:pt idx="2885">
                  <c:v>41551</c:v>
                </c:pt>
                <c:pt idx="2886">
                  <c:v>41550</c:v>
                </c:pt>
                <c:pt idx="2887">
                  <c:v>41549</c:v>
                </c:pt>
                <c:pt idx="2888">
                  <c:v>41548</c:v>
                </c:pt>
                <c:pt idx="2889">
                  <c:v>41547</c:v>
                </c:pt>
                <c:pt idx="2890">
                  <c:v>41544</c:v>
                </c:pt>
                <c:pt idx="2891">
                  <c:v>41543</c:v>
                </c:pt>
                <c:pt idx="2892">
                  <c:v>41542</c:v>
                </c:pt>
                <c:pt idx="2893">
                  <c:v>41541</c:v>
                </c:pt>
                <c:pt idx="2894">
                  <c:v>41540</c:v>
                </c:pt>
                <c:pt idx="2895">
                  <c:v>41537</c:v>
                </c:pt>
                <c:pt idx="2896">
                  <c:v>41536</c:v>
                </c:pt>
                <c:pt idx="2897">
                  <c:v>41535</c:v>
                </c:pt>
                <c:pt idx="2898">
                  <c:v>41534</c:v>
                </c:pt>
              </c:numCache>
            </c:numRef>
          </c:cat>
          <c:val>
            <c:numRef>
              <c:f>Лист1!$F$115:$F$3013</c:f>
              <c:numCache>
                <c:formatCode>General</c:formatCode>
                <c:ptCount val="2899"/>
                <c:pt idx="0">
                  <c:v>21</c:v>
                </c:pt>
                <c:pt idx="1">
                  <c:v>21</c:v>
                </c:pt>
                <c:pt idx="2">
                  <c:v>21</c:v>
                </c:pt>
                <c:pt idx="3">
                  <c:v>21</c:v>
                </c:pt>
                <c:pt idx="4">
                  <c:v>21</c:v>
                </c:pt>
                <c:pt idx="5">
                  <c:v>21</c:v>
                </c:pt>
                <c:pt idx="6">
                  <c:v>21</c:v>
                </c:pt>
                <c:pt idx="7">
                  <c:v>21</c:v>
                </c:pt>
                <c:pt idx="8">
                  <c:v>21</c:v>
                </c:pt>
                <c:pt idx="9">
                  <c:v>21</c:v>
                </c:pt>
                <c:pt idx="10">
                  <c:v>21</c:v>
                </c:pt>
                <c:pt idx="11">
                  <c:v>21</c:v>
                </c:pt>
                <c:pt idx="12">
                  <c:v>21</c:v>
                </c:pt>
                <c:pt idx="13">
                  <c:v>21</c:v>
                </c:pt>
                <c:pt idx="14">
                  <c:v>21</c:v>
                </c:pt>
                <c:pt idx="15">
                  <c:v>21</c:v>
                </c:pt>
                <c:pt idx="16">
                  <c:v>21</c:v>
                </c:pt>
                <c:pt idx="17">
                  <c:v>21</c:v>
                </c:pt>
                <c:pt idx="18">
                  <c:v>21</c:v>
                </c:pt>
                <c:pt idx="19">
                  <c:v>21</c:v>
                </c:pt>
                <c:pt idx="20">
                  <c:v>21</c:v>
                </c:pt>
                <c:pt idx="21">
                  <c:v>21</c:v>
                </c:pt>
                <c:pt idx="22">
                  <c:v>21</c:v>
                </c:pt>
                <c:pt idx="23">
                  <c:v>21</c:v>
                </c:pt>
                <c:pt idx="24">
                  <c:v>21</c:v>
                </c:pt>
                <c:pt idx="25">
                  <c:v>21</c:v>
                </c:pt>
                <c:pt idx="26">
                  <c:v>21</c:v>
                </c:pt>
                <c:pt idx="27">
                  <c:v>21</c:v>
                </c:pt>
                <c:pt idx="28">
                  <c:v>21</c:v>
                </c:pt>
                <c:pt idx="29">
                  <c:v>21</c:v>
                </c:pt>
                <c:pt idx="30">
                  <c:v>21</c:v>
                </c:pt>
                <c:pt idx="31">
                  <c:v>21</c:v>
                </c:pt>
                <c:pt idx="32">
                  <c:v>21</c:v>
                </c:pt>
                <c:pt idx="33">
                  <c:v>21</c:v>
                </c:pt>
                <c:pt idx="34">
                  <c:v>21</c:v>
                </c:pt>
                <c:pt idx="35">
                  <c:v>21</c:v>
                </c:pt>
                <c:pt idx="36">
                  <c:v>21</c:v>
                </c:pt>
                <c:pt idx="37">
                  <c:v>21</c:v>
                </c:pt>
                <c:pt idx="38">
                  <c:v>21</c:v>
                </c:pt>
                <c:pt idx="39">
                  <c:v>21</c:v>
                </c:pt>
                <c:pt idx="40">
                  <c:v>21</c:v>
                </c:pt>
                <c:pt idx="41">
                  <c:v>21</c:v>
                </c:pt>
                <c:pt idx="42">
                  <c:v>21</c:v>
                </c:pt>
                <c:pt idx="43">
                  <c:v>21</c:v>
                </c:pt>
                <c:pt idx="44">
                  <c:v>21</c:v>
                </c:pt>
                <c:pt idx="45">
                  <c:v>21</c:v>
                </c:pt>
                <c:pt idx="46">
                  <c:v>21</c:v>
                </c:pt>
                <c:pt idx="47">
                  <c:v>21</c:v>
                </c:pt>
                <c:pt idx="48">
                  <c:v>21</c:v>
                </c:pt>
                <c:pt idx="49">
                  <c:v>21</c:v>
                </c:pt>
                <c:pt idx="50">
                  <c:v>21</c:v>
                </c:pt>
                <c:pt idx="51">
                  <c:v>21</c:v>
                </c:pt>
                <c:pt idx="52">
                  <c:v>21</c:v>
                </c:pt>
                <c:pt idx="53">
                  <c:v>21</c:v>
                </c:pt>
                <c:pt idx="54">
                  <c:v>21</c:v>
                </c:pt>
                <c:pt idx="55">
                  <c:v>21</c:v>
                </c:pt>
                <c:pt idx="56">
                  <c:v>21</c:v>
                </c:pt>
                <c:pt idx="57">
                  <c:v>21</c:v>
                </c:pt>
                <c:pt idx="58">
                  <c:v>21</c:v>
                </c:pt>
                <c:pt idx="59">
                  <c:v>21</c:v>
                </c:pt>
                <c:pt idx="60">
                  <c:v>21</c:v>
                </c:pt>
                <c:pt idx="61">
                  <c:v>21</c:v>
                </c:pt>
                <c:pt idx="62">
                  <c:v>21</c:v>
                </c:pt>
                <c:pt idx="63">
                  <c:v>21</c:v>
                </c:pt>
                <c:pt idx="64">
                  <c:v>21</c:v>
                </c:pt>
                <c:pt idx="65">
                  <c:v>21</c:v>
                </c:pt>
                <c:pt idx="66">
                  <c:v>21</c:v>
                </c:pt>
                <c:pt idx="67">
                  <c:v>21</c:v>
                </c:pt>
                <c:pt idx="68">
                  <c:v>21</c:v>
                </c:pt>
                <c:pt idx="69">
                  <c:v>21</c:v>
                </c:pt>
                <c:pt idx="70">
                  <c:v>21</c:v>
                </c:pt>
                <c:pt idx="71">
                  <c:v>21</c:v>
                </c:pt>
                <c:pt idx="72">
                  <c:v>21</c:v>
                </c:pt>
                <c:pt idx="73">
                  <c:v>21</c:v>
                </c:pt>
                <c:pt idx="74">
                  <c:v>21</c:v>
                </c:pt>
                <c:pt idx="75">
                  <c:v>21</c:v>
                </c:pt>
                <c:pt idx="76">
                  <c:v>21</c:v>
                </c:pt>
                <c:pt idx="77">
                  <c:v>21</c:v>
                </c:pt>
                <c:pt idx="78">
                  <c:v>21</c:v>
                </c:pt>
                <c:pt idx="79">
                  <c:v>21</c:v>
                </c:pt>
                <c:pt idx="80">
                  <c:v>21</c:v>
                </c:pt>
                <c:pt idx="81">
                  <c:v>21</c:v>
                </c:pt>
                <c:pt idx="82">
                  <c:v>21</c:v>
                </c:pt>
                <c:pt idx="83">
                  <c:v>21</c:v>
                </c:pt>
                <c:pt idx="84">
                  <c:v>21</c:v>
                </c:pt>
                <c:pt idx="85">
                  <c:v>21</c:v>
                </c:pt>
                <c:pt idx="86">
                  <c:v>21</c:v>
                </c:pt>
                <c:pt idx="87">
                  <c:v>21</c:v>
                </c:pt>
                <c:pt idx="88">
                  <c:v>21</c:v>
                </c:pt>
                <c:pt idx="89">
                  <c:v>21</c:v>
                </c:pt>
                <c:pt idx="90">
                  <c:v>21</c:v>
                </c:pt>
                <c:pt idx="91">
                  <c:v>21</c:v>
                </c:pt>
                <c:pt idx="92">
                  <c:v>21</c:v>
                </c:pt>
                <c:pt idx="93">
                  <c:v>21</c:v>
                </c:pt>
                <c:pt idx="94">
                  <c:v>21</c:v>
                </c:pt>
                <c:pt idx="95">
                  <c:v>21</c:v>
                </c:pt>
                <c:pt idx="96">
                  <c:v>21</c:v>
                </c:pt>
                <c:pt idx="97">
                  <c:v>21</c:v>
                </c:pt>
                <c:pt idx="98">
                  <c:v>21</c:v>
                </c:pt>
                <c:pt idx="99">
                  <c:v>21</c:v>
                </c:pt>
                <c:pt idx="100">
                  <c:v>21</c:v>
                </c:pt>
                <c:pt idx="101">
                  <c:v>21</c:v>
                </c:pt>
                <c:pt idx="102">
                  <c:v>21</c:v>
                </c:pt>
                <c:pt idx="103">
                  <c:v>21</c:v>
                </c:pt>
                <c:pt idx="104">
                  <c:v>21</c:v>
                </c:pt>
                <c:pt idx="105">
                  <c:v>21</c:v>
                </c:pt>
                <c:pt idx="106">
                  <c:v>21</c:v>
                </c:pt>
                <c:pt idx="107">
                  <c:v>21</c:v>
                </c:pt>
                <c:pt idx="108">
                  <c:v>21</c:v>
                </c:pt>
                <c:pt idx="109">
                  <c:v>21</c:v>
                </c:pt>
                <c:pt idx="110">
                  <c:v>21</c:v>
                </c:pt>
                <c:pt idx="111">
                  <c:v>21</c:v>
                </c:pt>
                <c:pt idx="112">
                  <c:v>21</c:v>
                </c:pt>
                <c:pt idx="113">
                  <c:v>21</c:v>
                </c:pt>
                <c:pt idx="114">
                  <c:v>21</c:v>
                </c:pt>
                <c:pt idx="115">
                  <c:v>21</c:v>
                </c:pt>
                <c:pt idx="116">
                  <c:v>21</c:v>
                </c:pt>
                <c:pt idx="117">
                  <c:v>21</c:v>
                </c:pt>
                <c:pt idx="118">
                  <c:v>21</c:v>
                </c:pt>
                <c:pt idx="119">
                  <c:v>21</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c:v>
                </c:pt>
                <c:pt idx="135">
                  <c:v>19</c:v>
                </c:pt>
                <c:pt idx="136">
                  <c:v>19</c:v>
                </c:pt>
                <c:pt idx="137">
                  <c:v>19</c:v>
                </c:pt>
                <c:pt idx="138">
                  <c:v>19</c:v>
                </c:pt>
                <c:pt idx="139">
                  <c:v>19</c:v>
                </c:pt>
                <c:pt idx="140">
                  <c:v>19</c:v>
                </c:pt>
                <c:pt idx="141">
                  <c:v>19</c:v>
                </c:pt>
                <c:pt idx="142">
                  <c:v>19</c:v>
                </c:pt>
                <c:pt idx="143">
                  <c:v>19</c:v>
                </c:pt>
                <c:pt idx="144">
                  <c:v>19</c:v>
                </c:pt>
                <c:pt idx="145">
                  <c:v>19</c:v>
                </c:pt>
                <c:pt idx="146">
                  <c:v>19</c:v>
                </c:pt>
                <c:pt idx="147">
                  <c:v>19</c:v>
                </c:pt>
                <c:pt idx="148">
                  <c:v>19</c:v>
                </c:pt>
                <c:pt idx="149">
                  <c:v>19</c:v>
                </c:pt>
                <c:pt idx="150">
                  <c:v>18</c:v>
                </c:pt>
                <c:pt idx="151">
                  <c:v>18</c:v>
                </c:pt>
                <c:pt idx="152">
                  <c:v>18</c:v>
                </c:pt>
                <c:pt idx="153">
                  <c:v>18</c:v>
                </c:pt>
                <c:pt idx="154">
                  <c:v>18</c:v>
                </c:pt>
                <c:pt idx="155">
                  <c:v>18</c:v>
                </c:pt>
                <c:pt idx="156">
                  <c:v>18</c:v>
                </c:pt>
                <c:pt idx="157">
                  <c:v>18</c:v>
                </c:pt>
                <c:pt idx="158">
                  <c:v>18</c:v>
                </c:pt>
                <c:pt idx="159">
                  <c:v>18</c:v>
                </c:pt>
                <c:pt idx="160">
                  <c:v>18</c:v>
                </c:pt>
                <c:pt idx="161">
                  <c:v>18</c:v>
                </c:pt>
                <c:pt idx="162">
                  <c:v>18</c:v>
                </c:pt>
                <c:pt idx="163">
                  <c:v>18</c:v>
                </c:pt>
                <c:pt idx="164">
                  <c:v>18</c:v>
                </c:pt>
                <c:pt idx="165">
                  <c:v>18</c:v>
                </c:pt>
                <c:pt idx="166">
                  <c:v>18</c:v>
                </c:pt>
                <c:pt idx="167">
                  <c:v>18</c:v>
                </c:pt>
                <c:pt idx="168">
                  <c:v>18</c:v>
                </c:pt>
                <c:pt idx="169">
                  <c:v>18</c:v>
                </c:pt>
                <c:pt idx="170">
                  <c:v>18</c:v>
                </c:pt>
                <c:pt idx="171">
                  <c:v>18</c:v>
                </c:pt>
                <c:pt idx="172">
                  <c:v>18</c:v>
                </c:pt>
                <c:pt idx="173">
                  <c:v>18</c:v>
                </c:pt>
                <c:pt idx="174">
                  <c:v>18</c:v>
                </c:pt>
                <c:pt idx="175">
                  <c:v>18</c:v>
                </c:pt>
                <c:pt idx="176">
                  <c:v>18</c:v>
                </c:pt>
                <c:pt idx="177">
                  <c:v>18</c:v>
                </c:pt>
                <c:pt idx="178">
                  <c:v>18</c:v>
                </c:pt>
                <c:pt idx="179">
                  <c:v>18</c:v>
                </c:pt>
                <c:pt idx="180">
                  <c:v>18</c:v>
                </c:pt>
                <c:pt idx="181">
                  <c:v>18</c:v>
                </c:pt>
                <c:pt idx="182">
                  <c:v>18</c:v>
                </c:pt>
                <c:pt idx="183">
                  <c:v>18</c:v>
                </c:pt>
                <c:pt idx="184">
                  <c:v>18</c:v>
                </c:pt>
                <c:pt idx="185">
                  <c:v>16</c:v>
                </c:pt>
                <c:pt idx="186">
                  <c:v>16</c:v>
                </c:pt>
                <c:pt idx="187">
                  <c:v>16</c:v>
                </c:pt>
                <c:pt idx="188">
                  <c:v>16</c:v>
                </c:pt>
                <c:pt idx="189">
                  <c:v>16</c:v>
                </c:pt>
                <c:pt idx="190">
                  <c:v>16</c:v>
                </c:pt>
                <c:pt idx="191">
                  <c:v>16</c:v>
                </c:pt>
                <c:pt idx="192">
                  <c:v>16</c:v>
                </c:pt>
                <c:pt idx="193">
                  <c:v>16</c:v>
                </c:pt>
                <c:pt idx="194">
                  <c:v>16</c:v>
                </c:pt>
                <c:pt idx="195">
                  <c:v>16</c:v>
                </c:pt>
                <c:pt idx="196">
                  <c:v>16</c:v>
                </c:pt>
                <c:pt idx="197">
                  <c:v>16</c:v>
                </c:pt>
                <c:pt idx="198">
                  <c:v>16</c:v>
                </c:pt>
                <c:pt idx="199">
                  <c:v>16</c:v>
                </c:pt>
                <c:pt idx="200">
                  <c:v>16</c:v>
                </c:pt>
                <c:pt idx="201">
                  <c:v>16</c:v>
                </c:pt>
                <c:pt idx="202">
                  <c:v>16</c:v>
                </c:pt>
                <c:pt idx="203">
                  <c:v>16</c:v>
                </c:pt>
                <c:pt idx="204">
                  <c:v>16</c:v>
                </c:pt>
                <c:pt idx="205">
                  <c:v>16</c:v>
                </c:pt>
                <c:pt idx="206">
                  <c:v>16</c:v>
                </c:pt>
                <c:pt idx="207">
                  <c:v>16</c:v>
                </c:pt>
                <c:pt idx="208">
                  <c:v>16</c:v>
                </c:pt>
                <c:pt idx="209">
                  <c:v>16</c:v>
                </c:pt>
                <c:pt idx="210">
                  <c:v>16</c:v>
                </c:pt>
                <c:pt idx="211">
                  <c:v>16</c:v>
                </c:pt>
                <c:pt idx="212">
                  <c:v>16</c:v>
                </c:pt>
                <c:pt idx="213">
                  <c:v>16</c:v>
                </c:pt>
                <c:pt idx="214">
                  <c:v>16</c:v>
                </c:pt>
                <c:pt idx="215">
                  <c:v>16</c:v>
                </c:pt>
                <c:pt idx="216">
                  <c:v>16</c:v>
                </c:pt>
                <c:pt idx="217">
                  <c:v>16</c:v>
                </c:pt>
                <c:pt idx="218">
                  <c:v>16</c:v>
                </c:pt>
                <c:pt idx="219">
                  <c:v>16</c:v>
                </c:pt>
                <c:pt idx="220">
                  <c:v>16</c:v>
                </c:pt>
                <c:pt idx="221">
                  <c:v>16</c:v>
                </c:pt>
                <c:pt idx="222">
                  <c:v>16</c:v>
                </c:pt>
                <c:pt idx="223">
                  <c:v>16</c:v>
                </c:pt>
                <c:pt idx="224">
                  <c:v>16</c:v>
                </c:pt>
                <c:pt idx="225">
                  <c:v>16</c:v>
                </c:pt>
                <c:pt idx="226">
                  <c:v>16</c:v>
                </c:pt>
                <c:pt idx="227">
                  <c:v>16</c:v>
                </c:pt>
                <c:pt idx="228">
                  <c:v>16</c:v>
                </c:pt>
                <c:pt idx="229">
                  <c:v>16</c:v>
                </c:pt>
                <c:pt idx="230">
                  <c:v>16</c:v>
                </c:pt>
                <c:pt idx="231">
                  <c:v>16</c:v>
                </c:pt>
                <c:pt idx="232">
                  <c:v>16</c:v>
                </c:pt>
                <c:pt idx="233">
                  <c:v>16</c:v>
                </c:pt>
                <c:pt idx="234">
                  <c:v>16</c:v>
                </c:pt>
                <c:pt idx="235">
                  <c:v>16</c:v>
                </c:pt>
                <c:pt idx="236">
                  <c:v>16</c:v>
                </c:pt>
                <c:pt idx="237">
                  <c:v>16</c:v>
                </c:pt>
                <c:pt idx="238">
                  <c:v>16</c:v>
                </c:pt>
                <c:pt idx="239">
                  <c:v>16</c:v>
                </c:pt>
                <c:pt idx="240">
                  <c:v>16</c:v>
                </c:pt>
                <c:pt idx="241">
                  <c:v>16</c:v>
                </c:pt>
                <c:pt idx="242">
                  <c:v>16</c:v>
                </c:pt>
                <c:pt idx="243">
                  <c:v>16</c:v>
                </c:pt>
                <c:pt idx="244">
                  <c:v>16</c:v>
                </c:pt>
                <c:pt idx="245">
                  <c:v>16</c:v>
                </c:pt>
                <c:pt idx="246">
                  <c:v>16</c:v>
                </c:pt>
                <c:pt idx="247">
                  <c:v>16</c:v>
                </c:pt>
                <c:pt idx="248">
                  <c:v>16</c:v>
                </c:pt>
                <c:pt idx="249">
                  <c:v>16</c:v>
                </c:pt>
                <c:pt idx="250">
                  <c:v>16</c:v>
                </c:pt>
                <c:pt idx="251">
                  <c:v>16</c:v>
                </c:pt>
                <c:pt idx="252">
                  <c:v>16</c:v>
                </c:pt>
                <c:pt idx="253">
                  <c:v>16</c:v>
                </c:pt>
                <c:pt idx="254">
                  <c:v>16</c:v>
                </c:pt>
                <c:pt idx="255">
                  <c:v>16</c:v>
                </c:pt>
                <c:pt idx="256">
                  <c:v>16</c:v>
                </c:pt>
                <c:pt idx="257">
                  <c:v>16</c:v>
                </c:pt>
                <c:pt idx="258">
                  <c:v>16</c:v>
                </c:pt>
                <c:pt idx="259">
                  <c:v>16</c:v>
                </c:pt>
                <c:pt idx="260">
                  <c:v>16</c:v>
                </c:pt>
                <c:pt idx="261">
                  <c:v>16</c:v>
                </c:pt>
                <c:pt idx="262">
                  <c:v>16</c:v>
                </c:pt>
                <c:pt idx="263">
                  <c:v>16</c:v>
                </c:pt>
                <c:pt idx="264">
                  <c:v>16</c:v>
                </c:pt>
                <c:pt idx="265">
                  <c:v>16</c:v>
                </c:pt>
                <c:pt idx="266">
                  <c:v>16</c:v>
                </c:pt>
                <c:pt idx="267">
                  <c:v>16</c:v>
                </c:pt>
                <c:pt idx="268">
                  <c:v>16</c:v>
                </c:pt>
                <c:pt idx="269">
                  <c:v>16</c:v>
                </c:pt>
                <c:pt idx="270">
                  <c:v>16</c:v>
                </c:pt>
                <c:pt idx="271">
                  <c:v>16</c:v>
                </c:pt>
                <c:pt idx="272">
                  <c:v>16</c:v>
                </c:pt>
                <c:pt idx="273">
                  <c:v>16</c:v>
                </c:pt>
                <c:pt idx="274">
                  <c:v>16</c:v>
                </c:pt>
                <c:pt idx="275">
                  <c:v>16</c:v>
                </c:pt>
                <c:pt idx="276">
                  <c:v>16</c:v>
                </c:pt>
                <c:pt idx="277">
                  <c:v>16</c:v>
                </c:pt>
                <c:pt idx="278">
                  <c:v>16</c:v>
                </c:pt>
                <c:pt idx="279">
                  <c:v>16</c:v>
                </c:pt>
                <c:pt idx="280">
                  <c:v>16</c:v>
                </c:pt>
                <c:pt idx="281">
                  <c:v>16</c:v>
                </c:pt>
                <c:pt idx="282">
                  <c:v>16</c:v>
                </c:pt>
                <c:pt idx="283">
                  <c:v>16</c:v>
                </c:pt>
                <c:pt idx="284">
                  <c:v>16</c:v>
                </c:pt>
                <c:pt idx="285">
                  <c:v>16</c:v>
                </c:pt>
                <c:pt idx="286">
                  <c:v>16</c:v>
                </c:pt>
                <c:pt idx="287">
                  <c:v>16</c:v>
                </c:pt>
                <c:pt idx="288">
                  <c:v>16</c:v>
                </c:pt>
                <c:pt idx="289">
                  <c:v>16</c:v>
                </c:pt>
                <c:pt idx="290">
                  <c:v>16</c:v>
                </c:pt>
                <c:pt idx="291">
                  <c:v>16</c:v>
                </c:pt>
                <c:pt idx="292">
                  <c:v>16</c:v>
                </c:pt>
                <c:pt idx="293">
                  <c:v>16</c:v>
                </c:pt>
                <c:pt idx="294">
                  <c:v>16</c:v>
                </c:pt>
                <c:pt idx="295">
                  <c:v>16</c:v>
                </c:pt>
                <c:pt idx="296">
                  <c:v>16</c:v>
                </c:pt>
                <c:pt idx="297">
                  <c:v>16</c:v>
                </c:pt>
                <c:pt idx="298">
                  <c:v>16</c:v>
                </c:pt>
                <c:pt idx="299">
                  <c:v>16</c:v>
                </c:pt>
                <c:pt idx="300">
                  <c:v>16</c:v>
                </c:pt>
                <c:pt idx="301">
                  <c:v>16</c:v>
                </c:pt>
                <c:pt idx="302">
                  <c:v>16</c:v>
                </c:pt>
                <c:pt idx="303">
                  <c:v>16</c:v>
                </c:pt>
                <c:pt idx="304">
                  <c:v>16</c:v>
                </c:pt>
                <c:pt idx="305">
                  <c:v>16</c:v>
                </c:pt>
                <c:pt idx="306">
                  <c:v>16</c:v>
                </c:pt>
                <c:pt idx="307">
                  <c:v>16</c:v>
                </c:pt>
                <c:pt idx="308">
                  <c:v>16</c:v>
                </c:pt>
                <c:pt idx="309">
                  <c:v>16</c:v>
                </c:pt>
                <c:pt idx="310">
                  <c:v>16</c:v>
                </c:pt>
                <c:pt idx="311">
                  <c:v>16</c:v>
                </c:pt>
                <c:pt idx="312">
                  <c:v>16</c:v>
                </c:pt>
                <c:pt idx="313">
                  <c:v>16</c:v>
                </c:pt>
                <c:pt idx="314">
                  <c:v>16</c:v>
                </c:pt>
                <c:pt idx="315">
                  <c:v>16</c:v>
                </c:pt>
                <c:pt idx="316">
                  <c:v>16</c:v>
                </c:pt>
                <c:pt idx="317">
                  <c:v>16</c:v>
                </c:pt>
                <c:pt idx="318">
                  <c:v>16</c:v>
                </c:pt>
                <c:pt idx="319">
                  <c:v>16</c:v>
                </c:pt>
                <c:pt idx="320">
                  <c:v>16</c:v>
                </c:pt>
                <c:pt idx="321">
                  <c:v>16</c:v>
                </c:pt>
                <c:pt idx="322">
                  <c:v>16</c:v>
                </c:pt>
                <c:pt idx="323">
                  <c:v>16</c:v>
                </c:pt>
                <c:pt idx="324">
                  <c:v>16</c:v>
                </c:pt>
                <c:pt idx="325">
                  <c:v>16</c:v>
                </c:pt>
                <c:pt idx="326">
                  <c:v>16</c:v>
                </c:pt>
                <c:pt idx="327">
                  <c:v>16</c:v>
                </c:pt>
                <c:pt idx="328">
                  <c:v>16</c:v>
                </c:pt>
                <c:pt idx="329">
                  <c:v>16</c:v>
                </c:pt>
                <c:pt idx="330">
                  <c:v>16</c:v>
                </c:pt>
                <c:pt idx="331">
                  <c:v>16</c:v>
                </c:pt>
                <c:pt idx="332">
                  <c:v>16</c:v>
                </c:pt>
                <c:pt idx="333">
                  <c:v>16</c:v>
                </c:pt>
                <c:pt idx="334">
                  <c:v>16</c:v>
                </c:pt>
                <c:pt idx="335">
                  <c:v>16</c:v>
                </c:pt>
                <c:pt idx="336">
                  <c:v>16</c:v>
                </c:pt>
                <c:pt idx="337">
                  <c:v>16</c:v>
                </c:pt>
                <c:pt idx="338">
                  <c:v>16</c:v>
                </c:pt>
                <c:pt idx="339">
                  <c:v>15</c:v>
                </c:pt>
                <c:pt idx="340">
                  <c:v>15</c:v>
                </c:pt>
                <c:pt idx="341">
                  <c:v>15</c:v>
                </c:pt>
                <c:pt idx="342">
                  <c:v>15</c:v>
                </c:pt>
                <c:pt idx="343">
                  <c:v>15</c:v>
                </c:pt>
                <c:pt idx="344">
                  <c:v>15</c:v>
                </c:pt>
                <c:pt idx="345">
                  <c:v>15</c:v>
                </c:pt>
                <c:pt idx="346">
                  <c:v>15</c:v>
                </c:pt>
                <c:pt idx="347">
                  <c:v>15</c:v>
                </c:pt>
                <c:pt idx="348">
                  <c:v>15</c:v>
                </c:pt>
                <c:pt idx="349">
                  <c:v>15</c:v>
                </c:pt>
                <c:pt idx="350">
                  <c:v>15</c:v>
                </c:pt>
                <c:pt idx="351">
                  <c:v>15</c:v>
                </c:pt>
                <c:pt idx="352">
                  <c:v>15</c:v>
                </c:pt>
                <c:pt idx="353">
                  <c:v>15</c:v>
                </c:pt>
                <c:pt idx="354">
                  <c:v>15</c:v>
                </c:pt>
                <c:pt idx="355">
                  <c:v>15</c:v>
                </c:pt>
                <c:pt idx="356">
                  <c:v>15</c:v>
                </c:pt>
                <c:pt idx="357">
                  <c:v>15</c:v>
                </c:pt>
                <c:pt idx="358">
                  <c:v>15</c:v>
                </c:pt>
                <c:pt idx="359">
                  <c:v>15</c:v>
                </c:pt>
                <c:pt idx="360">
                  <c:v>15</c:v>
                </c:pt>
                <c:pt idx="361">
                  <c:v>15</c:v>
                </c:pt>
                <c:pt idx="362">
                  <c:v>15</c:v>
                </c:pt>
                <c:pt idx="363">
                  <c:v>15</c:v>
                </c:pt>
                <c:pt idx="364">
                  <c:v>15</c:v>
                </c:pt>
                <c:pt idx="365">
                  <c:v>15</c:v>
                </c:pt>
                <c:pt idx="366">
                  <c:v>15</c:v>
                </c:pt>
                <c:pt idx="367">
                  <c:v>15</c:v>
                </c:pt>
                <c:pt idx="368">
                  <c:v>15</c:v>
                </c:pt>
                <c:pt idx="369">
                  <c:v>15</c:v>
                </c:pt>
                <c:pt idx="370">
                  <c:v>15</c:v>
                </c:pt>
                <c:pt idx="371">
                  <c:v>15</c:v>
                </c:pt>
                <c:pt idx="372">
                  <c:v>15</c:v>
                </c:pt>
                <c:pt idx="373">
                  <c:v>15</c:v>
                </c:pt>
                <c:pt idx="374">
                  <c:v>13</c:v>
                </c:pt>
                <c:pt idx="375">
                  <c:v>13</c:v>
                </c:pt>
                <c:pt idx="376">
                  <c:v>13</c:v>
                </c:pt>
                <c:pt idx="377">
                  <c:v>13</c:v>
                </c:pt>
                <c:pt idx="378">
                  <c:v>13</c:v>
                </c:pt>
                <c:pt idx="379">
                  <c:v>13</c:v>
                </c:pt>
                <c:pt idx="380">
                  <c:v>13</c:v>
                </c:pt>
                <c:pt idx="381">
                  <c:v>13</c:v>
                </c:pt>
                <c:pt idx="382">
                  <c:v>13</c:v>
                </c:pt>
                <c:pt idx="383">
                  <c:v>13</c:v>
                </c:pt>
                <c:pt idx="384">
                  <c:v>13</c:v>
                </c:pt>
                <c:pt idx="385">
                  <c:v>13</c:v>
                </c:pt>
                <c:pt idx="386">
                  <c:v>13</c:v>
                </c:pt>
                <c:pt idx="387">
                  <c:v>13</c:v>
                </c:pt>
                <c:pt idx="388">
                  <c:v>13</c:v>
                </c:pt>
                <c:pt idx="389">
                  <c:v>13</c:v>
                </c:pt>
                <c:pt idx="390">
                  <c:v>13</c:v>
                </c:pt>
                <c:pt idx="391">
                  <c:v>13</c:v>
                </c:pt>
                <c:pt idx="392">
                  <c:v>13</c:v>
                </c:pt>
                <c:pt idx="393">
                  <c:v>13</c:v>
                </c:pt>
                <c:pt idx="394">
                  <c:v>13</c:v>
                </c:pt>
                <c:pt idx="395">
                  <c:v>13</c:v>
                </c:pt>
                <c:pt idx="396">
                  <c:v>13</c:v>
                </c:pt>
                <c:pt idx="397">
                  <c:v>13</c:v>
                </c:pt>
                <c:pt idx="398">
                  <c:v>13</c:v>
                </c:pt>
                <c:pt idx="399">
                  <c:v>13</c:v>
                </c:pt>
                <c:pt idx="400">
                  <c:v>13</c:v>
                </c:pt>
                <c:pt idx="401">
                  <c:v>13</c:v>
                </c:pt>
                <c:pt idx="402">
                  <c:v>13</c:v>
                </c:pt>
                <c:pt idx="403">
                  <c:v>13</c:v>
                </c:pt>
                <c:pt idx="404">
                  <c:v>12</c:v>
                </c:pt>
                <c:pt idx="405">
                  <c:v>12</c:v>
                </c:pt>
                <c:pt idx="406">
                  <c:v>12</c:v>
                </c:pt>
                <c:pt idx="407">
                  <c:v>12</c:v>
                </c:pt>
                <c:pt idx="408">
                  <c:v>12</c:v>
                </c:pt>
                <c:pt idx="409">
                  <c:v>12</c:v>
                </c:pt>
                <c:pt idx="410">
                  <c:v>12</c:v>
                </c:pt>
                <c:pt idx="411">
                  <c:v>12</c:v>
                </c:pt>
                <c:pt idx="412">
                  <c:v>12</c:v>
                </c:pt>
                <c:pt idx="413">
                  <c:v>12</c:v>
                </c:pt>
                <c:pt idx="414">
                  <c:v>12</c:v>
                </c:pt>
                <c:pt idx="415">
                  <c:v>12</c:v>
                </c:pt>
                <c:pt idx="416">
                  <c:v>12</c:v>
                </c:pt>
                <c:pt idx="417">
                  <c:v>12</c:v>
                </c:pt>
                <c:pt idx="418">
                  <c:v>12</c:v>
                </c:pt>
                <c:pt idx="419">
                  <c:v>12</c:v>
                </c:pt>
                <c:pt idx="420">
                  <c:v>12</c:v>
                </c:pt>
                <c:pt idx="421">
                  <c:v>12</c:v>
                </c:pt>
                <c:pt idx="422">
                  <c:v>12</c:v>
                </c:pt>
                <c:pt idx="423">
                  <c:v>12</c:v>
                </c:pt>
                <c:pt idx="424">
                  <c:v>12</c:v>
                </c:pt>
                <c:pt idx="425">
                  <c:v>12</c:v>
                </c:pt>
                <c:pt idx="426">
                  <c:v>12</c:v>
                </c:pt>
                <c:pt idx="427">
                  <c:v>12</c:v>
                </c:pt>
                <c:pt idx="428">
                  <c:v>8.5</c:v>
                </c:pt>
                <c:pt idx="429">
                  <c:v>8.5</c:v>
                </c:pt>
                <c:pt idx="430">
                  <c:v>8.5</c:v>
                </c:pt>
                <c:pt idx="431">
                  <c:v>8.5</c:v>
                </c:pt>
                <c:pt idx="432">
                  <c:v>8.5</c:v>
                </c:pt>
                <c:pt idx="433">
                  <c:v>8.5</c:v>
                </c:pt>
                <c:pt idx="434">
                  <c:v>8.5</c:v>
                </c:pt>
                <c:pt idx="435">
                  <c:v>8.5</c:v>
                </c:pt>
                <c:pt idx="436">
                  <c:v>8.5</c:v>
                </c:pt>
                <c:pt idx="437">
                  <c:v>8.5</c:v>
                </c:pt>
                <c:pt idx="438">
                  <c:v>8.5</c:v>
                </c:pt>
                <c:pt idx="439">
                  <c:v>8.5</c:v>
                </c:pt>
                <c:pt idx="440">
                  <c:v>8.5</c:v>
                </c:pt>
                <c:pt idx="441">
                  <c:v>8.5</c:v>
                </c:pt>
                <c:pt idx="442">
                  <c:v>8.5</c:v>
                </c:pt>
                <c:pt idx="443">
                  <c:v>8.5</c:v>
                </c:pt>
                <c:pt idx="444">
                  <c:v>7.5</c:v>
                </c:pt>
                <c:pt idx="445">
                  <c:v>7.5</c:v>
                </c:pt>
                <c:pt idx="446">
                  <c:v>7.5</c:v>
                </c:pt>
                <c:pt idx="447">
                  <c:v>7.5</c:v>
                </c:pt>
                <c:pt idx="448">
                  <c:v>7.5</c:v>
                </c:pt>
                <c:pt idx="449">
                  <c:v>7.5</c:v>
                </c:pt>
                <c:pt idx="450">
                  <c:v>7.5</c:v>
                </c:pt>
                <c:pt idx="451">
                  <c:v>7.5</c:v>
                </c:pt>
                <c:pt idx="452">
                  <c:v>7.5</c:v>
                </c:pt>
                <c:pt idx="453">
                  <c:v>7.5</c:v>
                </c:pt>
                <c:pt idx="454">
                  <c:v>7.5</c:v>
                </c:pt>
                <c:pt idx="455">
                  <c:v>7.5</c:v>
                </c:pt>
                <c:pt idx="456">
                  <c:v>7.5</c:v>
                </c:pt>
                <c:pt idx="457">
                  <c:v>7.5</c:v>
                </c:pt>
                <c:pt idx="458">
                  <c:v>7.5</c:v>
                </c:pt>
                <c:pt idx="459">
                  <c:v>7.5</c:v>
                </c:pt>
                <c:pt idx="460">
                  <c:v>7.5</c:v>
                </c:pt>
                <c:pt idx="461">
                  <c:v>7.5</c:v>
                </c:pt>
                <c:pt idx="462">
                  <c:v>7.5</c:v>
                </c:pt>
                <c:pt idx="463">
                  <c:v>7.5</c:v>
                </c:pt>
                <c:pt idx="464">
                  <c:v>7.5</c:v>
                </c:pt>
                <c:pt idx="465">
                  <c:v>7.5</c:v>
                </c:pt>
                <c:pt idx="466">
                  <c:v>7.5</c:v>
                </c:pt>
                <c:pt idx="467">
                  <c:v>7.5</c:v>
                </c:pt>
                <c:pt idx="468">
                  <c:v>7.5</c:v>
                </c:pt>
                <c:pt idx="469">
                  <c:v>7.5</c:v>
                </c:pt>
                <c:pt idx="470">
                  <c:v>7.5</c:v>
                </c:pt>
                <c:pt idx="471">
                  <c:v>7.5</c:v>
                </c:pt>
                <c:pt idx="472">
                  <c:v>7.5</c:v>
                </c:pt>
                <c:pt idx="473">
                  <c:v>7.5</c:v>
                </c:pt>
                <c:pt idx="474">
                  <c:v>7.5</c:v>
                </c:pt>
                <c:pt idx="475">
                  <c:v>7.5</c:v>
                </c:pt>
                <c:pt idx="476">
                  <c:v>7.5</c:v>
                </c:pt>
                <c:pt idx="477">
                  <c:v>7.5</c:v>
                </c:pt>
                <c:pt idx="478">
                  <c:v>7.5</c:v>
                </c:pt>
                <c:pt idx="479">
                  <c:v>7.5</c:v>
                </c:pt>
                <c:pt idx="480">
                  <c:v>7.5</c:v>
                </c:pt>
                <c:pt idx="481">
                  <c:v>7.5</c:v>
                </c:pt>
                <c:pt idx="482">
                  <c:v>7.5</c:v>
                </c:pt>
                <c:pt idx="483">
                  <c:v>7.5</c:v>
                </c:pt>
                <c:pt idx="484">
                  <c:v>7.5</c:v>
                </c:pt>
                <c:pt idx="485">
                  <c:v>7.5</c:v>
                </c:pt>
                <c:pt idx="486">
                  <c:v>7.5</c:v>
                </c:pt>
                <c:pt idx="487">
                  <c:v>7.5</c:v>
                </c:pt>
                <c:pt idx="488">
                  <c:v>7.5</c:v>
                </c:pt>
                <c:pt idx="489">
                  <c:v>7.5</c:v>
                </c:pt>
                <c:pt idx="490">
                  <c:v>7.5</c:v>
                </c:pt>
                <c:pt idx="491">
                  <c:v>7.5</c:v>
                </c:pt>
                <c:pt idx="492">
                  <c:v>7.5</c:v>
                </c:pt>
                <c:pt idx="493">
                  <c:v>7.5</c:v>
                </c:pt>
                <c:pt idx="494">
                  <c:v>7.5</c:v>
                </c:pt>
                <c:pt idx="495">
                  <c:v>7.5</c:v>
                </c:pt>
                <c:pt idx="496">
                  <c:v>7.5</c:v>
                </c:pt>
                <c:pt idx="497">
                  <c:v>7.5</c:v>
                </c:pt>
                <c:pt idx="498">
                  <c:v>7.5</c:v>
                </c:pt>
                <c:pt idx="499">
                  <c:v>7.5</c:v>
                </c:pt>
                <c:pt idx="500">
                  <c:v>7.5</c:v>
                </c:pt>
                <c:pt idx="501">
                  <c:v>7.5</c:v>
                </c:pt>
                <c:pt idx="502">
                  <c:v>7.5</c:v>
                </c:pt>
                <c:pt idx="503">
                  <c:v>7.5</c:v>
                </c:pt>
                <c:pt idx="504">
                  <c:v>7.5</c:v>
                </c:pt>
                <c:pt idx="505">
                  <c:v>7.5</c:v>
                </c:pt>
                <c:pt idx="506">
                  <c:v>7.5</c:v>
                </c:pt>
                <c:pt idx="507">
                  <c:v>7.5</c:v>
                </c:pt>
                <c:pt idx="508">
                  <c:v>7.5</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pt idx="528">
                  <c:v>7.5</c:v>
                </c:pt>
                <c:pt idx="529">
                  <c:v>7.5</c:v>
                </c:pt>
                <c:pt idx="530">
                  <c:v>7.5</c:v>
                </c:pt>
                <c:pt idx="531">
                  <c:v>7.5</c:v>
                </c:pt>
                <c:pt idx="532">
                  <c:v>7.5</c:v>
                </c:pt>
                <c:pt idx="533">
                  <c:v>7.5</c:v>
                </c:pt>
                <c:pt idx="534">
                  <c:v>7.5</c:v>
                </c:pt>
                <c:pt idx="535">
                  <c:v>7.5</c:v>
                </c:pt>
                <c:pt idx="536">
                  <c:v>7.5</c:v>
                </c:pt>
                <c:pt idx="537">
                  <c:v>7.5</c:v>
                </c:pt>
                <c:pt idx="538">
                  <c:v>7.5</c:v>
                </c:pt>
                <c:pt idx="539">
                  <c:v>7.5</c:v>
                </c:pt>
                <c:pt idx="540">
                  <c:v>7.5</c:v>
                </c:pt>
                <c:pt idx="541">
                  <c:v>7.5</c:v>
                </c:pt>
                <c:pt idx="542">
                  <c:v>7.5</c:v>
                </c:pt>
                <c:pt idx="543">
                  <c:v>7.5</c:v>
                </c:pt>
                <c:pt idx="544">
                  <c:v>7.5</c:v>
                </c:pt>
                <c:pt idx="545">
                  <c:v>7.5</c:v>
                </c:pt>
                <c:pt idx="546">
                  <c:v>7.5</c:v>
                </c:pt>
                <c:pt idx="547">
                  <c:v>7.5</c:v>
                </c:pt>
                <c:pt idx="548">
                  <c:v>7.5</c:v>
                </c:pt>
                <c:pt idx="549">
                  <c:v>7.5</c:v>
                </c:pt>
                <c:pt idx="550">
                  <c:v>7.5</c:v>
                </c:pt>
                <c:pt idx="551">
                  <c:v>7.5</c:v>
                </c:pt>
                <c:pt idx="552">
                  <c:v>7.5</c:v>
                </c:pt>
                <c:pt idx="553">
                  <c:v>7.5</c:v>
                </c:pt>
                <c:pt idx="554">
                  <c:v>7.5</c:v>
                </c:pt>
                <c:pt idx="555">
                  <c:v>7.5</c:v>
                </c:pt>
                <c:pt idx="556">
                  <c:v>7.5</c:v>
                </c:pt>
                <c:pt idx="557">
                  <c:v>7.5</c:v>
                </c:pt>
                <c:pt idx="558">
                  <c:v>7.5</c:v>
                </c:pt>
                <c:pt idx="559">
                  <c:v>7.5</c:v>
                </c:pt>
                <c:pt idx="560">
                  <c:v>7.5</c:v>
                </c:pt>
                <c:pt idx="561">
                  <c:v>7.5</c:v>
                </c:pt>
                <c:pt idx="562">
                  <c:v>7.5</c:v>
                </c:pt>
                <c:pt idx="563">
                  <c:v>7.5</c:v>
                </c:pt>
                <c:pt idx="564">
                  <c:v>7.5</c:v>
                </c:pt>
                <c:pt idx="565">
                  <c:v>7.5</c:v>
                </c:pt>
                <c:pt idx="566">
                  <c:v>7.5</c:v>
                </c:pt>
                <c:pt idx="567">
                  <c:v>7.5</c:v>
                </c:pt>
                <c:pt idx="568">
                  <c:v>7.5</c:v>
                </c:pt>
                <c:pt idx="569">
                  <c:v>7.5</c:v>
                </c:pt>
                <c:pt idx="570">
                  <c:v>7.5</c:v>
                </c:pt>
                <c:pt idx="571">
                  <c:v>7.5</c:v>
                </c:pt>
                <c:pt idx="572">
                  <c:v>7.5</c:v>
                </c:pt>
                <c:pt idx="573">
                  <c:v>7.5</c:v>
                </c:pt>
                <c:pt idx="574">
                  <c:v>7.5</c:v>
                </c:pt>
                <c:pt idx="575">
                  <c:v>7.5</c:v>
                </c:pt>
                <c:pt idx="576">
                  <c:v>7.5</c:v>
                </c:pt>
                <c:pt idx="577">
                  <c:v>7.5</c:v>
                </c:pt>
                <c:pt idx="578">
                  <c:v>7.5</c:v>
                </c:pt>
                <c:pt idx="579">
                  <c:v>7.5</c:v>
                </c:pt>
                <c:pt idx="580">
                  <c:v>7.5</c:v>
                </c:pt>
                <c:pt idx="581">
                  <c:v>7.5</c:v>
                </c:pt>
                <c:pt idx="582">
                  <c:v>7.5</c:v>
                </c:pt>
                <c:pt idx="583">
                  <c:v>7.5</c:v>
                </c:pt>
                <c:pt idx="584">
                  <c:v>7.5</c:v>
                </c:pt>
                <c:pt idx="585">
                  <c:v>7.5</c:v>
                </c:pt>
                <c:pt idx="586">
                  <c:v>7.5</c:v>
                </c:pt>
                <c:pt idx="587">
                  <c:v>7.5</c:v>
                </c:pt>
                <c:pt idx="588">
                  <c:v>7.5</c:v>
                </c:pt>
                <c:pt idx="589">
                  <c:v>7.5</c:v>
                </c:pt>
                <c:pt idx="590">
                  <c:v>7.5</c:v>
                </c:pt>
                <c:pt idx="591">
                  <c:v>7.5</c:v>
                </c:pt>
                <c:pt idx="592">
                  <c:v>7.5</c:v>
                </c:pt>
                <c:pt idx="593">
                  <c:v>7.5</c:v>
                </c:pt>
                <c:pt idx="594">
                  <c:v>7.5</c:v>
                </c:pt>
                <c:pt idx="595">
                  <c:v>7.5</c:v>
                </c:pt>
                <c:pt idx="596">
                  <c:v>7.5</c:v>
                </c:pt>
                <c:pt idx="597">
                  <c:v>7.5</c:v>
                </c:pt>
                <c:pt idx="598">
                  <c:v>7.5</c:v>
                </c:pt>
                <c:pt idx="599">
                  <c:v>7.5</c:v>
                </c:pt>
                <c:pt idx="600">
                  <c:v>7.5</c:v>
                </c:pt>
                <c:pt idx="601">
                  <c:v>7.5</c:v>
                </c:pt>
                <c:pt idx="602">
                  <c:v>7.5</c:v>
                </c:pt>
                <c:pt idx="603">
                  <c:v>7.5</c:v>
                </c:pt>
                <c:pt idx="604">
                  <c:v>7.5</c:v>
                </c:pt>
                <c:pt idx="605">
                  <c:v>7.5</c:v>
                </c:pt>
                <c:pt idx="606">
                  <c:v>7.5</c:v>
                </c:pt>
                <c:pt idx="607">
                  <c:v>7.5</c:v>
                </c:pt>
                <c:pt idx="608">
                  <c:v>7.5</c:v>
                </c:pt>
                <c:pt idx="609">
                  <c:v>7.5</c:v>
                </c:pt>
                <c:pt idx="610">
                  <c:v>7.5</c:v>
                </c:pt>
                <c:pt idx="611">
                  <c:v>7.5</c:v>
                </c:pt>
                <c:pt idx="612">
                  <c:v>7.5</c:v>
                </c:pt>
                <c:pt idx="613">
                  <c:v>7.5</c:v>
                </c:pt>
                <c:pt idx="614">
                  <c:v>7.5</c:v>
                </c:pt>
                <c:pt idx="615">
                  <c:v>7.5</c:v>
                </c:pt>
                <c:pt idx="616">
                  <c:v>7.5</c:v>
                </c:pt>
                <c:pt idx="617">
                  <c:v>7.5</c:v>
                </c:pt>
                <c:pt idx="618">
                  <c:v>7.5</c:v>
                </c:pt>
                <c:pt idx="619">
                  <c:v>7.5</c:v>
                </c:pt>
                <c:pt idx="620">
                  <c:v>7.5</c:v>
                </c:pt>
                <c:pt idx="621">
                  <c:v>7.5</c:v>
                </c:pt>
                <c:pt idx="622">
                  <c:v>7.5</c:v>
                </c:pt>
                <c:pt idx="623">
                  <c:v>7.5</c:v>
                </c:pt>
                <c:pt idx="624">
                  <c:v>7.5</c:v>
                </c:pt>
                <c:pt idx="625">
                  <c:v>7.5</c:v>
                </c:pt>
                <c:pt idx="626">
                  <c:v>7.5</c:v>
                </c:pt>
                <c:pt idx="627">
                  <c:v>7.5</c:v>
                </c:pt>
                <c:pt idx="628">
                  <c:v>7.5</c:v>
                </c:pt>
                <c:pt idx="629">
                  <c:v>7.5</c:v>
                </c:pt>
                <c:pt idx="630">
                  <c:v>7.5</c:v>
                </c:pt>
                <c:pt idx="631">
                  <c:v>7.5</c:v>
                </c:pt>
                <c:pt idx="632">
                  <c:v>7.5</c:v>
                </c:pt>
                <c:pt idx="633">
                  <c:v>7.5</c:v>
                </c:pt>
                <c:pt idx="634">
                  <c:v>7.5</c:v>
                </c:pt>
                <c:pt idx="635">
                  <c:v>7.5</c:v>
                </c:pt>
                <c:pt idx="636">
                  <c:v>7.5</c:v>
                </c:pt>
                <c:pt idx="637">
                  <c:v>7.5</c:v>
                </c:pt>
                <c:pt idx="638">
                  <c:v>7.5</c:v>
                </c:pt>
                <c:pt idx="639">
                  <c:v>7.5</c:v>
                </c:pt>
                <c:pt idx="640">
                  <c:v>7.5</c:v>
                </c:pt>
                <c:pt idx="641">
                  <c:v>7.5</c:v>
                </c:pt>
                <c:pt idx="642">
                  <c:v>7.5</c:v>
                </c:pt>
                <c:pt idx="643">
                  <c:v>7.5</c:v>
                </c:pt>
                <c:pt idx="644">
                  <c:v>7.5</c:v>
                </c:pt>
                <c:pt idx="645">
                  <c:v>7.5</c:v>
                </c:pt>
                <c:pt idx="646">
                  <c:v>7.5</c:v>
                </c:pt>
                <c:pt idx="647">
                  <c:v>7.5</c:v>
                </c:pt>
                <c:pt idx="648">
                  <c:v>7.5</c:v>
                </c:pt>
                <c:pt idx="649">
                  <c:v>7.5</c:v>
                </c:pt>
                <c:pt idx="650">
                  <c:v>7.5</c:v>
                </c:pt>
                <c:pt idx="651">
                  <c:v>7.5</c:v>
                </c:pt>
                <c:pt idx="652">
                  <c:v>7.5</c:v>
                </c:pt>
                <c:pt idx="653">
                  <c:v>7.5</c:v>
                </c:pt>
                <c:pt idx="654">
                  <c:v>7.5</c:v>
                </c:pt>
                <c:pt idx="655">
                  <c:v>7.5</c:v>
                </c:pt>
                <c:pt idx="656">
                  <c:v>7.5</c:v>
                </c:pt>
                <c:pt idx="657">
                  <c:v>8</c:v>
                </c:pt>
                <c:pt idx="658">
                  <c:v>8</c:v>
                </c:pt>
                <c:pt idx="659">
                  <c:v>8</c:v>
                </c:pt>
                <c:pt idx="660">
                  <c:v>8</c:v>
                </c:pt>
                <c:pt idx="661">
                  <c:v>8</c:v>
                </c:pt>
                <c:pt idx="662">
                  <c:v>8</c:v>
                </c:pt>
                <c:pt idx="663">
                  <c:v>8</c:v>
                </c:pt>
                <c:pt idx="664">
                  <c:v>8</c:v>
                </c:pt>
                <c:pt idx="665">
                  <c:v>8</c:v>
                </c:pt>
                <c:pt idx="666">
                  <c:v>8</c:v>
                </c:pt>
                <c:pt idx="667">
                  <c:v>8</c:v>
                </c:pt>
                <c:pt idx="668">
                  <c:v>8</c:v>
                </c:pt>
                <c:pt idx="669">
                  <c:v>8</c:v>
                </c:pt>
                <c:pt idx="670">
                  <c:v>8</c:v>
                </c:pt>
                <c:pt idx="671">
                  <c:v>8</c:v>
                </c:pt>
                <c:pt idx="672">
                  <c:v>8</c:v>
                </c:pt>
                <c:pt idx="673">
                  <c:v>8</c:v>
                </c:pt>
                <c:pt idx="674">
                  <c:v>8</c:v>
                </c:pt>
                <c:pt idx="675">
                  <c:v>8</c:v>
                </c:pt>
                <c:pt idx="676">
                  <c:v>8</c:v>
                </c:pt>
                <c:pt idx="677">
                  <c:v>8</c:v>
                </c:pt>
                <c:pt idx="678">
                  <c:v>8</c:v>
                </c:pt>
                <c:pt idx="679">
                  <c:v>8</c:v>
                </c:pt>
                <c:pt idx="680">
                  <c:v>8</c:v>
                </c:pt>
                <c:pt idx="681">
                  <c:v>8</c:v>
                </c:pt>
                <c:pt idx="682">
                  <c:v>8</c:v>
                </c:pt>
                <c:pt idx="683">
                  <c:v>8</c:v>
                </c:pt>
                <c:pt idx="684">
                  <c:v>8</c:v>
                </c:pt>
                <c:pt idx="685">
                  <c:v>8</c:v>
                </c:pt>
                <c:pt idx="686">
                  <c:v>8</c:v>
                </c:pt>
                <c:pt idx="687">
                  <c:v>8</c:v>
                </c:pt>
                <c:pt idx="688">
                  <c:v>8</c:v>
                </c:pt>
                <c:pt idx="689">
                  <c:v>8</c:v>
                </c:pt>
                <c:pt idx="690">
                  <c:v>8</c:v>
                </c:pt>
                <c:pt idx="691">
                  <c:v>8</c:v>
                </c:pt>
                <c:pt idx="692">
                  <c:v>8</c:v>
                </c:pt>
                <c:pt idx="693">
                  <c:v>8</c:v>
                </c:pt>
                <c:pt idx="694">
                  <c:v>8</c:v>
                </c:pt>
                <c:pt idx="695">
                  <c:v>8</c:v>
                </c:pt>
                <c:pt idx="696">
                  <c:v>8</c:v>
                </c:pt>
                <c:pt idx="697">
                  <c:v>9.5</c:v>
                </c:pt>
                <c:pt idx="698">
                  <c:v>9.5</c:v>
                </c:pt>
                <c:pt idx="699">
                  <c:v>9.5</c:v>
                </c:pt>
                <c:pt idx="700">
                  <c:v>9.5</c:v>
                </c:pt>
                <c:pt idx="701">
                  <c:v>9.5</c:v>
                </c:pt>
                <c:pt idx="702">
                  <c:v>9.5</c:v>
                </c:pt>
                <c:pt idx="703">
                  <c:v>9.5</c:v>
                </c:pt>
                <c:pt idx="704">
                  <c:v>9.5</c:v>
                </c:pt>
                <c:pt idx="705">
                  <c:v>9.5</c:v>
                </c:pt>
                <c:pt idx="706">
                  <c:v>9.5</c:v>
                </c:pt>
                <c:pt idx="707">
                  <c:v>9.5</c:v>
                </c:pt>
                <c:pt idx="708">
                  <c:v>9.5</c:v>
                </c:pt>
                <c:pt idx="709">
                  <c:v>9.5</c:v>
                </c:pt>
                <c:pt idx="710">
                  <c:v>9.5</c:v>
                </c:pt>
                <c:pt idx="711">
                  <c:v>9.5</c:v>
                </c:pt>
                <c:pt idx="712">
                  <c:v>9.5</c:v>
                </c:pt>
                <c:pt idx="713">
                  <c:v>9.5</c:v>
                </c:pt>
                <c:pt idx="714">
                  <c:v>9.5</c:v>
                </c:pt>
                <c:pt idx="715">
                  <c:v>9.5</c:v>
                </c:pt>
                <c:pt idx="716">
                  <c:v>9.5</c:v>
                </c:pt>
                <c:pt idx="717">
                  <c:v>9.5</c:v>
                </c:pt>
                <c:pt idx="718">
                  <c:v>9.5</c:v>
                </c:pt>
                <c:pt idx="719">
                  <c:v>9.5</c:v>
                </c:pt>
                <c:pt idx="720">
                  <c:v>9.5</c:v>
                </c:pt>
                <c:pt idx="721">
                  <c:v>9.5</c:v>
                </c:pt>
                <c:pt idx="722">
                  <c:v>9.5</c:v>
                </c:pt>
                <c:pt idx="723">
                  <c:v>9.5</c:v>
                </c:pt>
                <c:pt idx="724">
                  <c:v>9.5</c:v>
                </c:pt>
                <c:pt idx="725">
                  <c:v>9.5</c:v>
                </c:pt>
                <c:pt idx="726">
                  <c:v>11</c:v>
                </c:pt>
                <c:pt idx="727">
                  <c:v>11</c:v>
                </c:pt>
                <c:pt idx="728">
                  <c:v>11</c:v>
                </c:pt>
                <c:pt idx="729">
                  <c:v>11</c:v>
                </c:pt>
                <c:pt idx="730">
                  <c:v>11</c:v>
                </c:pt>
                <c:pt idx="731">
                  <c:v>11</c:v>
                </c:pt>
                <c:pt idx="732">
                  <c:v>11</c:v>
                </c:pt>
                <c:pt idx="733">
                  <c:v>11</c:v>
                </c:pt>
                <c:pt idx="734">
                  <c:v>11</c:v>
                </c:pt>
                <c:pt idx="735">
                  <c:v>11</c:v>
                </c:pt>
                <c:pt idx="736">
                  <c:v>11</c:v>
                </c:pt>
                <c:pt idx="737">
                  <c:v>14</c:v>
                </c:pt>
                <c:pt idx="738">
                  <c:v>14</c:v>
                </c:pt>
                <c:pt idx="739">
                  <c:v>14</c:v>
                </c:pt>
                <c:pt idx="740">
                  <c:v>14</c:v>
                </c:pt>
                <c:pt idx="741">
                  <c:v>14</c:v>
                </c:pt>
                <c:pt idx="742">
                  <c:v>14</c:v>
                </c:pt>
                <c:pt idx="743">
                  <c:v>14</c:v>
                </c:pt>
                <c:pt idx="744">
                  <c:v>14</c:v>
                </c:pt>
                <c:pt idx="745">
                  <c:v>14</c:v>
                </c:pt>
                <c:pt idx="746">
                  <c:v>14</c:v>
                </c:pt>
                <c:pt idx="747">
                  <c:v>14</c:v>
                </c:pt>
                <c:pt idx="748">
                  <c:v>14</c:v>
                </c:pt>
                <c:pt idx="749">
                  <c:v>14</c:v>
                </c:pt>
                <c:pt idx="750">
                  <c:v>14</c:v>
                </c:pt>
                <c:pt idx="751">
                  <c:v>14</c:v>
                </c:pt>
                <c:pt idx="752">
                  <c:v>17</c:v>
                </c:pt>
                <c:pt idx="753">
                  <c:v>17</c:v>
                </c:pt>
                <c:pt idx="754">
                  <c:v>17</c:v>
                </c:pt>
                <c:pt idx="755">
                  <c:v>17</c:v>
                </c:pt>
                <c:pt idx="756">
                  <c:v>17</c:v>
                </c:pt>
                <c:pt idx="757">
                  <c:v>17</c:v>
                </c:pt>
                <c:pt idx="758">
                  <c:v>17</c:v>
                </c:pt>
                <c:pt idx="759">
                  <c:v>17</c:v>
                </c:pt>
                <c:pt idx="760">
                  <c:v>17</c:v>
                </c:pt>
                <c:pt idx="761">
                  <c:v>17</c:v>
                </c:pt>
                <c:pt idx="762">
                  <c:v>17</c:v>
                </c:pt>
                <c:pt idx="763">
                  <c:v>17</c:v>
                </c:pt>
                <c:pt idx="764">
                  <c:v>17</c:v>
                </c:pt>
                <c:pt idx="765">
                  <c:v>17</c:v>
                </c:pt>
                <c:pt idx="766">
                  <c:v>17</c:v>
                </c:pt>
                <c:pt idx="767">
                  <c:v>20</c:v>
                </c:pt>
                <c:pt idx="768">
                  <c:v>20</c:v>
                </c:pt>
                <c:pt idx="769">
                  <c:v>20</c:v>
                </c:pt>
                <c:pt idx="770">
                  <c:v>20</c:v>
                </c:pt>
                <c:pt idx="771">
                  <c:v>20</c:v>
                </c:pt>
                <c:pt idx="772">
                  <c:v>20</c:v>
                </c:pt>
                <c:pt idx="773">
                  <c:v>20</c:v>
                </c:pt>
                <c:pt idx="774">
                  <c:v>20</c:v>
                </c:pt>
                <c:pt idx="775">
                  <c:v>20</c:v>
                </c:pt>
                <c:pt idx="776">
                  <c:v>20</c:v>
                </c:pt>
                <c:pt idx="777">
                  <c:v>20</c:v>
                </c:pt>
                <c:pt idx="778">
                  <c:v>20</c:v>
                </c:pt>
                <c:pt idx="779">
                  <c:v>20</c:v>
                </c:pt>
                <c:pt idx="780">
                  <c:v>20</c:v>
                </c:pt>
                <c:pt idx="781">
                  <c:v>20</c:v>
                </c:pt>
                <c:pt idx="782">
                  <c:v>20</c:v>
                </c:pt>
                <c:pt idx="783">
                  <c:v>20</c:v>
                </c:pt>
                <c:pt idx="784">
                  <c:v>20</c:v>
                </c:pt>
                <c:pt idx="785">
                  <c:v>20</c:v>
                </c:pt>
                <c:pt idx="786">
                  <c:v>20</c:v>
                </c:pt>
                <c:pt idx="787">
                  <c:v>20</c:v>
                </c:pt>
                <c:pt idx="788">
                  <c:v>20</c:v>
                </c:pt>
                <c:pt idx="789">
                  <c:v>20</c:v>
                </c:pt>
                <c:pt idx="790">
                  <c:v>20</c:v>
                </c:pt>
                <c:pt idx="791">
                  <c:v>20</c:v>
                </c:pt>
                <c:pt idx="792">
                  <c:v>20</c:v>
                </c:pt>
                <c:pt idx="793">
                  <c:v>20</c:v>
                </c:pt>
                <c:pt idx="794">
                  <c:v>20</c:v>
                </c:pt>
                <c:pt idx="795">
                  <c:v>20</c:v>
                </c:pt>
                <c:pt idx="796">
                  <c:v>9.5</c:v>
                </c:pt>
                <c:pt idx="797">
                  <c:v>9.5</c:v>
                </c:pt>
                <c:pt idx="798">
                  <c:v>9.5</c:v>
                </c:pt>
                <c:pt idx="799">
                  <c:v>9.5</c:v>
                </c:pt>
                <c:pt idx="800">
                  <c:v>9.5</c:v>
                </c:pt>
                <c:pt idx="801">
                  <c:v>9.5</c:v>
                </c:pt>
                <c:pt idx="802">
                  <c:v>9.5</c:v>
                </c:pt>
                <c:pt idx="803">
                  <c:v>9.5</c:v>
                </c:pt>
                <c:pt idx="804">
                  <c:v>9.5</c:v>
                </c:pt>
                <c:pt idx="805">
                  <c:v>9.5</c:v>
                </c:pt>
                <c:pt idx="806">
                  <c:v>8.5</c:v>
                </c:pt>
                <c:pt idx="807">
                  <c:v>8.5</c:v>
                </c:pt>
                <c:pt idx="808">
                  <c:v>8.5</c:v>
                </c:pt>
                <c:pt idx="809">
                  <c:v>8.5</c:v>
                </c:pt>
                <c:pt idx="810">
                  <c:v>8.5</c:v>
                </c:pt>
                <c:pt idx="811">
                  <c:v>8.5</c:v>
                </c:pt>
                <c:pt idx="812">
                  <c:v>8.5</c:v>
                </c:pt>
                <c:pt idx="813">
                  <c:v>8.5</c:v>
                </c:pt>
                <c:pt idx="814">
                  <c:v>8.5</c:v>
                </c:pt>
                <c:pt idx="815">
                  <c:v>8.5</c:v>
                </c:pt>
                <c:pt idx="816">
                  <c:v>8.5</c:v>
                </c:pt>
                <c:pt idx="817">
                  <c:v>8.5</c:v>
                </c:pt>
                <c:pt idx="818">
                  <c:v>8.5</c:v>
                </c:pt>
                <c:pt idx="819">
                  <c:v>8.5</c:v>
                </c:pt>
                <c:pt idx="820">
                  <c:v>8.5</c:v>
                </c:pt>
                <c:pt idx="821">
                  <c:v>8.5</c:v>
                </c:pt>
                <c:pt idx="822">
                  <c:v>8.5</c:v>
                </c:pt>
                <c:pt idx="823">
                  <c:v>8.5</c:v>
                </c:pt>
                <c:pt idx="824">
                  <c:v>8.5</c:v>
                </c:pt>
                <c:pt idx="825">
                  <c:v>8.5</c:v>
                </c:pt>
                <c:pt idx="826">
                  <c:v>8.5</c:v>
                </c:pt>
                <c:pt idx="827">
                  <c:v>8.5</c:v>
                </c:pt>
                <c:pt idx="828">
                  <c:v>8.5</c:v>
                </c:pt>
                <c:pt idx="829">
                  <c:v>8.5</c:v>
                </c:pt>
                <c:pt idx="830">
                  <c:v>8.5</c:v>
                </c:pt>
                <c:pt idx="831">
                  <c:v>8.5</c:v>
                </c:pt>
                <c:pt idx="832">
                  <c:v>8.5</c:v>
                </c:pt>
                <c:pt idx="833">
                  <c:v>8.5</c:v>
                </c:pt>
                <c:pt idx="834">
                  <c:v>8.5</c:v>
                </c:pt>
                <c:pt idx="835">
                  <c:v>8.5</c:v>
                </c:pt>
                <c:pt idx="836">
                  <c:v>8.5</c:v>
                </c:pt>
                <c:pt idx="837">
                  <c:v>8.5</c:v>
                </c:pt>
                <c:pt idx="838">
                  <c:v>8.5</c:v>
                </c:pt>
                <c:pt idx="839">
                  <c:v>8.5</c:v>
                </c:pt>
                <c:pt idx="840">
                  <c:v>8.5</c:v>
                </c:pt>
                <c:pt idx="841">
                  <c:v>8.5</c:v>
                </c:pt>
                <c:pt idx="842">
                  <c:v>8.5</c:v>
                </c:pt>
                <c:pt idx="843">
                  <c:v>8.5</c:v>
                </c:pt>
                <c:pt idx="844">
                  <c:v>7.5</c:v>
                </c:pt>
                <c:pt idx="845">
                  <c:v>7.5</c:v>
                </c:pt>
                <c:pt idx="846">
                  <c:v>7.5</c:v>
                </c:pt>
                <c:pt idx="847">
                  <c:v>7.5</c:v>
                </c:pt>
                <c:pt idx="848">
                  <c:v>7.5</c:v>
                </c:pt>
                <c:pt idx="849">
                  <c:v>7.5</c:v>
                </c:pt>
                <c:pt idx="850">
                  <c:v>7.5</c:v>
                </c:pt>
                <c:pt idx="851">
                  <c:v>7.5</c:v>
                </c:pt>
                <c:pt idx="852">
                  <c:v>7.5</c:v>
                </c:pt>
                <c:pt idx="853">
                  <c:v>7.5</c:v>
                </c:pt>
                <c:pt idx="854">
                  <c:v>7.5</c:v>
                </c:pt>
                <c:pt idx="855">
                  <c:v>7.5</c:v>
                </c:pt>
                <c:pt idx="856">
                  <c:v>7.5</c:v>
                </c:pt>
                <c:pt idx="857">
                  <c:v>7.5</c:v>
                </c:pt>
                <c:pt idx="858">
                  <c:v>7.5</c:v>
                </c:pt>
                <c:pt idx="859">
                  <c:v>7.5</c:v>
                </c:pt>
                <c:pt idx="860">
                  <c:v>7.5</c:v>
                </c:pt>
                <c:pt idx="861">
                  <c:v>7.5</c:v>
                </c:pt>
                <c:pt idx="862">
                  <c:v>7.5</c:v>
                </c:pt>
                <c:pt idx="863">
                  <c:v>7.5</c:v>
                </c:pt>
                <c:pt idx="864">
                  <c:v>7.5</c:v>
                </c:pt>
                <c:pt idx="865">
                  <c:v>7.5</c:v>
                </c:pt>
                <c:pt idx="866">
                  <c:v>7.5</c:v>
                </c:pt>
                <c:pt idx="867">
                  <c:v>7.5</c:v>
                </c:pt>
                <c:pt idx="868">
                  <c:v>7.5</c:v>
                </c:pt>
                <c:pt idx="869">
                  <c:v>7.5</c:v>
                </c:pt>
                <c:pt idx="870">
                  <c:v>7.5</c:v>
                </c:pt>
                <c:pt idx="871">
                  <c:v>7.5</c:v>
                </c:pt>
                <c:pt idx="872">
                  <c:v>7.5</c:v>
                </c:pt>
                <c:pt idx="873">
                  <c:v>7.5</c:v>
                </c:pt>
                <c:pt idx="874">
                  <c:v>7.5</c:v>
                </c:pt>
                <c:pt idx="875">
                  <c:v>7.5</c:v>
                </c:pt>
                <c:pt idx="876">
                  <c:v>7.5</c:v>
                </c:pt>
                <c:pt idx="877">
                  <c:v>7.5</c:v>
                </c:pt>
                <c:pt idx="878">
                  <c:v>7.5</c:v>
                </c:pt>
                <c:pt idx="879">
                  <c:v>7.5</c:v>
                </c:pt>
                <c:pt idx="880">
                  <c:v>7.5</c:v>
                </c:pt>
                <c:pt idx="881">
                  <c:v>7.5</c:v>
                </c:pt>
                <c:pt idx="882">
                  <c:v>7.5</c:v>
                </c:pt>
                <c:pt idx="883">
                  <c:v>6.75</c:v>
                </c:pt>
                <c:pt idx="884">
                  <c:v>6.75</c:v>
                </c:pt>
                <c:pt idx="885">
                  <c:v>6.75</c:v>
                </c:pt>
                <c:pt idx="886">
                  <c:v>6.75</c:v>
                </c:pt>
                <c:pt idx="887">
                  <c:v>6.75</c:v>
                </c:pt>
                <c:pt idx="888">
                  <c:v>6.75</c:v>
                </c:pt>
                <c:pt idx="889">
                  <c:v>6.75</c:v>
                </c:pt>
                <c:pt idx="890">
                  <c:v>6.75</c:v>
                </c:pt>
                <c:pt idx="891">
                  <c:v>6.75</c:v>
                </c:pt>
                <c:pt idx="892">
                  <c:v>6.75</c:v>
                </c:pt>
                <c:pt idx="893">
                  <c:v>6.75</c:v>
                </c:pt>
                <c:pt idx="894">
                  <c:v>6.75</c:v>
                </c:pt>
                <c:pt idx="895">
                  <c:v>6.75</c:v>
                </c:pt>
                <c:pt idx="896">
                  <c:v>6.75</c:v>
                </c:pt>
                <c:pt idx="897">
                  <c:v>6.75</c:v>
                </c:pt>
                <c:pt idx="898">
                  <c:v>6.75</c:v>
                </c:pt>
                <c:pt idx="899">
                  <c:v>6.75</c:v>
                </c:pt>
                <c:pt idx="900">
                  <c:v>6.75</c:v>
                </c:pt>
                <c:pt idx="901">
                  <c:v>6.75</c:v>
                </c:pt>
                <c:pt idx="902">
                  <c:v>6.75</c:v>
                </c:pt>
                <c:pt idx="903">
                  <c:v>6.75</c:v>
                </c:pt>
                <c:pt idx="904">
                  <c:v>6.75</c:v>
                </c:pt>
                <c:pt idx="905">
                  <c:v>6.75</c:v>
                </c:pt>
                <c:pt idx="906">
                  <c:v>6.75</c:v>
                </c:pt>
                <c:pt idx="907">
                  <c:v>6.75</c:v>
                </c:pt>
                <c:pt idx="908">
                  <c:v>6.75</c:v>
                </c:pt>
                <c:pt idx="909">
                  <c:v>6.75</c:v>
                </c:pt>
                <c:pt idx="910">
                  <c:v>6.75</c:v>
                </c:pt>
                <c:pt idx="911">
                  <c:v>6.75</c:v>
                </c:pt>
                <c:pt idx="912">
                  <c:v>6.75</c:v>
                </c:pt>
                <c:pt idx="913">
                  <c:v>6.5</c:v>
                </c:pt>
                <c:pt idx="914">
                  <c:v>6.5</c:v>
                </c:pt>
                <c:pt idx="915">
                  <c:v>6.5</c:v>
                </c:pt>
                <c:pt idx="916">
                  <c:v>6.5</c:v>
                </c:pt>
                <c:pt idx="917">
                  <c:v>6.5</c:v>
                </c:pt>
                <c:pt idx="918">
                  <c:v>6.5</c:v>
                </c:pt>
                <c:pt idx="919">
                  <c:v>6.5</c:v>
                </c:pt>
                <c:pt idx="920">
                  <c:v>6.5</c:v>
                </c:pt>
                <c:pt idx="921">
                  <c:v>6.5</c:v>
                </c:pt>
                <c:pt idx="922">
                  <c:v>6.5</c:v>
                </c:pt>
                <c:pt idx="923">
                  <c:v>6.5</c:v>
                </c:pt>
                <c:pt idx="924">
                  <c:v>6.5</c:v>
                </c:pt>
                <c:pt idx="925">
                  <c:v>6.5</c:v>
                </c:pt>
                <c:pt idx="926">
                  <c:v>6.5</c:v>
                </c:pt>
                <c:pt idx="927">
                  <c:v>6.5</c:v>
                </c:pt>
                <c:pt idx="928">
                  <c:v>6.5</c:v>
                </c:pt>
                <c:pt idx="929">
                  <c:v>6.5</c:v>
                </c:pt>
                <c:pt idx="930">
                  <c:v>6.5</c:v>
                </c:pt>
                <c:pt idx="931">
                  <c:v>6.5</c:v>
                </c:pt>
                <c:pt idx="932">
                  <c:v>6.5</c:v>
                </c:pt>
                <c:pt idx="933">
                  <c:v>6.5</c:v>
                </c:pt>
                <c:pt idx="934">
                  <c:v>6.5</c:v>
                </c:pt>
                <c:pt idx="935">
                  <c:v>6.5</c:v>
                </c:pt>
                <c:pt idx="936">
                  <c:v>6.5</c:v>
                </c:pt>
                <c:pt idx="937">
                  <c:v>6.5</c:v>
                </c:pt>
                <c:pt idx="938">
                  <c:v>6.5</c:v>
                </c:pt>
                <c:pt idx="939">
                  <c:v>6.5</c:v>
                </c:pt>
                <c:pt idx="940">
                  <c:v>6.5</c:v>
                </c:pt>
                <c:pt idx="941">
                  <c:v>6.5</c:v>
                </c:pt>
                <c:pt idx="942">
                  <c:v>6.5</c:v>
                </c:pt>
                <c:pt idx="943">
                  <c:v>6.5</c:v>
                </c:pt>
                <c:pt idx="944">
                  <c:v>6.5</c:v>
                </c:pt>
                <c:pt idx="945">
                  <c:v>6.5</c:v>
                </c:pt>
                <c:pt idx="946">
                  <c:v>6.5</c:v>
                </c:pt>
                <c:pt idx="947">
                  <c:v>6.5</c:v>
                </c:pt>
                <c:pt idx="948">
                  <c:v>5.5</c:v>
                </c:pt>
                <c:pt idx="949">
                  <c:v>5.5</c:v>
                </c:pt>
                <c:pt idx="950">
                  <c:v>5.5</c:v>
                </c:pt>
                <c:pt idx="951">
                  <c:v>5.5</c:v>
                </c:pt>
                <c:pt idx="952">
                  <c:v>5.5</c:v>
                </c:pt>
                <c:pt idx="953">
                  <c:v>5.5</c:v>
                </c:pt>
                <c:pt idx="954">
                  <c:v>5.5</c:v>
                </c:pt>
                <c:pt idx="955">
                  <c:v>5.5</c:v>
                </c:pt>
                <c:pt idx="956">
                  <c:v>5.5</c:v>
                </c:pt>
                <c:pt idx="957">
                  <c:v>5.5</c:v>
                </c:pt>
                <c:pt idx="958">
                  <c:v>5.5</c:v>
                </c:pt>
                <c:pt idx="959">
                  <c:v>5.5</c:v>
                </c:pt>
                <c:pt idx="960">
                  <c:v>5.5</c:v>
                </c:pt>
                <c:pt idx="961">
                  <c:v>5.5</c:v>
                </c:pt>
                <c:pt idx="962">
                  <c:v>5.5</c:v>
                </c:pt>
                <c:pt idx="963">
                  <c:v>5.5</c:v>
                </c:pt>
                <c:pt idx="964">
                  <c:v>5.5</c:v>
                </c:pt>
                <c:pt idx="965">
                  <c:v>5.5</c:v>
                </c:pt>
                <c:pt idx="966">
                  <c:v>5.5</c:v>
                </c:pt>
                <c:pt idx="967">
                  <c:v>5.5</c:v>
                </c:pt>
                <c:pt idx="968">
                  <c:v>5.5</c:v>
                </c:pt>
                <c:pt idx="969">
                  <c:v>5.5</c:v>
                </c:pt>
                <c:pt idx="970">
                  <c:v>5.5</c:v>
                </c:pt>
                <c:pt idx="971">
                  <c:v>5.5</c:v>
                </c:pt>
                <c:pt idx="972">
                  <c:v>5.5</c:v>
                </c:pt>
                <c:pt idx="973">
                  <c:v>5.5</c:v>
                </c:pt>
                <c:pt idx="974">
                  <c:v>5.5</c:v>
                </c:pt>
                <c:pt idx="975">
                  <c:v>5.5</c:v>
                </c:pt>
                <c:pt idx="976">
                  <c:v>5.5</c:v>
                </c:pt>
                <c:pt idx="977">
                  <c:v>5</c:v>
                </c:pt>
                <c:pt idx="978">
                  <c:v>5</c:v>
                </c:pt>
                <c:pt idx="979">
                  <c:v>5</c:v>
                </c:pt>
                <c:pt idx="980">
                  <c:v>5</c:v>
                </c:pt>
                <c:pt idx="981">
                  <c:v>5</c:v>
                </c:pt>
                <c:pt idx="982">
                  <c:v>5</c:v>
                </c:pt>
                <c:pt idx="983">
                  <c:v>5</c:v>
                </c:pt>
                <c:pt idx="984">
                  <c:v>5</c:v>
                </c:pt>
                <c:pt idx="985">
                  <c:v>5</c:v>
                </c:pt>
                <c:pt idx="986">
                  <c:v>5</c:v>
                </c:pt>
                <c:pt idx="987">
                  <c:v>5</c:v>
                </c:pt>
                <c:pt idx="988">
                  <c:v>5</c:v>
                </c:pt>
                <c:pt idx="989">
                  <c:v>5</c:v>
                </c:pt>
                <c:pt idx="990">
                  <c:v>5</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5</c:v>
                </c:pt>
                <c:pt idx="1005">
                  <c:v>5</c:v>
                </c:pt>
                <c:pt idx="1006">
                  <c:v>5</c:v>
                </c:pt>
                <c:pt idx="1007">
                  <c:v>5</c:v>
                </c:pt>
                <c:pt idx="1008">
                  <c:v>5</c:v>
                </c:pt>
                <c:pt idx="1009">
                  <c:v>5</c:v>
                </c:pt>
                <c:pt idx="1010">
                  <c:v>5</c:v>
                </c:pt>
                <c:pt idx="1011">
                  <c:v>4.5</c:v>
                </c:pt>
                <c:pt idx="1012">
                  <c:v>4.5</c:v>
                </c:pt>
                <c:pt idx="1013">
                  <c:v>4.5</c:v>
                </c:pt>
                <c:pt idx="1014">
                  <c:v>4.5</c:v>
                </c:pt>
                <c:pt idx="1015">
                  <c:v>4.5</c:v>
                </c:pt>
                <c:pt idx="1016">
                  <c:v>4.5</c:v>
                </c:pt>
                <c:pt idx="1017">
                  <c:v>4.5</c:v>
                </c:pt>
                <c:pt idx="1018">
                  <c:v>4.5</c:v>
                </c:pt>
                <c:pt idx="1019">
                  <c:v>4.5</c:v>
                </c:pt>
                <c:pt idx="1020">
                  <c:v>4.5</c:v>
                </c:pt>
                <c:pt idx="1021">
                  <c:v>4.5</c:v>
                </c:pt>
                <c:pt idx="1022">
                  <c:v>4.5</c:v>
                </c:pt>
                <c:pt idx="1023">
                  <c:v>4.5</c:v>
                </c:pt>
                <c:pt idx="1024">
                  <c:v>4.5</c:v>
                </c:pt>
                <c:pt idx="1025">
                  <c:v>4.5</c:v>
                </c:pt>
                <c:pt idx="1026">
                  <c:v>4.5</c:v>
                </c:pt>
                <c:pt idx="1027">
                  <c:v>4.5</c:v>
                </c:pt>
                <c:pt idx="1028">
                  <c:v>4.5</c:v>
                </c:pt>
                <c:pt idx="1029">
                  <c:v>4.5</c:v>
                </c:pt>
                <c:pt idx="1030">
                  <c:v>4.5</c:v>
                </c:pt>
                <c:pt idx="1031">
                  <c:v>4.5</c:v>
                </c:pt>
                <c:pt idx="1032">
                  <c:v>4.5</c:v>
                </c:pt>
                <c:pt idx="1033">
                  <c:v>4.5</c:v>
                </c:pt>
                <c:pt idx="1034">
                  <c:v>4.5</c:v>
                </c:pt>
                <c:pt idx="1035">
                  <c:v>4.5</c:v>
                </c:pt>
                <c:pt idx="1036">
                  <c:v>4.25</c:v>
                </c:pt>
                <c:pt idx="1037">
                  <c:v>4.25</c:v>
                </c:pt>
                <c:pt idx="1038">
                  <c:v>4.25</c:v>
                </c:pt>
                <c:pt idx="1039">
                  <c:v>4.25</c:v>
                </c:pt>
                <c:pt idx="1040">
                  <c:v>4.25</c:v>
                </c:pt>
                <c:pt idx="1041">
                  <c:v>4.25</c:v>
                </c:pt>
                <c:pt idx="1042">
                  <c:v>4.25</c:v>
                </c:pt>
                <c:pt idx="1043">
                  <c:v>4.25</c:v>
                </c:pt>
                <c:pt idx="1044">
                  <c:v>4.25</c:v>
                </c:pt>
                <c:pt idx="1045">
                  <c:v>4.25</c:v>
                </c:pt>
                <c:pt idx="1046">
                  <c:v>4.25</c:v>
                </c:pt>
                <c:pt idx="1047">
                  <c:v>4.25</c:v>
                </c:pt>
                <c:pt idx="1048">
                  <c:v>4.25</c:v>
                </c:pt>
                <c:pt idx="1049">
                  <c:v>4.25</c:v>
                </c:pt>
                <c:pt idx="1050">
                  <c:v>4.25</c:v>
                </c:pt>
                <c:pt idx="1051">
                  <c:v>4.25</c:v>
                </c:pt>
                <c:pt idx="1052">
                  <c:v>4.25</c:v>
                </c:pt>
                <c:pt idx="1053">
                  <c:v>4.25</c:v>
                </c:pt>
                <c:pt idx="1054">
                  <c:v>4.25</c:v>
                </c:pt>
                <c:pt idx="1055">
                  <c:v>4.25</c:v>
                </c:pt>
                <c:pt idx="1056">
                  <c:v>4.25</c:v>
                </c:pt>
                <c:pt idx="1057">
                  <c:v>4.25</c:v>
                </c:pt>
                <c:pt idx="1058">
                  <c:v>4.25</c:v>
                </c:pt>
                <c:pt idx="1059">
                  <c:v>4.25</c:v>
                </c:pt>
                <c:pt idx="1060">
                  <c:v>4.25</c:v>
                </c:pt>
                <c:pt idx="1061">
                  <c:v>4.25</c:v>
                </c:pt>
                <c:pt idx="1062">
                  <c:v>4.25</c:v>
                </c:pt>
                <c:pt idx="1063">
                  <c:v>4.25</c:v>
                </c:pt>
                <c:pt idx="1064">
                  <c:v>4.25</c:v>
                </c:pt>
                <c:pt idx="1065">
                  <c:v>4.25</c:v>
                </c:pt>
                <c:pt idx="1066">
                  <c:v>4.25</c:v>
                </c:pt>
                <c:pt idx="1067">
                  <c:v>4.25</c:v>
                </c:pt>
                <c:pt idx="1068">
                  <c:v>4.25</c:v>
                </c:pt>
                <c:pt idx="1069">
                  <c:v>4.25</c:v>
                </c:pt>
                <c:pt idx="1070">
                  <c:v>4.25</c:v>
                </c:pt>
                <c:pt idx="1071">
                  <c:v>4.25</c:v>
                </c:pt>
                <c:pt idx="1072">
                  <c:v>4.25</c:v>
                </c:pt>
                <c:pt idx="1073">
                  <c:v>4.25</c:v>
                </c:pt>
                <c:pt idx="1074">
                  <c:v>4.25</c:v>
                </c:pt>
                <c:pt idx="1075">
                  <c:v>4.25</c:v>
                </c:pt>
                <c:pt idx="1076">
                  <c:v>4.25</c:v>
                </c:pt>
                <c:pt idx="1077">
                  <c:v>4.25</c:v>
                </c:pt>
                <c:pt idx="1078">
                  <c:v>4.25</c:v>
                </c:pt>
                <c:pt idx="1079">
                  <c:v>4.25</c:v>
                </c:pt>
                <c:pt idx="1080">
                  <c:v>4.25</c:v>
                </c:pt>
                <c:pt idx="1081">
                  <c:v>4.25</c:v>
                </c:pt>
                <c:pt idx="1082">
                  <c:v>4.25</c:v>
                </c:pt>
                <c:pt idx="1083">
                  <c:v>4.25</c:v>
                </c:pt>
                <c:pt idx="1084">
                  <c:v>4.25</c:v>
                </c:pt>
                <c:pt idx="1085">
                  <c:v>4.25</c:v>
                </c:pt>
                <c:pt idx="1086">
                  <c:v>4.25</c:v>
                </c:pt>
                <c:pt idx="1087">
                  <c:v>4.25</c:v>
                </c:pt>
                <c:pt idx="1088">
                  <c:v>4.25</c:v>
                </c:pt>
                <c:pt idx="1089">
                  <c:v>4.25</c:v>
                </c:pt>
                <c:pt idx="1090">
                  <c:v>4.25</c:v>
                </c:pt>
                <c:pt idx="1091">
                  <c:v>4.25</c:v>
                </c:pt>
                <c:pt idx="1092">
                  <c:v>4.25</c:v>
                </c:pt>
                <c:pt idx="1093">
                  <c:v>4.25</c:v>
                </c:pt>
                <c:pt idx="1094">
                  <c:v>4.25</c:v>
                </c:pt>
                <c:pt idx="1095">
                  <c:v>4.25</c:v>
                </c:pt>
                <c:pt idx="1096">
                  <c:v>4.25</c:v>
                </c:pt>
                <c:pt idx="1097">
                  <c:v>4.25</c:v>
                </c:pt>
                <c:pt idx="1098">
                  <c:v>4.25</c:v>
                </c:pt>
                <c:pt idx="1099">
                  <c:v>4.25</c:v>
                </c:pt>
                <c:pt idx="1100">
                  <c:v>4.25</c:v>
                </c:pt>
                <c:pt idx="1101">
                  <c:v>4.25</c:v>
                </c:pt>
                <c:pt idx="1102">
                  <c:v>4.25</c:v>
                </c:pt>
                <c:pt idx="1103">
                  <c:v>4.25</c:v>
                </c:pt>
                <c:pt idx="1104">
                  <c:v>4.25</c:v>
                </c:pt>
                <c:pt idx="1105">
                  <c:v>4.25</c:v>
                </c:pt>
                <c:pt idx="1106">
                  <c:v>4.25</c:v>
                </c:pt>
                <c:pt idx="1107">
                  <c:v>4.25</c:v>
                </c:pt>
                <c:pt idx="1108">
                  <c:v>4.25</c:v>
                </c:pt>
                <c:pt idx="1109">
                  <c:v>4.25</c:v>
                </c:pt>
                <c:pt idx="1110">
                  <c:v>4.25</c:v>
                </c:pt>
                <c:pt idx="1111">
                  <c:v>4.25</c:v>
                </c:pt>
                <c:pt idx="1112">
                  <c:v>4.25</c:v>
                </c:pt>
                <c:pt idx="1113">
                  <c:v>4.25</c:v>
                </c:pt>
                <c:pt idx="1114">
                  <c:v>4.25</c:v>
                </c:pt>
                <c:pt idx="1115">
                  <c:v>4.25</c:v>
                </c:pt>
                <c:pt idx="1116">
                  <c:v>4.25</c:v>
                </c:pt>
                <c:pt idx="1117">
                  <c:v>4.25</c:v>
                </c:pt>
                <c:pt idx="1118">
                  <c:v>4.25</c:v>
                </c:pt>
                <c:pt idx="1119">
                  <c:v>4.25</c:v>
                </c:pt>
                <c:pt idx="1120">
                  <c:v>4.25</c:v>
                </c:pt>
                <c:pt idx="1121">
                  <c:v>4.25</c:v>
                </c:pt>
                <c:pt idx="1122">
                  <c:v>4.25</c:v>
                </c:pt>
                <c:pt idx="1123">
                  <c:v>4.25</c:v>
                </c:pt>
                <c:pt idx="1124">
                  <c:v>4.25</c:v>
                </c:pt>
                <c:pt idx="1125">
                  <c:v>4.25</c:v>
                </c:pt>
                <c:pt idx="1126">
                  <c:v>4.25</c:v>
                </c:pt>
                <c:pt idx="1127">
                  <c:v>4.25</c:v>
                </c:pt>
                <c:pt idx="1128">
                  <c:v>4.25</c:v>
                </c:pt>
                <c:pt idx="1129">
                  <c:v>4.25</c:v>
                </c:pt>
                <c:pt idx="1130">
                  <c:v>4.25</c:v>
                </c:pt>
                <c:pt idx="1131">
                  <c:v>4.25</c:v>
                </c:pt>
                <c:pt idx="1132">
                  <c:v>4.25</c:v>
                </c:pt>
                <c:pt idx="1133">
                  <c:v>4.25</c:v>
                </c:pt>
                <c:pt idx="1134">
                  <c:v>4.25</c:v>
                </c:pt>
                <c:pt idx="1135">
                  <c:v>4.25</c:v>
                </c:pt>
                <c:pt idx="1136">
                  <c:v>4.25</c:v>
                </c:pt>
                <c:pt idx="1137">
                  <c:v>4.25</c:v>
                </c:pt>
                <c:pt idx="1138">
                  <c:v>4.25</c:v>
                </c:pt>
                <c:pt idx="1139">
                  <c:v>4.25</c:v>
                </c:pt>
                <c:pt idx="1140">
                  <c:v>4.25</c:v>
                </c:pt>
                <c:pt idx="1141">
                  <c:v>4.25</c:v>
                </c:pt>
                <c:pt idx="1142">
                  <c:v>4.25</c:v>
                </c:pt>
                <c:pt idx="1143">
                  <c:v>4.25</c:v>
                </c:pt>
                <c:pt idx="1144">
                  <c:v>4.25</c:v>
                </c:pt>
                <c:pt idx="1145">
                  <c:v>4.25</c:v>
                </c:pt>
                <c:pt idx="1146">
                  <c:v>4.25</c:v>
                </c:pt>
                <c:pt idx="1147">
                  <c:v>4.25</c:v>
                </c:pt>
                <c:pt idx="1148">
                  <c:v>4.25</c:v>
                </c:pt>
                <c:pt idx="1149">
                  <c:v>4.25</c:v>
                </c:pt>
                <c:pt idx="1150">
                  <c:v>4.25</c:v>
                </c:pt>
                <c:pt idx="1151">
                  <c:v>4.25</c:v>
                </c:pt>
                <c:pt idx="1152">
                  <c:v>4.25</c:v>
                </c:pt>
                <c:pt idx="1153">
                  <c:v>4.25</c:v>
                </c:pt>
                <c:pt idx="1154">
                  <c:v>4.25</c:v>
                </c:pt>
                <c:pt idx="1155">
                  <c:v>4.25</c:v>
                </c:pt>
                <c:pt idx="1156">
                  <c:v>4.25</c:v>
                </c:pt>
                <c:pt idx="1157">
                  <c:v>4.25</c:v>
                </c:pt>
                <c:pt idx="1158">
                  <c:v>4.25</c:v>
                </c:pt>
                <c:pt idx="1159">
                  <c:v>4.25</c:v>
                </c:pt>
                <c:pt idx="1160">
                  <c:v>4.25</c:v>
                </c:pt>
                <c:pt idx="1161">
                  <c:v>4.25</c:v>
                </c:pt>
                <c:pt idx="1162">
                  <c:v>4.25</c:v>
                </c:pt>
                <c:pt idx="1163">
                  <c:v>4.25</c:v>
                </c:pt>
                <c:pt idx="1164">
                  <c:v>4.25</c:v>
                </c:pt>
                <c:pt idx="1165">
                  <c:v>4.25</c:v>
                </c:pt>
                <c:pt idx="1166">
                  <c:v>4.25</c:v>
                </c:pt>
                <c:pt idx="1167">
                  <c:v>4.25</c:v>
                </c:pt>
                <c:pt idx="1168">
                  <c:v>4.25</c:v>
                </c:pt>
                <c:pt idx="1169">
                  <c:v>4.25</c:v>
                </c:pt>
                <c:pt idx="1170">
                  <c:v>4.25</c:v>
                </c:pt>
                <c:pt idx="1171">
                  <c:v>4.25</c:v>
                </c:pt>
                <c:pt idx="1172">
                  <c:v>4.25</c:v>
                </c:pt>
                <c:pt idx="1173">
                  <c:v>4.25</c:v>
                </c:pt>
                <c:pt idx="1174">
                  <c:v>4.25</c:v>
                </c:pt>
                <c:pt idx="1175">
                  <c:v>4.25</c:v>
                </c:pt>
                <c:pt idx="1176">
                  <c:v>4.25</c:v>
                </c:pt>
                <c:pt idx="1177">
                  <c:v>4.25</c:v>
                </c:pt>
                <c:pt idx="1178">
                  <c:v>4.25</c:v>
                </c:pt>
                <c:pt idx="1179">
                  <c:v>4.25</c:v>
                </c:pt>
                <c:pt idx="1180">
                  <c:v>4.25</c:v>
                </c:pt>
                <c:pt idx="1181">
                  <c:v>4.25</c:v>
                </c:pt>
                <c:pt idx="1182">
                  <c:v>4.25</c:v>
                </c:pt>
                <c:pt idx="1183">
                  <c:v>4.25</c:v>
                </c:pt>
                <c:pt idx="1184">
                  <c:v>4.25</c:v>
                </c:pt>
                <c:pt idx="1185">
                  <c:v>4.25</c:v>
                </c:pt>
                <c:pt idx="1186">
                  <c:v>4.25</c:v>
                </c:pt>
                <c:pt idx="1187">
                  <c:v>4.25</c:v>
                </c:pt>
                <c:pt idx="1188">
                  <c:v>4.25</c:v>
                </c:pt>
                <c:pt idx="1189">
                  <c:v>4.25</c:v>
                </c:pt>
                <c:pt idx="1190">
                  <c:v>4.25</c:v>
                </c:pt>
                <c:pt idx="1191">
                  <c:v>4.25</c:v>
                </c:pt>
                <c:pt idx="1192">
                  <c:v>4.25</c:v>
                </c:pt>
                <c:pt idx="1193">
                  <c:v>4.25</c:v>
                </c:pt>
                <c:pt idx="1194">
                  <c:v>4.25</c:v>
                </c:pt>
                <c:pt idx="1195">
                  <c:v>4.25</c:v>
                </c:pt>
                <c:pt idx="1196">
                  <c:v>4.25</c:v>
                </c:pt>
                <c:pt idx="1197">
                  <c:v>4.25</c:v>
                </c:pt>
                <c:pt idx="1198">
                  <c:v>4.25</c:v>
                </c:pt>
                <c:pt idx="1199">
                  <c:v>4.25</c:v>
                </c:pt>
                <c:pt idx="1200">
                  <c:v>4.25</c:v>
                </c:pt>
                <c:pt idx="1201">
                  <c:v>4.25</c:v>
                </c:pt>
                <c:pt idx="1202">
                  <c:v>4.5</c:v>
                </c:pt>
                <c:pt idx="1203">
                  <c:v>4.5</c:v>
                </c:pt>
                <c:pt idx="1204">
                  <c:v>4.5</c:v>
                </c:pt>
                <c:pt idx="1205">
                  <c:v>4.5</c:v>
                </c:pt>
                <c:pt idx="1206">
                  <c:v>4.5</c:v>
                </c:pt>
                <c:pt idx="1207">
                  <c:v>4.5</c:v>
                </c:pt>
                <c:pt idx="1208">
                  <c:v>4.5</c:v>
                </c:pt>
                <c:pt idx="1209">
                  <c:v>4.5</c:v>
                </c:pt>
                <c:pt idx="1210">
                  <c:v>4.5</c:v>
                </c:pt>
                <c:pt idx="1211">
                  <c:v>4.5</c:v>
                </c:pt>
                <c:pt idx="1212">
                  <c:v>4.5</c:v>
                </c:pt>
                <c:pt idx="1213">
                  <c:v>4.5</c:v>
                </c:pt>
                <c:pt idx="1214">
                  <c:v>4.5</c:v>
                </c:pt>
                <c:pt idx="1215">
                  <c:v>4.5</c:v>
                </c:pt>
                <c:pt idx="1216">
                  <c:v>4.5</c:v>
                </c:pt>
                <c:pt idx="1217">
                  <c:v>4.5</c:v>
                </c:pt>
                <c:pt idx="1218">
                  <c:v>4.5</c:v>
                </c:pt>
                <c:pt idx="1219">
                  <c:v>4.5</c:v>
                </c:pt>
                <c:pt idx="1220">
                  <c:v>4.5</c:v>
                </c:pt>
                <c:pt idx="1221">
                  <c:v>4.5</c:v>
                </c:pt>
                <c:pt idx="1222">
                  <c:v>4.5</c:v>
                </c:pt>
                <c:pt idx="1223">
                  <c:v>4.5</c:v>
                </c:pt>
                <c:pt idx="1224">
                  <c:v>4.5</c:v>
                </c:pt>
                <c:pt idx="1225">
                  <c:v>5.5</c:v>
                </c:pt>
                <c:pt idx="1226">
                  <c:v>5.5</c:v>
                </c:pt>
                <c:pt idx="1227">
                  <c:v>5.5</c:v>
                </c:pt>
                <c:pt idx="1228">
                  <c:v>5.5</c:v>
                </c:pt>
                <c:pt idx="1229">
                  <c:v>5.5</c:v>
                </c:pt>
                <c:pt idx="1230">
                  <c:v>5.5</c:v>
                </c:pt>
                <c:pt idx="1231">
                  <c:v>5.5</c:v>
                </c:pt>
                <c:pt idx="1232">
                  <c:v>5.5</c:v>
                </c:pt>
                <c:pt idx="1233">
                  <c:v>5.5</c:v>
                </c:pt>
                <c:pt idx="1234">
                  <c:v>5.5</c:v>
                </c:pt>
                <c:pt idx="1235">
                  <c:v>5.5</c:v>
                </c:pt>
                <c:pt idx="1236">
                  <c:v>5.5</c:v>
                </c:pt>
                <c:pt idx="1237">
                  <c:v>5.5</c:v>
                </c:pt>
                <c:pt idx="1238">
                  <c:v>5.5</c:v>
                </c:pt>
                <c:pt idx="1239">
                  <c:v>5.5</c:v>
                </c:pt>
                <c:pt idx="1240">
                  <c:v>5.5</c:v>
                </c:pt>
                <c:pt idx="1241">
                  <c:v>5.5</c:v>
                </c:pt>
                <c:pt idx="1242">
                  <c:v>5.5</c:v>
                </c:pt>
                <c:pt idx="1243">
                  <c:v>5.5</c:v>
                </c:pt>
                <c:pt idx="1244">
                  <c:v>5.5</c:v>
                </c:pt>
                <c:pt idx="1245">
                  <c:v>5.5</c:v>
                </c:pt>
                <c:pt idx="1246">
                  <c:v>5.5</c:v>
                </c:pt>
                <c:pt idx="1247">
                  <c:v>5.5</c:v>
                </c:pt>
                <c:pt idx="1248">
                  <c:v>5.5</c:v>
                </c:pt>
                <c:pt idx="1249">
                  <c:v>5.5</c:v>
                </c:pt>
                <c:pt idx="1250">
                  <c:v>5.5</c:v>
                </c:pt>
                <c:pt idx="1251">
                  <c:v>5.5</c:v>
                </c:pt>
                <c:pt idx="1252">
                  <c:v>5.5</c:v>
                </c:pt>
                <c:pt idx="1253">
                  <c:v>5.5</c:v>
                </c:pt>
                <c:pt idx="1254">
                  <c:v>5.5</c:v>
                </c:pt>
                <c:pt idx="1255">
                  <c:v>5.5</c:v>
                </c:pt>
                <c:pt idx="1256">
                  <c:v>5.5</c:v>
                </c:pt>
                <c:pt idx="1257">
                  <c:v>5.5</c:v>
                </c:pt>
                <c:pt idx="1258">
                  <c:v>5.5</c:v>
                </c:pt>
                <c:pt idx="1259">
                  <c:v>5.5</c:v>
                </c:pt>
                <c:pt idx="1260">
                  <c:v>5.5</c:v>
                </c:pt>
                <c:pt idx="1261">
                  <c:v>5.5</c:v>
                </c:pt>
                <c:pt idx="1262">
                  <c:v>6</c:v>
                </c:pt>
                <c:pt idx="1263">
                  <c:v>6</c:v>
                </c:pt>
                <c:pt idx="1264">
                  <c:v>6</c:v>
                </c:pt>
                <c:pt idx="1265">
                  <c:v>6</c:v>
                </c:pt>
                <c:pt idx="1266">
                  <c:v>6</c:v>
                </c:pt>
                <c:pt idx="1267">
                  <c:v>6</c:v>
                </c:pt>
                <c:pt idx="1268">
                  <c:v>6</c:v>
                </c:pt>
                <c:pt idx="1269">
                  <c:v>6</c:v>
                </c:pt>
                <c:pt idx="1270">
                  <c:v>6</c:v>
                </c:pt>
                <c:pt idx="1271">
                  <c:v>6</c:v>
                </c:pt>
                <c:pt idx="1272">
                  <c:v>6</c:v>
                </c:pt>
                <c:pt idx="1273">
                  <c:v>6</c:v>
                </c:pt>
                <c:pt idx="1274">
                  <c:v>6</c:v>
                </c:pt>
                <c:pt idx="1275">
                  <c:v>6</c:v>
                </c:pt>
                <c:pt idx="1276">
                  <c:v>6</c:v>
                </c:pt>
                <c:pt idx="1277">
                  <c:v>6</c:v>
                </c:pt>
                <c:pt idx="1278">
                  <c:v>6</c:v>
                </c:pt>
                <c:pt idx="1279">
                  <c:v>6</c:v>
                </c:pt>
                <c:pt idx="1280">
                  <c:v>6</c:v>
                </c:pt>
                <c:pt idx="1281">
                  <c:v>6</c:v>
                </c:pt>
                <c:pt idx="1282">
                  <c:v>6</c:v>
                </c:pt>
                <c:pt idx="1283">
                  <c:v>6</c:v>
                </c:pt>
                <c:pt idx="1284">
                  <c:v>6</c:v>
                </c:pt>
                <c:pt idx="1285">
                  <c:v>6</c:v>
                </c:pt>
                <c:pt idx="1286">
                  <c:v>6</c:v>
                </c:pt>
                <c:pt idx="1287">
                  <c:v>6</c:v>
                </c:pt>
                <c:pt idx="1288">
                  <c:v>6</c:v>
                </c:pt>
                <c:pt idx="1289">
                  <c:v>6</c:v>
                </c:pt>
                <c:pt idx="1290">
                  <c:v>6</c:v>
                </c:pt>
                <c:pt idx="1291">
                  <c:v>6</c:v>
                </c:pt>
                <c:pt idx="1292">
                  <c:v>6</c:v>
                </c:pt>
                <c:pt idx="1293">
                  <c:v>6</c:v>
                </c:pt>
                <c:pt idx="1294">
                  <c:v>6</c:v>
                </c:pt>
                <c:pt idx="1295">
                  <c:v>6</c:v>
                </c:pt>
                <c:pt idx="1296">
                  <c:v>6</c:v>
                </c:pt>
                <c:pt idx="1297">
                  <c:v>6</c:v>
                </c:pt>
                <c:pt idx="1298">
                  <c:v>6</c:v>
                </c:pt>
                <c:pt idx="1299">
                  <c:v>6</c:v>
                </c:pt>
                <c:pt idx="1300">
                  <c:v>6</c:v>
                </c:pt>
                <c:pt idx="1301">
                  <c:v>6</c:v>
                </c:pt>
                <c:pt idx="1302">
                  <c:v>6</c:v>
                </c:pt>
                <c:pt idx="1303">
                  <c:v>6</c:v>
                </c:pt>
                <c:pt idx="1304">
                  <c:v>6</c:v>
                </c:pt>
                <c:pt idx="1305">
                  <c:v>6</c:v>
                </c:pt>
                <c:pt idx="1306">
                  <c:v>6</c:v>
                </c:pt>
                <c:pt idx="1307">
                  <c:v>6</c:v>
                </c:pt>
                <c:pt idx="1308">
                  <c:v>6</c:v>
                </c:pt>
                <c:pt idx="1309">
                  <c:v>6</c:v>
                </c:pt>
                <c:pt idx="1310">
                  <c:v>6</c:v>
                </c:pt>
                <c:pt idx="1311">
                  <c:v>6</c:v>
                </c:pt>
                <c:pt idx="1312">
                  <c:v>6</c:v>
                </c:pt>
                <c:pt idx="1313">
                  <c:v>6</c:v>
                </c:pt>
                <c:pt idx="1314">
                  <c:v>6</c:v>
                </c:pt>
                <c:pt idx="1315">
                  <c:v>6.25</c:v>
                </c:pt>
                <c:pt idx="1316">
                  <c:v>6.25</c:v>
                </c:pt>
                <c:pt idx="1317">
                  <c:v>6.25</c:v>
                </c:pt>
                <c:pt idx="1318">
                  <c:v>6.25</c:v>
                </c:pt>
                <c:pt idx="1319">
                  <c:v>6.25</c:v>
                </c:pt>
                <c:pt idx="1320">
                  <c:v>6.25</c:v>
                </c:pt>
                <c:pt idx="1321">
                  <c:v>6.25</c:v>
                </c:pt>
                <c:pt idx="1322">
                  <c:v>6.25</c:v>
                </c:pt>
                <c:pt idx="1323">
                  <c:v>6.25</c:v>
                </c:pt>
                <c:pt idx="1324">
                  <c:v>6.25</c:v>
                </c:pt>
                <c:pt idx="1325">
                  <c:v>6.25</c:v>
                </c:pt>
                <c:pt idx="1326">
                  <c:v>6.25</c:v>
                </c:pt>
                <c:pt idx="1327">
                  <c:v>6.25</c:v>
                </c:pt>
                <c:pt idx="1328">
                  <c:v>6.25</c:v>
                </c:pt>
                <c:pt idx="1329">
                  <c:v>6.25</c:v>
                </c:pt>
                <c:pt idx="1330">
                  <c:v>6.25</c:v>
                </c:pt>
                <c:pt idx="1331">
                  <c:v>6.25</c:v>
                </c:pt>
                <c:pt idx="1332">
                  <c:v>6.25</c:v>
                </c:pt>
                <c:pt idx="1333">
                  <c:v>6.25</c:v>
                </c:pt>
                <c:pt idx="1334">
                  <c:v>6.25</c:v>
                </c:pt>
                <c:pt idx="1335">
                  <c:v>6.25</c:v>
                </c:pt>
                <c:pt idx="1336">
                  <c:v>6.25</c:v>
                </c:pt>
                <c:pt idx="1337">
                  <c:v>6.25</c:v>
                </c:pt>
                <c:pt idx="1338">
                  <c:v>6.25</c:v>
                </c:pt>
                <c:pt idx="1339">
                  <c:v>6.25</c:v>
                </c:pt>
                <c:pt idx="1340">
                  <c:v>6.25</c:v>
                </c:pt>
                <c:pt idx="1341">
                  <c:v>6.25</c:v>
                </c:pt>
                <c:pt idx="1342">
                  <c:v>6.25</c:v>
                </c:pt>
                <c:pt idx="1343">
                  <c:v>6.25</c:v>
                </c:pt>
                <c:pt idx="1344">
                  <c:v>6.25</c:v>
                </c:pt>
                <c:pt idx="1345">
                  <c:v>6.25</c:v>
                </c:pt>
                <c:pt idx="1346">
                  <c:v>6.25</c:v>
                </c:pt>
                <c:pt idx="1347">
                  <c:v>6.25</c:v>
                </c:pt>
                <c:pt idx="1348">
                  <c:v>6.25</c:v>
                </c:pt>
                <c:pt idx="1349">
                  <c:v>6.25</c:v>
                </c:pt>
                <c:pt idx="1350">
                  <c:v>6.25</c:v>
                </c:pt>
                <c:pt idx="1351">
                  <c:v>6.25</c:v>
                </c:pt>
                <c:pt idx="1352">
                  <c:v>6.5</c:v>
                </c:pt>
                <c:pt idx="1353">
                  <c:v>6.5</c:v>
                </c:pt>
                <c:pt idx="1354">
                  <c:v>6.5</c:v>
                </c:pt>
                <c:pt idx="1355">
                  <c:v>6.5</c:v>
                </c:pt>
                <c:pt idx="1356">
                  <c:v>6.5</c:v>
                </c:pt>
                <c:pt idx="1357">
                  <c:v>6.5</c:v>
                </c:pt>
                <c:pt idx="1358">
                  <c:v>6.5</c:v>
                </c:pt>
                <c:pt idx="1359">
                  <c:v>6.5</c:v>
                </c:pt>
                <c:pt idx="1360">
                  <c:v>6.5</c:v>
                </c:pt>
                <c:pt idx="1361">
                  <c:v>6.5</c:v>
                </c:pt>
                <c:pt idx="1362">
                  <c:v>6.5</c:v>
                </c:pt>
                <c:pt idx="1363">
                  <c:v>6.5</c:v>
                </c:pt>
                <c:pt idx="1364">
                  <c:v>6.5</c:v>
                </c:pt>
                <c:pt idx="1365">
                  <c:v>6.5</c:v>
                </c:pt>
                <c:pt idx="1366">
                  <c:v>6.5</c:v>
                </c:pt>
                <c:pt idx="1367">
                  <c:v>6.5</c:v>
                </c:pt>
                <c:pt idx="1368">
                  <c:v>6.5</c:v>
                </c:pt>
                <c:pt idx="1369">
                  <c:v>6.5</c:v>
                </c:pt>
                <c:pt idx="1370">
                  <c:v>6.5</c:v>
                </c:pt>
                <c:pt idx="1371">
                  <c:v>6.5</c:v>
                </c:pt>
                <c:pt idx="1372">
                  <c:v>6.5</c:v>
                </c:pt>
                <c:pt idx="1373">
                  <c:v>6.5</c:v>
                </c:pt>
                <c:pt idx="1374">
                  <c:v>6.5</c:v>
                </c:pt>
                <c:pt idx="1375">
                  <c:v>6.5</c:v>
                </c:pt>
                <c:pt idx="1376">
                  <c:v>6.5</c:v>
                </c:pt>
                <c:pt idx="1377">
                  <c:v>6.5</c:v>
                </c:pt>
                <c:pt idx="1378">
                  <c:v>6.5</c:v>
                </c:pt>
                <c:pt idx="1379">
                  <c:v>6.5</c:v>
                </c:pt>
                <c:pt idx="1380">
                  <c:v>6.5</c:v>
                </c:pt>
                <c:pt idx="1381">
                  <c:v>6.5</c:v>
                </c:pt>
                <c:pt idx="1382">
                  <c:v>6.5</c:v>
                </c:pt>
                <c:pt idx="1383">
                  <c:v>6.5</c:v>
                </c:pt>
                <c:pt idx="1384">
                  <c:v>6.5</c:v>
                </c:pt>
                <c:pt idx="1385">
                  <c:v>6.5</c:v>
                </c:pt>
                <c:pt idx="1386">
                  <c:v>7</c:v>
                </c:pt>
                <c:pt idx="1387">
                  <c:v>7</c:v>
                </c:pt>
                <c:pt idx="1388">
                  <c:v>7</c:v>
                </c:pt>
                <c:pt idx="1389">
                  <c:v>7</c:v>
                </c:pt>
                <c:pt idx="1390">
                  <c:v>7</c:v>
                </c:pt>
                <c:pt idx="1391">
                  <c:v>7</c:v>
                </c:pt>
                <c:pt idx="1392">
                  <c:v>7</c:v>
                </c:pt>
                <c:pt idx="1393">
                  <c:v>7</c:v>
                </c:pt>
                <c:pt idx="1394">
                  <c:v>7</c:v>
                </c:pt>
                <c:pt idx="1395">
                  <c:v>7</c:v>
                </c:pt>
                <c:pt idx="1396">
                  <c:v>7</c:v>
                </c:pt>
                <c:pt idx="1397">
                  <c:v>7</c:v>
                </c:pt>
                <c:pt idx="1398">
                  <c:v>7</c:v>
                </c:pt>
                <c:pt idx="1399">
                  <c:v>7</c:v>
                </c:pt>
                <c:pt idx="1400">
                  <c:v>7</c:v>
                </c:pt>
                <c:pt idx="1401">
                  <c:v>7</c:v>
                </c:pt>
                <c:pt idx="1402">
                  <c:v>7</c:v>
                </c:pt>
                <c:pt idx="1403">
                  <c:v>7</c:v>
                </c:pt>
                <c:pt idx="1404">
                  <c:v>7</c:v>
                </c:pt>
                <c:pt idx="1405">
                  <c:v>7</c:v>
                </c:pt>
                <c:pt idx="1406">
                  <c:v>7</c:v>
                </c:pt>
                <c:pt idx="1407">
                  <c:v>7</c:v>
                </c:pt>
                <c:pt idx="1408">
                  <c:v>7</c:v>
                </c:pt>
                <c:pt idx="1409">
                  <c:v>7</c:v>
                </c:pt>
                <c:pt idx="1410">
                  <c:v>7</c:v>
                </c:pt>
                <c:pt idx="1411">
                  <c:v>7</c:v>
                </c:pt>
                <c:pt idx="1412">
                  <c:v>7</c:v>
                </c:pt>
                <c:pt idx="1413">
                  <c:v>7</c:v>
                </c:pt>
                <c:pt idx="1414">
                  <c:v>7</c:v>
                </c:pt>
                <c:pt idx="1415">
                  <c:v>7</c:v>
                </c:pt>
                <c:pt idx="1416">
                  <c:v>7</c:v>
                </c:pt>
                <c:pt idx="1417">
                  <c:v>7</c:v>
                </c:pt>
                <c:pt idx="1418">
                  <c:v>7</c:v>
                </c:pt>
                <c:pt idx="1419">
                  <c:v>7</c:v>
                </c:pt>
                <c:pt idx="1420">
                  <c:v>7</c:v>
                </c:pt>
                <c:pt idx="1421">
                  <c:v>7.25</c:v>
                </c:pt>
                <c:pt idx="1422">
                  <c:v>7.25</c:v>
                </c:pt>
                <c:pt idx="1423">
                  <c:v>7.25</c:v>
                </c:pt>
                <c:pt idx="1424">
                  <c:v>7.25</c:v>
                </c:pt>
                <c:pt idx="1425">
                  <c:v>7.25</c:v>
                </c:pt>
                <c:pt idx="1426">
                  <c:v>7.25</c:v>
                </c:pt>
                <c:pt idx="1427">
                  <c:v>7.25</c:v>
                </c:pt>
                <c:pt idx="1428">
                  <c:v>7.25</c:v>
                </c:pt>
                <c:pt idx="1429">
                  <c:v>7.25</c:v>
                </c:pt>
                <c:pt idx="1430">
                  <c:v>7.25</c:v>
                </c:pt>
                <c:pt idx="1431">
                  <c:v>7.25</c:v>
                </c:pt>
                <c:pt idx="1432">
                  <c:v>7.25</c:v>
                </c:pt>
                <c:pt idx="1433">
                  <c:v>7.25</c:v>
                </c:pt>
                <c:pt idx="1434">
                  <c:v>7.25</c:v>
                </c:pt>
                <c:pt idx="1435">
                  <c:v>7.25</c:v>
                </c:pt>
                <c:pt idx="1436">
                  <c:v>7.25</c:v>
                </c:pt>
                <c:pt idx="1437">
                  <c:v>7.25</c:v>
                </c:pt>
                <c:pt idx="1438">
                  <c:v>7.25</c:v>
                </c:pt>
                <c:pt idx="1439">
                  <c:v>7.25</c:v>
                </c:pt>
                <c:pt idx="1440">
                  <c:v>7.25</c:v>
                </c:pt>
                <c:pt idx="1441">
                  <c:v>7.25</c:v>
                </c:pt>
                <c:pt idx="1442">
                  <c:v>7.25</c:v>
                </c:pt>
                <c:pt idx="1443">
                  <c:v>7.25</c:v>
                </c:pt>
                <c:pt idx="1444">
                  <c:v>7.25</c:v>
                </c:pt>
                <c:pt idx="1445">
                  <c:v>7.25</c:v>
                </c:pt>
                <c:pt idx="1446">
                  <c:v>7.25</c:v>
                </c:pt>
                <c:pt idx="1447">
                  <c:v>7.25</c:v>
                </c:pt>
                <c:pt idx="1448">
                  <c:v>7.25</c:v>
                </c:pt>
                <c:pt idx="1449">
                  <c:v>7.25</c:v>
                </c:pt>
                <c:pt idx="1450">
                  <c:v>7.25</c:v>
                </c:pt>
                <c:pt idx="1451">
                  <c:v>7.5</c:v>
                </c:pt>
                <c:pt idx="1452">
                  <c:v>7.5</c:v>
                </c:pt>
                <c:pt idx="1453">
                  <c:v>7.5</c:v>
                </c:pt>
                <c:pt idx="1454">
                  <c:v>7.5</c:v>
                </c:pt>
                <c:pt idx="1455">
                  <c:v>7.5</c:v>
                </c:pt>
                <c:pt idx="1456">
                  <c:v>7.5</c:v>
                </c:pt>
                <c:pt idx="1457">
                  <c:v>7.5</c:v>
                </c:pt>
                <c:pt idx="1458">
                  <c:v>7.5</c:v>
                </c:pt>
                <c:pt idx="1459">
                  <c:v>7.5</c:v>
                </c:pt>
                <c:pt idx="1460">
                  <c:v>7.5</c:v>
                </c:pt>
                <c:pt idx="1461">
                  <c:v>7.5</c:v>
                </c:pt>
                <c:pt idx="1462">
                  <c:v>7.5</c:v>
                </c:pt>
                <c:pt idx="1463">
                  <c:v>7.5</c:v>
                </c:pt>
                <c:pt idx="1464">
                  <c:v>7.5</c:v>
                </c:pt>
                <c:pt idx="1465">
                  <c:v>7.5</c:v>
                </c:pt>
                <c:pt idx="1466">
                  <c:v>7.5</c:v>
                </c:pt>
                <c:pt idx="1467">
                  <c:v>7.5</c:v>
                </c:pt>
                <c:pt idx="1468">
                  <c:v>7.5</c:v>
                </c:pt>
                <c:pt idx="1469">
                  <c:v>7.5</c:v>
                </c:pt>
                <c:pt idx="1470">
                  <c:v>7.5</c:v>
                </c:pt>
                <c:pt idx="1471">
                  <c:v>7.5</c:v>
                </c:pt>
                <c:pt idx="1472">
                  <c:v>7.5</c:v>
                </c:pt>
                <c:pt idx="1473">
                  <c:v>7.5</c:v>
                </c:pt>
                <c:pt idx="1474">
                  <c:v>7.5</c:v>
                </c:pt>
                <c:pt idx="1475">
                  <c:v>7.5</c:v>
                </c:pt>
                <c:pt idx="1476">
                  <c:v>7.5</c:v>
                </c:pt>
                <c:pt idx="1477">
                  <c:v>7.5</c:v>
                </c:pt>
                <c:pt idx="1478">
                  <c:v>7.5</c:v>
                </c:pt>
                <c:pt idx="1479">
                  <c:v>7.5</c:v>
                </c:pt>
                <c:pt idx="1480">
                  <c:v>7.5</c:v>
                </c:pt>
                <c:pt idx="1481">
                  <c:v>7.75</c:v>
                </c:pt>
                <c:pt idx="1482">
                  <c:v>7.75</c:v>
                </c:pt>
                <c:pt idx="1483">
                  <c:v>7.75</c:v>
                </c:pt>
                <c:pt idx="1484">
                  <c:v>7.75</c:v>
                </c:pt>
                <c:pt idx="1485">
                  <c:v>7.75</c:v>
                </c:pt>
                <c:pt idx="1486">
                  <c:v>7.75</c:v>
                </c:pt>
                <c:pt idx="1487">
                  <c:v>7.75</c:v>
                </c:pt>
                <c:pt idx="1488">
                  <c:v>7.75</c:v>
                </c:pt>
                <c:pt idx="1489">
                  <c:v>7.75</c:v>
                </c:pt>
                <c:pt idx="1490">
                  <c:v>7.75</c:v>
                </c:pt>
                <c:pt idx="1491">
                  <c:v>7.75</c:v>
                </c:pt>
                <c:pt idx="1492">
                  <c:v>7.75</c:v>
                </c:pt>
                <c:pt idx="1493">
                  <c:v>7.75</c:v>
                </c:pt>
                <c:pt idx="1494">
                  <c:v>7.75</c:v>
                </c:pt>
                <c:pt idx="1495">
                  <c:v>7.75</c:v>
                </c:pt>
                <c:pt idx="1496">
                  <c:v>7.75</c:v>
                </c:pt>
                <c:pt idx="1497">
                  <c:v>7.75</c:v>
                </c:pt>
                <c:pt idx="1498">
                  <c:v>7.75</c:v>
                </c:pt>
                <c:pt idx="1499">
                  <c:v>7.75</c:v>
                </c:pt>
                <c:pt idx="1500">
                  <c:v>7.75</c:v>
                </c:pt>
                <c:pt idx="1501">
                  <c:v>7.75</c:v>
                </c:pt>
                <c:pt idx="1502">
                  <c:v>7.75</c:v>
                </c:pt>
                <c:pt idx="1503">
                  <c:v>7.75</c:v>
                </c:pt>
                <c:pt idx="1504">
                  <c:v>7.75</c:v>
                </c:pt>
                <c:pt idx="1505">
                  <c:v>7.75</c:v>
                </c:pt>
                <c:pt idx="1506">
                  <c:v>7.75</c:v>
                </c:pt>
                <c:pt idx="1507">
                  <c:v>7.75</c:v>
                </c:pt>
                <c:pt idx="1508">
                  <c:v>7.75</c:v>
                </c:pt>
                <c:pt idx="1509">
                  <c:v>7.75</c:v>
                </c:pt>
                <c:pt idx="1510">
                  <c:v>7.75</c:v>
                </c:pt>
                <c:pt idx="1511">
                  <c:v>7.75</c:v>
                </c:pt>
                <c:pt idx="1512">
                  <c:v>7.75</c:v>
                </c:pt>
                <c:pt idx="1513">
                  <c:v>7.75</c:v>
                </c:pt>
                <c:pt idx="1514">
                  <c:v>7.75</c:v>
                </c:pt>
                <c:pt idx="1515">
                  <c:v>7.75</c:v>
                </c:pt>
                <c:pt idx="1516">
                  <c:v>7.75</c:v>
                </c:pt>
                <c:pt idx="1517">
                  <c:v>7.75</c:v>
                </c:pt>
                <c:pt idx="1518">
                  <c:v>7.75</c:v>
                </c:pt>
                <c:pt idx="1519">
                  <c:v>7.75</c:v>
                </c:pt>
                <c:pt idx="1520">
                  <c:v>7.75</c:v>
                </c:pt>
                <c:pt idx="1521">
                  <c:v>7.75</c:v>
                </c:pt>
                <c:pt idx="1522">
                  <c:v>7.75</c:v>
                </c:pt>
                <c:pt idx="1523">
                  <c:v>7.75</c:v>
                </c:pt>
                <c:pt idx="1524">
                  <c:v>7.75</c:v>
                </c:pt>
                <c:pt idx="1525">
                  <c:v>7.75</c:v>
                </c:pt>
                <c:pt idx="1526">
                  <c:v>7.75</c:v>
                </c:pt>
                <c:pt idx="1527">
                  <c:v>7.75</c:v>
                </c:pt>
                <c:pt idx="1528">
                  <c:v>7.75</c:v>
                </c:pt>
                <c:pt idx="1529">
                  <c:v>7.75</c:v>
                </c:pt>
                <c:pt idx="1530">
                  <c:v>7.75</c:v>
                </c:pt>
                <c:pt idx="1531">
                  <c:v>7.75</c:v>
                </c:pt>
                <c:pt idx="1532">
                  <c:v>7.75</c:v>
                </c:pt>
                <c:pt idx="1533">
                  <c:v>7.75</c:v>
                </c:pt>
                <c:pt idx="1534">
                  <c:v>7.75</c:v>
                </c:pt>
                <c:pt idx="1535">
                  <c:v>7.75</c:v>
                </c:pt>
                <c:pt idx="1536">
                  <c:v>7.75</c:v>
                </c:pt>
                <c:pt idx="1537">
                  <c:v>7.75</c:v>
                </c:pt>
                <c:pt idx="1538">
                  <c:v>7.75</c:v>
                </c:pt>
                <c:pt idx="1539">
                  <c:v>7.75</c:v>
                </c:pt>
                <c:pt idx="1540">
                  <c:v>7.75</c:v>
                </c:pt>
                <c:pt idx="1541">
                  <c:v>7.75</c:v>
                </c:pt>
                <c:pt idx="1542">
                  <c:v>7.75</c:v>
                </c:pt>
                <c:pt idx="1543">
                  <c:v>7.75</c:v>
                </c:pt>
                <c:pt idx="1544">
                  <c:v>7.75</c:v>
                </c:pt>
                <c:pt idx="1545">
                  <c:v>7.75</c:v>
                </c:pt>
                <c:pt idx="1546">
                  <c:v>7.75</c:v>
                </c:pt>
                <c:pt idx="1547">
                  <c:v>7.75</c:v>
                </c:pt>
                <c:pt idx="1548">
                  <c:v>7.75</c:v>
                </c:pt>
                <c:pt idx="1549">
                  <c:v>7.75</c:v>
                </c:pt>
                <c:pt idx="1550">
                  <c:v>7.75</c:v>
                </c:pt>
                <c:pt idx="1551">
                  <c:v>7.75</c:v>
                </c:pt>
                <c:pt idx="1552">
                  <c:v>7.75</c:v>
                </c:pt>
                <c:pt idx="1553">
                  <c:v>7.75</c:v>
                </c:pt>
                <c:pt idx="1554">
                  <c:v>7.75</c:v>
                </c:pt>
                <c:pt idx="1555">
                  <c:v>7.75</c:v>
                </c:pt>
                <c:pt idx="1556">
                  <c:v>7.75</c:v>
                </c:pt>
                <c:pt idx="1557">
                  <c:v>7.75</c:v>
                </c:pt>
                <c:pt idx="1558">
                  <c:v>7.75</c:v>
                </c:pt>
                <c:pt idx="1559">
                  <c:v>7.75</c:v>
                </c:pt>
                <c:pt idx="1560">
                  <c:v>7.75</c:v>
                </c:pt>
                <c:pt idx="1561">
                  <c:v>7.75</c:v>
                </c:pt>
                <c:pt idx="1562">
                  <c:v>7.75</c:v>
                </c:pt>
                <c:pt idx="1563">
                  <c:v>7.75</c:v>
                </c:pt>
                <c:pt idx="1564">
                  <c:v>7.75</c:v>
                </c:pt>
                <c:pt idx="1565">
                  <c:v>7.75</c:v>
                </c:pt>
                <c:pt idx="1566">
                  <c:v>7.75</c:v>
                </c:pt>
                <c:pt idx="1567">
                  <c:v>7.75</c:v>
                </c:pt>
                <c:pt idx="1568">
                  <c:v>7.75</c:v>
                </c:pt>
                <c:pt idx="1569">
                  <c:v>7.75</c:v>
                </c:pt>
                <c:pt idx="1570">
                  <c:v>7.75</c:v>
                </c:pt>
                <c:pt idx="1571">
                  <c:v>7.75</c:v>
                </c:pt>
                <c:pt idx="1572">
                  <c:v>7.75</c:v>
                </c:pt>
                <c:pt idx="1573">
                  <c:v>7.75</c:v>
                </c:pt>
                <c:pt idx="1574">
                  <c:v>7.75</c:v>
                </c:pt>
                <c:pt idx="1575">
                  <c:v>7.75</c:v>
                </c:pt>
                <c:pt idx="1576">
                  <c:v>7.75</c:v>
                </c:pt>
                <c:pt idx="1577">
                  <c:v>7.75</c:v>
                </c:pt>
                <c:pt idx="1578">
                  <c:v>7.75</c:v>
                </c:pt>
                <c:pt idx="1579">
                  <c:v>7.75</c:v>
                </c:pt>
                <c:pt idx="1580">
                  <c:v>7.75</c:v>
                </c:pt>
                <c:pt idx="1581">
                  <c:v>7.75</c:v>
                </c:pt>
                <c:pt idx="1582">
                  <c:v>7.75</c:v>
                </c:pt>
                <c:pt idx="1583">
                  <c:v>7.75</c:v>
                </c:pt>
                <c:pt idx="1584">
                  <c:v>7.75</c:v>
                </c:pt>
                <c:pt idx="1585">
                  <c:v>7.75</c:v>
                </c:pt>
                <c:pt idx="1586">
                  <c:v>7.75</c:v>
                </c:pt>
                <c:pt idx="1587">
                  <c:v>7.75</c:v>
                </c:pt>
                <c:pt idx="1588">
                  <c:v>7.75</c:v>
                </c:pt>
                <c:pt idx="1589">
                  <c:v>7.75</c:v>
                </c:pt>
                <c:pt idx="1590">
                  <c:v>7.75</c:v>
                </c:pt>
                <c:pt idx="1591">
                  <c:v>7.75</c:v>
                </c:pt>
                <c:pt idx="1592">
                  <c:v>7.75</c:v>
                </c:pt>
                <c:pt idx="1593">
                  <c:v>7.75</c:v>
                </c:pt>
                <c:pt idx="1594">
                  <c:v>7.75</c:v>
                </c:pt>
                <c:pt idx="1595">
                  <c:v>7.75</c:v>
                </c:pt>
                <c:pt idx="1596">
                  <c:v>7.75</c:v>
                </c:pt>
                <c:pt idx="1597">
                  <c:v>7.75</c:v>
                </c:pt>
                <c:pt idx="1598">
                  <c:v>7.5</c:v>
                </c:pt>
                <c:pt idx="1599">
                  <c:v>7.5</c:v>
                </c:pt>
                <c:pt idx="1600">
                  <c:v>7.5</c:v>
                </c:pt>
                <c:pt idx="1601">
                  <c:v>7.5</c:v>
                </c:pt>
                <c:pt idx="1602">
                  <c:v>7.5</c:v>
                </c:pt>
                <c:pt idx="1603">
                  <c:v>7.5</c:v>
                </c:pt>
                <c:pt idx="1604">
                  <c:v>7.5</c:v>
                </c:pt>
                <c:pt idx="1605">
                  <c:v>7.5</c:v>
                </c:pt>
                <c:pt idx="1606">
                  <c:v>7.5</c:v>
                </c:pt>
                <c:pt idx="1607">
                  <c:v>7.5</c:v>
                </c:pt>
                <c:pt idx="1608">
                  <c:v>7.5</c:v>
                </c:pt>
                <c:pt idx="1609">
                  <c:v>7.5</c:v>
                </c:pt>
                <c:pt idx="1610">
                  <c:v>7.5</c:v>
                </c:pt>
                <c:pt idx="1611">
                  <c:v>7.5</c:v>
                </c:pt>
                <c:pt idx="1612">
                  <c:v>7.5</c:v>
                </c:pt>
                <c:pt idx="1613">
                  <c:v>7.5</c:v>
                </c:pt>
                <c:pt idx="1614">
                  <c:v>7.5</c:v>
                </c:pt>
                <c:pt idx="1615">
                  <c:v>7.5</c:v>
                </c:pt>
                <c:pt idx="1616">
                  <c:v>7.5</c:v>
                </c:pt>
                <c:pt idx="1617">
                  <c:v>7.5</c:v>
                </c:pt>
                <c:pt idx="1618">
                  <c:v>7.5</c:v>
                </c:pt>
                <c:pt idx="1619">
                  <c:v>7.5</c:v>
                </c:pt>
                <c:pt idx="1620">
                  <c:v>7.5</c:v>
                </c:pt>
                <c:pt idx="1621">
                  <c:v>7.5</c:v>
                </c:pt>
                <c:pt idx="1622">
                  <c:v>7.5</c:v>
                </c:pt>
                <c:pt idx="1623">
                  <c:v>7.5</c:v>
                </c:pt>
                <c:pt idx="1624">
                  <c:v>7.5</c:v>
                </c:pt>
                <c:pt idx="1625">
                  <c:v>7.5</c:v>
                </c:pt>
                <c:pt idx="1626">
                  <c:v>7.5</c:v>
                </c:pt>
                <c:pt idx="1627">
                  <c:v>7.5</c:v>
                </c:pt>
                <c:pt idx="1628">
                  <c:v>7.5</c:v>
                </c:pt>
                <c:pt idx="1629">
                  <c:v>7.5</c:v>
                </c:pt>
                <c:pt idx="1630">
                  <c:v>7.5</c:v>
                </c:pt>
                <c:pt idx="1631">
                  <c:v>7.5</c:v>
                </c:pt>
                <c:pt idx="1632">
                  <c:v>7.5</c:v>
                </c:pt>
                <c:pt idx="1633">
                  <c:v>7.5</c:v>
                </c:pt>
                <c:pt idx="1634">
                  <c:v>7.5</c:v>
                </c:pt>
                <c:pt idx="1635">
                  <c:v>7.5</c:v>
                </c:pt>
                <c:pt idx="1636">
                  <c:v>7.5</c:v>
                </c:pt>
                <c:pt idx="1637">
                  <c:v>7.5</c:v>
                </c:pt>
                <c:pt idx="1638">
                  <c:v>7.5</c:v>
                </c:pt>
                <c:pt idx="1639">
                  <c:v>7.5</c:v>
                </c:pt>
                <c:pt idx="1640">
                  <c:v>7.5</c:v>
                </c:pt>
                <c:pt idx="1641">
                  <c:v>7.5</c:v>
                </c:pt>
                <c:pt idx="1642">
                  <c:v>7.5</c:v>
                </c:pt>
                <c:pt idx="1643">
                  <c:v>7.5</c:v>
                </c:pt>
                <c:pt idx="1644">
                  <c:v>7.5</c:v>
                </c:pt>
                <c:pt idx="1645">
                  <c:v>7.5</c:v>
                </c:pt>
                <c:pt idx="1646">
                  <c:v>7.5</c:v>
                </c:pt>
                <c:pt idx="1647">
                  <c:v>7.5</c:v>
                </c:pt>
                <c:pt idx="1648">
                  <c:v>7.5</c:v>
                </c:pt>
                <c:pt idx="1649">
                  <c:v>7.5</c:v>
                </c:pt>
                <c:pt idx="1650">
                  <c:v>7.5</c:v>
                </c:pt>
                <c:pt idx="1651">
                  <c:v>7.5</c:v>
                </c:pt>
                <c:pt idx="1652">
                  <c:v>7.5</c:v>
                </c:pt>
                <c:pt idx="1653">
                  <c:v>7.5</c:v>
                </c:pt>
                <c:pt idx="1654">
                  <c:v>7.5</c:v>
                </c:pt>
                <c:pt idx="1655">
                  <c:v>7.5</c:v>
                </c:pt>
                <c:pt idx="1656">
                  <c:v>7.5</c:v>
                </c:pt>
                <c:pt idx="1657">
                  <c:v>7.5</c:v>
                </c:pt>
                <c:pt idx="1658">
                  <c:v>7.5</c:v>
                </c:pt>
                <c:pt idx="1659">
                  <c:v>7.5</c:v>
                </c:pt>
                <c:pt idx="1660">
                  <c:v>7.5</c:v>
                </c:pt>
                <c:pt idx="1661">
                  <c:v>7.5</c:v>
                </c:pt>
                <c:pt idx="1662">
                  <c:v>7.25</c:v>
                </c:pt>
                <c:pt idx="1663">
                  <c:v>7.25</c:v>
                </c:pt>
                <c:pt idx="1664">
                  <c:v>7.25</c:v>
                </c:pt>
                <c:pt idx="1665">
                  <c:v>7.25</c:v>
                </c:pt>
                <c:pt idx="1666">
                  <c:v>7.25</c:v>
                </c:pt>
                <c:pt idx="1667">
                  <c:v>7.25</c:v>
                </c:pt>
                <c:pt idx="1668">
                  <c:v>7.25</c:v>
                </c:pt>
                <c:pt idx="1669">
                  <c:v>7.25</c:v>
                </c:pt>
                <c:pt idx="1670">
                  <c:v>7.25</c:v>
                </c:pt>
                <c:pt idx="1671">
                  <c:v>7.25</c:v>
                </c:pt>
                <c:pt idx="1672">
                  <c:v>7.25</c:v>
                </c:pt>
                <c:pt idx="1673">
                  <c:v>7.25</c:v>
                </c:pt>
                <c:pt idx="1674">
                  <c:v>7.25</c:v>
                </c:pt>
                <c:pt idx="1675">
                  <c:v>7.25</c:v>
                </c:pt>
                <c:pt idx="1676">
                  <c:v>7.25</c:v>
                </c:pt>
                <c:pt idx="1677">
                  <c:v>7.25</c:v>
                </c:pt>
                <c:pt idx="1678">
                  <c:v>7.25</c:v>
                </c:pt>
                <c:pt idx="1679">
                  <c:v>7.25</c:v>
                </c:pt>
                <c:pt idx="1680">
                  <c:v>7.25</c:v>
                </c:pt>
                <c:pt idx="1681">
                  <c:v>7.25</c:v>
                </c:pt>
                <c:pt idx="1682">
                  <c:v>7.25</c:v>
                </c:pt>
                <c:pt idx="1683">
                  <c:v>7.25</c:v>
                </c:pt>
                <c:pt idx="1684">
                  <c:v>7.25</c:v>
                </c:pt>
                <c:pt idx="1685">
                  <c:v>7.25</c:v>
                </c:pt>
                <c:pt idx="1686">
                  <c:v>7.25</c:v>
                </c:pt>
                <c:pt idx="1687">
                  <c:v>7.25</c:v>
                </c:pt>
                <c:pt idx="1688">
                  <c:v>7.25</c:v>
                </c:pt>
                <c:pt idx="1689">
                  <c:v>7.25</c:v>
                </c:pt>
                <c:pt idx="1690">
                  <c:v>7.25</c:v>
                </c:pt>
                <c:pt idx="1691">
                  <c:v>7.25</c:v>
                </c:pt>
                <c:pt idx="1692">
                  <c:v>7.25</c:v>
                </c:pt>
                <c:pt idx="1693">
                  <c:v>7.25</c:v>
                </c:pt>
                <c:pt idx="1694">
                  <c:v>7.25</c:v>
                </c:pt>
                <c:pt idx="1695">
                  <c:v>7.25</c:v>
                </c:pt>
                <c:pt idx="1696">
                  <c:v>7.25</c:v>
                </c:pt>
                <c:pt idx="1697">
                  <c:v>7.25</c:v>
                </c:pt>
                <c:pt idx="1698">
                  <c:v>7.25</c:v>
                </c:pt>
                <c:pt idx="1699">
                  <c:v>7.25</c:v>
                </c:pt>
                <c:pt idx="1700">
                  <c:v>7.25</c:v>
                </c:pt>
                <c:pt idx="1701">
                  <c:v>7.25</c:v>
                </c:pt>
                <c:pt idx="1702">
                  <c:v>7.25</c:v>
                </c:pt>
                <c:pt idx="1703">
                  <c:v>7.25</c:v>
                </c:pt>
                <c:pt idx="1704">
                  <c:v>7.25</c:v>
                </c:pt>
                <c:pt idx="1705">
                  <c:v>7.25</c:v>
                </c:pt>
                <c:pt idx="1706">
                  <c:v>7.25</c:v>
                </c:pt>
                <c:pt idx="1707">
                  <c:v>7.25</c:v>
                </c:pt>
                <c:pt idx="1708">
                  <c:v>7.25</c:v>
                </c:pt>
                <c:pt idx="1709">
                  <c:v>7.25</c:v>
                </c:pt>
                <c:pt idx="1710">
                  <c:v>7.25</c:v>
                </c:pt>
                <c:pt idx="1711">
                  <c:v>7.25</c:v>
                </c:pt>
                <c:pt idx="1712">
                  <c:v>7.25</c:v>
                </c:pt>
                <c:pt idx="1713">
                  <c:v>7.25</c:v>
                </c:pt>
                <c:pt idx="1714">
                  <c:v>7.25</c:v>
                </c:pt>
                <c:pt idx="1715">
                  <c:v>7.25</c:v>
                </c:pt>
                <c:pt idx="1716">
                  <c:v>7.25</c:v>
                </c:pt>
                <c:pt idx="1717">
                  <c:v>7.25</c:v>
                </c:pt>
                <c:pt idx="1718">
                  <c:v>7.25</c:v>
                </c:pt>
                <c:pt idx="1719">
                  <c:v>7.25</c:v>
                </c:pt>
                <c:pt idx="1720">
                  <c:v>7.25</c:v>
                </c:pt>
                <c:pt idx="1721">
                  <c:v>7.25</c:v>
                </c:pt>
                <c:pt idx="1722">
                  <c:v>7.25</c:v>
                </c:pt>
                <c:pt idx="1723">
                  <c:v>7.25</c:v>
                </c:pt>
                <c:pt idx="1724">
                  <c:v>7.25</c:v>
                </c:pt>
                <c:pt idx="1725">
                  <c:v>7.25</c:v>
                </c:pt>
                <c:pt idx="1726">
                  <c:v>7.25</c:v>
                </c:pt>
                <c:pt idx="1727">
                  <c:v>7.25</c:v>
                </c:pt>
                <c:pt idx="1728">
                  <c:v>7.25</c:v>
                </c:pt>
                <c:pt idx="1729">
                  <c:v>7.25</c:v>
                </c:pt>
                <c:pt idx="1730">
                  <c:v>7.25</c:v>
                </c:pt>
                <c:pt idx="1731">
                  <c:v>7.25</c:v>
                </c:pt>
                <c:pt idx="1732">
                  <c:v>7.25</c:v>
                </c:pt>
                <c:pt idx="1733">
                  <c:v>7.25</c:v>
                </c:pt>
                <c:pt idx="1734">
                  <c:v>7.25</c:v>
                </c:pt>
                <c:pt idx="1735">
                  <c:v>7.25</c:v>
                </c:pt>
                <c:pt idx="1736">
                  <c:v>7.25</c:v>
                </c:pt>
                <c:pt idx="1737">
                  <c:v>7.25</c:v>
                </c:pt>
                <c:pt idx="1738">
                  <c:v>7.25</c:v>
                </c:pt>
                <c:pt idx="1739">
                  <c:v>7.25</c:v>
                </c:pt>
                <c:pt idx="1740">
                  <c:v>7.25</c:v>
                </c:pt>
                <c:pt idx="1741">
                  <c:v>7.25</c:v>
                </c:pt>
                <c:pt idx="1742">
                  <c:v>7.25</c:v>
                </c:pt>
                <c:pt idx="1743">
                  <c:v>7.25</c:v>
                </c:pt>
                <c:pt idx="1744">
                  <c:v>7.25</c:v>
                </c:pt>
                <c:pt idx="1745">
                  <c:v>7.25</c:v>
                </c:pt>
                <c:pt idx="1746">
                  <c:v>7.25</c:v>
                </c:pt>
                <c:pt idx="1747">
                  <c:v>7.25</c:v>
                </c:pt>
                <c:pt idx="1748">
                  <c:v>7.25</c:v>
                </c:pt>
                <c:pt idx="1749">
                  <c:v>7.25</c:v>
                </c:pt>
                <c:pt idx="1750">
                  <c:v>7.25</c:v>
                </c:pt>
                <c:pt idx="1751">
                  <c:v>7.25</c:v>
                </c:pt>
                <c:pt idx="1752">
                  <c:v>7.25</c:v>
                </c:pt>
                <c:pt idx="1753">
                  <c:v>7.25</c:v>
                </c:pt>
                <c:pt idx="1754">
                  <c:v>7.25</c:v>
                </c:pt>
                <c:pt idx="1755">
                  <c:v>7.25</c:v>
                </c:pt>
                <c:pt idx="1756">
                  <c:v>7.25</c:v>
                </c:pt>
                <c:pt idx="1757">
                  <c:v>7.25</c:v>
                </c:pt>
                <c:pt idx="1758">
                  <c:v>7.25</c:v>
                </c:pt>
                <c:pt idx="1759">
                  <c:v>7.25</c:v>
                </c:pt>
                <c:pt idx="1760">
                  <c:v>7.25</c:v>
                </c:pt>
                <c:pt idx="1761">
                  <c:v>7.25</c:v>
                </c:pt>
                <c:pt idx="1762">
                  <c:v>7.25</c:v>
                </c:pt>
                <c:pt idx="1763">
                  <c:v>7.25</c:v>
                </c:pt>
                <c:pt idx="1764">
                  <c:v>7.25</c:v>
                </c:pt>
                <c:pt idx="1765">
                  <c:v>7.25</c:v>
                </c:pt>
                <c:pt idx="1766">
                  <c:v>7.25</c:v>
                </c:pt>
                <c:pt idx="1767">
                  <c:v>7.25</c:v>
                </c:pt>
                <c:pt idx="1768">
                  <c:v>7.25</c:v>
                </c:pt>
                <c:pt idx="1769">
                  <c:v>7.25</c:v>
                </c:pt>
                <c:pt idx="1770">
                  <c:v>7.25</c:v>
                </c:pt>
                <c:pt idx="1771">
                  <c:v>7.25</c:v>
                </c:pt>
                <c:pt idx="1772">
                  <c:v>7.25</c:v>
                </c:pt>
                <c:pt idx="1773">
                  <c:v>7.25</c:v>
                </c:pt>
                <c:pt idx="1774">
                  <c:v>7.25</c:v>
                </c:pt>
                <c:pt idx="1775">
                  <c:v>7.25</c:v>
                </c:pt>
                <c:pt idx="1776">
                  <c:v>7.25</c:v>
                </c:pt>
                <c:pt idx="1777">
                  <c:v>7.25</c:v>
                </c:pt>
                <c:pt idx="1778">
                  <c:v>7.25</c:v>
                </c:pt>
                <c:pt idx="1779">
                  <c:v>7.25</c:v>
                </c:pt>
                <c:pt idx="1780">
                  <c:v>7.25</c:v>
                </c:pt>
                <c:pt idx="1781">
                  <c:v>7.25</c:v>
                </c:pt>
                <c:pt idx="1782">
                  <c:v>7.25</c:v>
                </c:pt>
                <c:pt idx="1783">
                  <c:v>7.5</c:v>
                </c:pt>
                <c:pt idx="1784">
                  <c:v>7.5</c:v>
                </c:pt>
                <c:pt idx="1785">
                  <c:v>7.5</c:v>
                </c:pt>
                <c:pt idx="1786">
                  <c:v>7.5</c:v>
                </c:pt>
                <c:pt idx="1787">
                  <c:v>7.5</c:v>
                </c:pt>
                <c:pt idx="1788">
                  <c:v>7.5</c:v>
                </c:pt>
                <c:pt idx="1789">
                  <c:v>7.5</c:v>
                </c:pt>
                <c:pt idx="1790">
                  <c:v>7.5</c:v>
                </c:pt>
                <c:pt idx="1791">
                  <c:v>7.5</c:v>
                </c:pt>
                <c:pt idx="1792">
                  <c:v>7.5</c:v>
                </c:pt>
                <c:pt idx="1793">
                  <c:v>7.5</c:v>
                </c:pt>
                <c:pt idx="1794">
                  <c:v>7.5</c:v>
                </c:pt>
                <c:pt idx="1795">
                  <c:v>7.5</c:v>
                </c:pt>
                <c:pt idx="1796">
                  <c:v>7.5</c:v>
                </c:pt>
                <c:pt idx="1797">
                  <c:v>7.5</c:v>
                </c:pt>
                <c:pt idx="1798">
                  <c:v>7.5</c:v>
                </c:pt>
                <c:pt idx="1799">
                  <c:v>7.5</c:v>
                </c:pt>
                <c:pt idx="1800">
                  <c:v>7.5</c:v>
                </c:pt>
                <c:pt idx="1801">
                  <c:v>7.5</c:v>
                </c:pt>
                <c:pt idx="1802">
                  <c:v>7.5</c:v>
                </c:pt>
                <c:pt idx="1803">
                  <c:v>7.5</c:v>
                </c:pt>
                <c:pt idx="1804">
                  <c:v>7.5</c:v>
                </c:pt>
                <c:pt idx="1805">
                  <c:v>7.5</c:v>
                </c:pt>
                <c:pt idx="1806">
                  <c:v>7.5</c:v>
                </c:pt>
                <c:pt idx="1807">
                  <c:v>7.5</c:v>
                </c:pt>
                <c:pt idx="1808">
                  <c:v>7.5</c:v>
                </c:pt>
                <c:pt idx="1809">
                  <c:v>7.5</c:v>
                </c:pt>
                <c:pt idx="1810">
                  <c:v>7.75</c:v>
                </c:pt>
                <c:pt idx="1811">
                  <c:v>7.75</c:v>
                </c:pt>
                <c:pt idx="1812">
                  <c:v>7.75</c:v>
                </c:pt>
                <c:pt idx="1813">
                  <c:v>7.75</c:v>
                </c:pt>
                <c:pt idx="1814">
                  <c:v>7.75</c:v>
                </c:pt>
                <c:pt idx="1815">
                  <c:v>7.75</c:v>
                </c:pt>
                <c:pt idx="1816">
                  <c:v>7.75</c:v>
                </c:pt>
                <c:pt idx="1817">
                  <c:v>7.75</c:v>
                </c:pt>
                <c:pt idx="1818">
                  <c:v>7.75</c:v>
                </c:pt>
                <c:pt idx="1819">
                  <c:v>7.75</c:v>
                </c:pt>
                <c:pt idx="1820">
                  <c:v>7.75</c:v>
                </c:pt>
                <c:pt idx="1821">
                  <c:v>7.75</c:v>
                </c:pt>
                <c:pt idx="1822">
                  <c:v>7.75</c:v>
                </c:pt>
                <c:pt idx="1823">
                  <c:v>7.75</c:v>
                </c:pt>
                <c:pt idx="1824">
                  <c:v>7.75</c:v>
                </c:pt>
                <c:pt idx="1825">
                  <c:v>7.75</c:v>
                </c:pt>
                <c:pt idx="1826">
                  <c:v>7.75</c:v>
                </c:pt>
                <c:pt idx="1827">
                  <c:v>7.75</c:v>
                </c:pt>
                <c:pt idx="1828">
                  <c:v>7.75</c:v>
                </c:pt>
                <c:pt idx="1829">
                  <c:v>7.75</c:v>
                </c:pt>
                <c:pt idx="1830">
                  <c:v>7.75</c:v>
                </c:pt>
                <c:pt idx="1831">
                  <c:v>7.75</c:v>
                </c:pt>
                <c:pt idx="1832">
                  <c:v>7.75</c:v>
                </c:pt>
                <c:pt idx="1833">
                  <c:v>7.75</c:v>
                </c:pt>
                <c:pt idx="1834">
                  <c:v>7.75</c:v>
                </c:pt>
                <c:pt idx="1835">
                  <c:v>7.75</c:v>
                </c:pt>
                <c:pt idx="1836">
                  <c:v>7.75</c:v>
                </c:pt>
                <c:pt idx="1837">
                  <c:v>7.75</c:v>
                </c:pt>
                <c:pt idx="1838">
                  <c:v>7.75</c:v>
                </c:pt>
                <c:pt idx="1839">
                  <c:v>7.75</c:v>
                </c:pt>
                <c:pt idx="1840">
                  <c:v>7.75</c:v>
                </c:pt>
                <c:pt idx="1841">
                  <c:v>7.75</c:v>
                </c:pt>
                <c:pt idx="1842">
                  <c:v>7.75</c:v>
                </c:pt>
                <c:pt idx="1843">
                  <c:v>7.75</c:v>
                </c:pt>
                <c:pt idx="1844">
                  <c:v>8.25</c:v>
                </c:pt>
                <c:pt idx="1845">
                  <c:v>8.25</c:v>
                </c:pt>
                <c:pt idx="1846">
                  <c:v>8.25</c:v>
                </c:pt>
                <c:pt idx="1847">
                  <c:v>8.25</c:v>
                </c:pt>
                <c:pt idx="1848">
                  <c:v>8.25</c:v>
                </c:pt>
                <c:pt idx="1849">
                  <c:v>8.25</c:v>
                </c:pt>
                <c:pt idx="1850">
                  <c:v>8.25</c:v>
                </c:pt>
                <c:pt idx="1851">
                  <c:v>8.25</c:v>
                </c:pt>
                <c:pt idx="1852">
                  <c:v>8.25</c:v>
                </c:pt>
                <c:pt idx="1853">
                  <c:v>8.25</c:v>
                </c:pt>
                <c:pt idx="1854">
                  <c:v>8.25</c:v>
                </c:pt>
                <c:pt idx="1855">
                  <c:v>8.25</c:v>
                </c:pt>
                <c:pt idx="1856">
                  <c:v>8.25</c:v>
                </c:pt>
                <c:pt idx="1857">
                  <c:v>8.25</c:v>
                </c:pt>
                <c:pt idx="1858">
                  <c:v>8.25</c:v>
                </c:pt>
                <c:pt idx="1859">
                  <c:v>8.25</c:v>
                </c:pt>
                <c:pt idx="1860">
                  <c:v>8.25</c:v>
                </c:pt>
                <c:pt idx="1861">
                  <c:v>8.25</c:v>
                </c:pt>
                <c:pt idx="1862">
                  <c:v>8.25</c:v>
                </c:pt>
                <c:pt idx="1863">
                  <c:v>8.25</c:v>
                </c:pt>
                <c:pt idx="1864">
                  <c:v>8.25</c:v>
                </c:pt>
                <c:pt idx="1865">
                  <c:v>8.25</c:v>
                </c:pt>
                <c:pt idx="1866">
                  <c:v>8.25</c:v>
                </c:pt>
                <c:pt idx="1867">
                  <c:v>8.25</c:v>
                </c:pt>
                <c:pt idx="1868">
                  <c:v>8.25</c:v>
                </c:pt>
                <c:pt idx="1869">
                  <c:v>8.25</c:v>
                </c:pt>
                <c:pt idx="1870">
                  <c:v>8.25</c:v>
                </c:pt>
                <c:pt idx="1871">
                  <c:v>8.25</c:v>
                </c:pt>
                <c:pt idx="1872">
                  <c:v>8.25</c:v>
                </c:pt>
                <c:pt idx="1873">
                  <c:v>8.25</c:v>
                </c:pt>
                <c:pt idx="1874">
                  <c:v>8.25</c:v>
                </c:pt>
                <c:pt idx="1875">
                  <c:v>8.25</c:v>
                </c:pt>
                <c:pt idx="1876">
                  <c:v>8.25</c:v>
                </c:pt>
                <c:pt idx="1877">
                  <c:v>8.25</c:v>
                </c:pt>
                <c:pt idx="1878">
                  <c:v>8.5</c:v>
                </c:pt>
                <c:pt idx="1879">
                  <c:v>8.5</c:v>
                </c:pt>
                <c:pt idx="1880">
                  <c:v>8.5</c:v>
                </c:pt>
                <c:pt idx="1881">
                  <c:v>8.5</c:v>
                </c:pt>
                <c:pt idx="1882">
                  <c:v>8.5</c:v>
                </c:pt>
                <c:pt idx="1883">
                  <c:v>8.5</c:v>
                </c:pt>
                <c:pt idx="1884">
                  <c:v>8.5</c:v>
                </c:pt>
                <c:pt idx="1885">
                  <c:v>8.5</c:v>
                </c:pt>
                <c:pt idx="1886">
                  <c:v>8.5</c:v>
                </c:pt>
                <c:pt idx="1887">
                  <c:v>8.5</c:v>
                </c:pt>
                <c:pt idx="1888">
                  <c:v>8.5</c:v>
                </c:pt>
                <c:pt idx="1889">
                  <c:v>8.5</c:v>
                </c:pt>
                <c:pt idx="1890">
                  <c:v>8.5</c:v>
                </c:pt>
                <c:pt idx="1891">
                  <c:v>8.5</c:v>
                </c:pt>
                <c:pt idx="1892">
                  <c:v>8.5</c:v>
                </c:pt>
                <c:pt idx="1893">
                  <c:v>8.5</c:v>
                </c:pt>
                <c:pt idx="1894">
                  <c:v>8.5</c:v>
                </c:pt>
                <c:pt idx="1895">
                  <c:v>8.5</c:v>
                </c:pt>
                <c:pt idx="1896">
                  <c:v>8.5</c:v>
                </c:pt>
                <c:pt idx="1897">
                  <c:v>8.5</c:v>
                </c:pt>
                <c:pt idx="1898">
                  <c:v>8.5</c:v>
                </c:pt>
                <c:pt idx="1899">
                  <c:v>8.5</c:v>
                </c:pt>
                <c:pt idx="1900">
                  <c:v>8.5</c:v>
                </c:pt>
                <c:pt idx="1901">
                  <c:v>8.5</c:v>
                </c:pt>
                <c:pt idx="1902">
                  <c:v>8.5</c:v>
                </c:pt>
                <c:pt idx="1903">
                  <c:v>8.5</c:v>
                </c:pt>
                <c:pt idx="1904">
                  <c:v>8.5</c:v>
                </c:pt>
                <c:pt idx="1905">
                  <c:v>8.5</c:v>
                </c:pt>
                <c:pt idx="1906">
                  <c:v>8.5</c:v>
                </c:pt>
                <c:pt idx="1907">
                  <c:v>8.5</c:v>
                </c:pt>
                <c:pt idx="1908">
                  <c:v>9</c:v>
                </c:pt>
                <c:pt idx="1909">
                  <c:v>9</c:v>
                </c:pt>
                <c:pt idx="1910">
                  <c:v>9</c:v>
                </c:pt>
                <c:pt idx="1911">
                  <c:v>9</c:v>
                </c:pt>
                <c:pt idx="1912">
                  <c:v>9</c:v>
                </c:pt>
                <c:pt idx="1913">
                  <c:v>9</c:v>
                </c:pt>
                <c:pt idx="1914">
                  <c:v>9</c:v>
                </c:pt>
                <c:pt idx="1915">
                  <c:v>9</c:v>
                </c:pt>
                <c:pt idx="1916">
                  <c:v>9</c:v>
                </c:pt>
                <c:pt idx="1917">
                  <c:v>9</c:v>
                </c:pt>
                <c:pt idx="1918">
                  <c:v>9</c:v>
                </c:pt>
                <c:pt idx="1919">
                  <c:v>9</c:v>
                </c:pt>
                <c:pt idx="1920">
                  <c:v>9</c:v>
                </c:pt>
                <c:pt idx="1921">
                  <c:v>9</c:v>
                </c:pt>
                <c:pt idx="1922">
                  <c:v>9</c:v>
                </c:pt>
                <c:pt idx="1923">
                  <c:v>9</c:v>
                </c:pt>
                <c:pt idx="1924">
                  <c:v>9</c:v>
                </c:pt>
                <c:pt idx="1925">
                  <c:v>9</c:v>
                </c:pt>
                <c:pt idx="1926">
                  <c:v>9</c:v>
                </c:pt>
                <c:pt idx="1927">
                  <c:v>9</c:v>
                </c:pt>
                <c:pt idx="1928">
                  <c:v>9</c:v>
                </c:pt>
                <c:pt idx="1929">
                  <c:v>9</c:v>
                </c:pt>
                <c:pt idx="1930">
                  <c:v>9</c:v>
                </c:pt>
                <c:pt idx="1931">
                  <c:v>9</c:v>
                </c:pt>
                <c:pt idx="1932">
                  <c:v>9</c:v>
                </c:pt>
                <c:pt idx="1933">
                  <c:v>9</c:v>
                </c:pt>
                <c:pt idx="1934">
                  <c:v>9</c:v>
                </c:pt>
                <c:pt idx="1935">
                  <c:v>9</c:v>
                </c:pt>
                <c:pt idx="1936">
                  <c:v>9</c:v>
                </c:pt>
                <c:pt idx="1937">
                  <c:v>9</c:v>
                </c:pt>
                <c:pt idx="1938">
                  <c:v>9</c:v>
                </c:pt>
                <c:pt idx="1939">
                  <c:v>9</c:v>
                </c:pt>
                <c:pt idx="1940">
                  <c:v>9</c:v>
                </c:pt>
                <c:pt idx="1941">
                  <c:v>9</c:v>
                </c:pt>
                <c:pt idx="1942">
                  <c:v>9</c:v>
                </c:pt>
                <c:pt idx="1943">
                  <c:v>9</c:v>
                </c:pt>
                <c:pt idx="1944">
                  <c:v>9</c:v>
                </c:pt>
                <c:pt idx="1945">
                  <c:v>9</c:v>
                </c:pt>
                <c:pt idx="1946">
                  <c:v>9</c:v>
                </c:pt>
                <c:pt idx="1947">
                  <c:v>9</c:v>
                </c:pt>
                <c:pt idx="1948">
                  <c:v>9</c:v>
                </c:pt>
                <c:pt idx="1949">
                  <c:v>9</c:v>
                </c:pt>
                <c:pt idx="1950">
                  <c:v>9</c:v>
                </c:pt>
                <c:pt idx="1951">
                  <c:v>9</c:v>
                </c:pt>
                <c:pt idx="1952">
                  <c:v>9</c:v>
                </c:pt>
                <c:pt idx="1953">
                  <c:v>9</c:v>
                </c:pt>
                <c:pt idx="1954">
                  <c:v>9</c:v>
                </c:pt>
                <c:pt idx="1955">
                  <c:v>9</c:v>
                </c:pt>
                <c:pt idx="1956">
                  <c:v>9</c:v>
                </c:pt>
                <c:pt idx="1957">
                  <c:v>9</c:v>
                </c:pt>
                <c:pt idx="1958">
                  <c:v>9</c:v>
                </c:pt>
                <c:pt idx="1959">
                  <c:v>9</c:v>
                </c:pt>
                <c:pt idx="1960">
                  <c:v>9</c:v>
                </c:pt>
                <c:pt idx="1961">
                  <c:v>9</c:v>
                </c:pt>
                <c:pt idx="1962">
                  <c:v>9</c:v>
                </c:pt>
                <c:pt idx="1963">
                  <c:v>9</c:v>
                </c:pt>
                <c:pt idx="1964">
                  <c:v>9</c:v>
                </c:pt>
                <c:pt idx="1965">
                  <c:v>9</c:v>
                </c:pt>
                <c:pt idx="1966">
                  <c:v>9</c:v>
                </c:pt>
                <c:pt idx="1967">
                  <c:v>9</c:v>
                </c:pt>
                <c:pt idx="1968">
                  <c:v>9</c:v>
                </c:pt>
                <c:pt idx="1969">
                  <c:v>9</c:v>
                </c:pt>
                <c:pt idx="1970">
                  <c:v>9</c:v>
                </c:pt>
                <c:pt idx="1971">
                  <c:v>9</c:v>
                </c:pt>
                <c:pt idx="1972">
                  <c:v>9</c:v>
                </c:pt>
                <c:pt idx="1973">
                  <c:v>9.25</c:v>
                </c:pt>
                <c:pt idx="1974">
                  <c:v>9.25</c:v>
                </c:pt>
                <c:pt idx="1975">
                  <c:v>9.25</c:v>
                </c:pt>
                <c:pt idx="1976">
                  <c:v>9.25</c:v>
                </c:pt>
                <c:pt idx="1977">
                  <c:v>9.25</c:v>
                </c:pt>
                <c:pt idx="1978">
                  <c:v>9.25</c:v>
                </c:pt>
                <c:pt idx="1979">
                  <c:v>9.25</c:v>
                </c:pt>
                <c:pt idx="1980">
                  <c:v>9.25</c:v>
                </c:pt>
                <c:pt idx="1981">
                  <c:v>9.25</c:v>
                </c:pt>
                <c:pt idx="1982">
                  <c:v>9.25</c:v>
                </c:pt>
                <c:pt idx="1983">
                  <c:v>9.25</c:v>
                </c:pt>
                <c:pt idx="1984">
                  <c:v>9.25</c:v>
                </c:pt>
                <c:pt idx="1985">
                  <c:v>9.25</c:v>
                </c:pt>
                <c:pt idx="1986">
                  <c:v>9.25</c:v>
                </c:pt>
                <c:pt idx="1987">
                  <c:v>9.25</c:v>
                </c:pt>
                <c:pt idx="1988">
                  <c:v>9.25</c:v>
                </c:pt>
                <c:pt idx="1989">
                  <c:v>9.25</c:v>
                </c:pt>
                <c:pt idx="1990">
                  <c:v>9.25</c:v>
                </c:pt>
                <c:pt idx="1991">
                  <c:v>9.25</c:v>
                </c:pt>
                <c:pt idx="1992">
                  <c:v>9.25</c:v>
                </c:pt>
                <c:pt idx="1993">
                  <c:v>9.25</c:v>
                </c:pt>
                <c:pt idx="1994">
                  <c:v>9.25</c:v>
                </c:pt>
                <c:pt idx="1995">
                  <c:v>9.25</c:v>
                </c:pt>
                <c:pt idx="1996">
                  <c:v>9.25</c:v>
                </c:pt>
                <c:pt idx="1997">
                  <c:v>9.25</c:v>
                </c:pt>
                <c:pt idx="1998">
                  <c:v>9.25</c:v>
                </c:pt>
                <c:pt idx="1999">
                  <c:v>9.25</c:v>
                </c:pt>
                <c:pt idx="2000">
                  <c:v>9.25</c:v>
                </c:pt>
                <c:pt idx="2001">
                  <c:v>9.25</c:v>
                </c:pt>
                <c:pt idx="2002">
                  <c:v>9.25</c:v>
                </c:pt>
                <c:pt idx="2003">
                  <c:v>9.25</c:v>
                </c:pt>
                <c:pt idx="2004">
                  <c:v>9.75</c:v>
                </c:pt>
                <c:pt idx="2005">
                  <c:v>9.75</c:v>
                </c:pt>
                <c:pt idx="2006">
                  <c:v>9.75</c:v>
                </c:pt>
                <c:pt idx="2007">
                  <c:v>9.75</c:v>
                </c:pt>
                <c:pt idx="2008">
                  <c:v>9.75</c:v>
                </c:pt>
                <c:pt idx="2009">
                  <c:v>9.75</c:v>
                </c:pt>
                <c:pt idx="2010">
                  <c:v>9.75</c:v>
                </c:pt>
                <c:pt idx="2011">
                  <c:v>9.75</c:v>
                </c:pt>
                <c:pt idx="2012">
                  <c:v>9.75</c:v>
                </c:pt>
                <c:pt idx="2013">
                  <c:v>9.75</c:v>
                </c:pt>
                <c:pt idx="2014">
                  <c:v>9.75</c:v>
                </c:pt>
                <c:pt idx="2015">
                  <c:v>9.75</c:v>
                </c:pt>
                <c:pt idx="2016">
                  <c:v>9.75</c:v>
                </c:pt>
                <c:pt idx="2017">
                  <c:v>9.75</c:v>
                </c:pt>
                <c:pt idx="2018">
                  <c:v>9.75</c:v>
                </c:pt>
                <c:pt idx="2019">
                  <c:v>9.75</c:v>
                </c:pt>
                <c:pt idx="2020">
                  <c:v>9.75</c:v>
                </c:pt>
                <c:pt idx="2021">
                  <c:v>9.75</c:v>
                </c:pt>
                <c:pt idx="2022">
                  <c:v>9.75</c:v>
                </c:pt>
                <c:pt idx="2023">
                  <c:v>9.75</c:v>
                </c:pt>
                <c:pt idx="2024">
                  <c:v>9.75</c:v>
                </c:pt>
                <c:pt idx="2025">
                  <c:v>9.75</c:v>
                </c:pt>
                <c:pt idx="2026">
                  <c:v>9.75</c:v>
                </c:pt>
                <c:pt idx="2027">
                  <c:v>9.75</c:v>
                </c:pt>
                <c:pt idx="2028">
                  <c:v>9.75</c:v>
                </c:pt>
                <c:pt idx="2029">
                  <c:v>10</c:v>
                </c:pt>
                <c:pt idx="2030">
                  <c:v>10</c:v>
                </c:pt>
                <c:pt idx="2031">
                  <c:v>10</c:v>
                </c:pt>
                <c:pt idx="2032">
                  <c:v>10</c:v>
                </c:pt>
                <c:pt idx="2033">
                  <c:v>10</c:v>
                </c:pt>
                <c:pt idx="2034">
                  <c:v>10</c:v>
                </c:pt>
                <c:pt idx="2035">
                  <c:v>10</c:v>
                </c:pt>
                <c:pt idx="2036">
                  <c:v>10</c:v>
                </c:pt>
                <c:pt idx="2037">
                  <c:v>10</c:v>
                </c:pt>
                <c:pt idx="2038">
                  <c:v>10</c:v>
                </c:pt>
                <c:pt idx="2039">
                  <c:v>10</c:v>
                </c:pt>
                <c:pt idx="2040">
                  <c:v>10</c:v>
                </c:pt>
                <c:pt idx="2041">
                  <c:v>10</c:v>
                </c:pt>
                <c:pt idx="2042">
                  <c:v>10</c:v>
                </c:pt>
                <c:pt idx="2043">
                  <c:v>10</c:v>
                </c:pt>
                <c:pt idx="2044">
                  <c:v>10</c:v>
                </c:pt>
                <c:pt idx="2045">
                  <c:v>10</c:v>
                </c:pt>
                <c:pt idx="2046">
                  <c:v>10</c:v>
                </c:pt>
                <c:pt idx="2047">
                  <c:v>10</c:v>
                </c:pt>
                <c:pt idx="2048">
                  <c:v>10</c:v>
                </c:pt>
                <c:pt idx="2049">
                  <c:v>10</c:v>
                </c:pt>
                <c:pt idx="2050">
                  <c:v>10</c:v>
                </c:pt>
                <c:pt idx="2051">
                  <c:v>10</c:v>
                </c:pt>
                <c:pt idx="2052">
                  <c:v>10</c:v>
                </c:pt>
                <c:pt idx="2053">
                  <c:v>10</c:v>
                </c:pt>
                <c:pt idx="2054">
                  <c:v>10</c:v>
                </c:pt>
                <c:pt idx="2055">
                  <c:v>10</c:v>
                </c:pt>
                <c:pt idx="2056">
                  <c:v>10</c:v>
                </c:pt>
                <c:pt idx="2057">
                  <c:v>10</c:v>
                </c:pt>
                <c:pt idx="2058">
                  <c:v>10</c:v>
                </c:pt>
                <c:pt idx="2059">
                  <c:v>10</c:v>
                </c:pt>
                <c:pt idx="2060">
                  <c:v>10</c:v>
                </c:pt>
                <c:pt idx="2061">
                  <c:v>10</c:v>
                </c:pt>
                <c:pt idx="2062">
                  <c:v>10</c:v>
                </c:pt>
                <c:pt idx="2063">
                  <c:v>10</c:v>
                </c:pt>
                <c:pt idx="2064">
                  <c:v>10</c:v>
                </c:pt>
                <c:pt idx="2065">
                  <c:v>10</c:v>
                </c:pt>
                <c:pt idx="2066">
                  <c:v>10</c:v>
                </c:pt>
                <c:pt idx="2067">
                  <c:v>10</c:v>
                </c:pt>
                <c:pt idx="2068">
                  <c:v>10</c:v>
                </c:pt>
                <c:pt idx="2069">
                  <c:v>10</c:v>
                </c:pt>
                <c:pt idx="2070">
                  <c:v>10</c:v>
                </c:pt>
                <c:pt idx="2071">
                  <c:v>10</c:v>
                </c:pt>
                <c:pt idx="2072">
                  <c:v>10</c:v>
                </c:pt>
                <c:pt idx="2073">
                  <c:v>10</c:v>
                </c:pt>
                <c:pt idx="2074">
                  <c:v>10</c:v>
                </c:pt>
                <c:pt idx="2075">
                  <c:v>10</c:v>
                </c:pt>
                <c:pt idx="2076">
                  <c:v>10</c:v>
                </c:pt>
                <c:pt idx="2077">
                  <c:v>10</c:v>
                </c:pt>
                <c:pt idx="2078">
                  <c:v>10</c:v>
                </c:pt>
                <c:pt idx="2079">
                  <c:v>10</c:v>
                </c:pt>
                <c:pt idx="2080">
                  <c:v>10</c:v>
                </c:pt>
                <c:pt idx="2081">
                  <c:v>10</c:v>
                </c:pt>
                <c:pt idx="2082">
                  <c:v>10</c:v>
                </c:pt>
                <c:pt idx="2083">
                  <c:v>10</c:v>
                </c:pt>
                <c:pt idx="2084">
                  <c:v>10</c:v>
                </c:pt>
                <c:pt idx="2085">
                  <c:v>10</c:v>
                </c:pt>
                <c:pt idx="2086">
                  <c:v>10</c:v>
                </c:pt>
                <c:pt idx="2087">
                  <c:v>10</c:v>
                </c:pt>
                <c:pt idx="2088">
                  <c:v>10</c:v>
                </c:pt>
                <c:pt idx="2089">
                  <c:v>10</c:v>
                </c:pt>
                <c:pt idx="2090">
                  <c:v>10</c:v>
                </c:pt>
                <c:pt idx="2091">
                  <c:v>10</c:v>
                </c:pt>
                <c:pt idx="2092">
                  <c:v>10</c:v>
                </c:pt>
                <c:pt idx="2093">
                  <c:v>10</c:v>
                </c:pt>
                <c:pt idx="2094">
                  <c:v>10</c:v>
                </c:pt>
                <c:pt idx="2095">
                  <c:v>10</c:v>
                </c:pt>
                <c:pt idx="2096">
                  <c:v>10</c:v>
                </c:pt>
                <c:pt idx="2097">
                  <c:v>10</c:v>
                </c:pt>
                <c:pt idx="2098">
                  <c:v>10</c:v>
                </c:pt>
                <c:pt idx="2099">
                  <c:v>10</c:v>
                </c:pt>
                <c:pt idx="2100">
                  <c:v>10</c:v>
                </c:pt>
                <c:pt idx="2101">
                  <c:v>10</c:v>
                </c:pt>
                <c:pt idx="2102">
                  <c:v>10</c:v>
                </c:pt>
                <c:pt idx="2103">
                  <c:v>10</c:v>
                </c:pt>
                <c:pt idx="2104">
                  <c:v>10</c:v>
                </c:pt>
                <c:pt idx="2105">
                  <c:v>10</c:v>
                </c:pt>
                <c:pt idx="2106">
                  <c:v>10</c:v>
                </c:pt>
                <c:pt idx="2107">
                  <c:v>10</c:v>
                </c:pt>
                <c:pt idx="2108">
                  <c:v>10</c:v>
                </c:pt>
                <c:pt idx="2109">
                  <c:v>10</c:v>
                </c:pt>
                <c:pt idx="2110">
                  <c:v>10</c:v>
                </c:pt>
                <c:pt idx="2111">
                  <c:v>10</c:v>
                </c:pt>
                <c:pt idx="2112">
                  <c:v>10</c:v>
                </c:pt>
                <c:pt idx="2113">
                  <c:v>10</c:v>
                </c:pt>
                <c:pt idx="2114">
                  <c:v>10</c:v>
                </c:pt>
                <c:pt idx="2115">
                  <c:v>10</c:v>
                </c:pt>
                <c:pt idx="2116">
                  <c:v>10</c:v>
                </c:pt>
                <c:pt idx="2117">
                  <c:v>10</c:v>
                </c:pt>
                <c:pt idx="2118">
                  <c:v>10</c:v>
                </c:pt>
                <c:pt idx="2119">
                  <c:v>10</c:v>
                </c:pt>
                <c:pt idx="2120">
                  <c:v>10</c:v>
                </c:pt>
                <c:pt idx="2121">
                  <c:v>10</c:v>
                </c:pt>
                <c:pt idx="2122">
                  <c:v>10</c:v>
                </c:pt>
                <c:pt idx="2123">
                  <c:v>10</c:v>
                </c:pt>
                <c:pt idx="2124">
                  <c:v>10</c:v>
                </c:pt>
                <c:pt idx="2125">
                  <c:v>10</c:v>
                </c:pt>
                <c:pt idx="2126">
                  <c:v>10</c:v>
                </c:pt>
                <c:pt idx="2127">
                  <c:v>10</c:v>
                </c:pt>
                <c:pt idx="2128">
                  <c:v>10</c:v>
                </c:pt>
                <c:pt idx="2129">
                  <c:v>10</c:v>
                </c:pt>
                <c:pt idx="2130">
                  <c:v>10</c:v>
                </c:pt>
                <c:pt idx="2131">
                  <c:v>10</c:v>
                </c:pt>
                <c:pt idx="2132">
                  <c:v>10</c:v>
                </c:pt>
                <c:pt idx="2133">
                  <c:v>10</c:v>
                </c:pt>
                <c:pt idx="2134">
                  <c:v>10</c:v>
                </c:pt>
                <c:pt idx="2135">
                  <c:v>10</c:v>
                </c:pt>
                <c:pt idx="2136">
                  <c:v>10</c:v>
                </c:pt>
                <c:pt idx="2137">
                  <c:v>10</c:v>
                </c:pt>
                <c:pt idx="2138">
                  <c:v>10</c:v>
                </c:pt>
                <c:pt idx="2139">
                  <c:v>10</c:v>
                </c:pt>
                <c:pt idx="2140">
                  <c:v>10</c:v>
                </c:pt>
                <c:pt idx="2141">
                  <c:v>10</c:v>
                </c:pt>
                <c:pt idx="2142">
                  <c:v>10</c:v>
                </c:pt>
                <c:pt idx="2143">
                  <c:v>10</c:v>
                </c:pt>
                <c:pt idx="2144">
                  <c:v>10</c:v>
                </c:pt>
                <c:pt idx="2145">
                  <c:v>10</c:v>
                </c:pt>
                <c:pt idx="2146">
                  <c:v>10</c:v>
                </c:pt>
                <c:pt idx="2147">
                  <c:v>10</c:v>
                </c:pt>
                <c:pt idx="2148">
                  <c:v>10</c:v>
                </c:pt>
                <c:pt idx="2149">
                  <c:v>10</c:v>
                </c:pt>
                <c:pt idx="2150">
                  <c:v>10</c:v>
                </c:pt>
                <c:pt idx="2151">
                  <c:v>10</c:v>
                </c:pt>
                <c:pt idx="2152">
                  <c:v>10</c:v>
                </c:pt>
                <c:pt idx="2153">
                  <c:v>10</c:v>
                </c:pt>
                <c:pt idx="2154">
                  <c:v>10</c:v>
                </c:pt>
                <c:pt idx="2155">
                  <c:v>10.5</c:v>
                </c:pt>
                <c:pt idx="2156">
                  <c:v>10.5</c:v>
                </c:pt>
                <c:pt idx="2157">
                  <c:v>10.5</c:v>
                </c:pt>
                <c:pt idx="2158">
                  <c:v>10.5</c:v>
                </c:pt>
                <c:pt idx="2159">
                  <c:v>10.5</c:v>
                </c:pt>
                <c:pt idx="2160">
                  <c:v>10.5</c:v>
                </c:pt>
                <c:pt idx="2161">
                  <c:v>10.5</c:v>
                </c:pt>
                <c:pt idx="2162">
                  <c:v>10.5</c:v>
                </c:pt>
                <c:pt idx="2163">
                  <c:v>10.5</c:v>
                </c:pt>
                <c:pt idx="2164">
                  <c:v>10.5</c:v>
                </c:pt>
                <c:pt idx="2165">
                  <c:v>10.5</c:v>
                </c:pt>
                <c:pt idx="2166">
                  <c:v>10.5</c:v>
                </c:pt>
                <c:pt idx="2167">
                  <c:v>10.5</c:v>
                </c:pt>
                <c:pt idx="2168">
                  <c:v>10.5</c:v>
                </c:pt>
                <c:pt idx="2169">
                  <c:v>10.5</c:v>
                </c:pt>
                <c:pt idx="2170">
                  <c:v>10.5</c:v>
                </c:pt>
                <c:pt idx="2171">
                  <c:v>10.5</c:v>
                </c:pt>
                <c:pt idx="2172">
                  <c:v>10.5</c:v>
                </c:pt>
                <c:pt idx="2173">
                  <c:v>10.5</c:v>
                </c:pt>
                <c:pt idx="2174">
                  <c:v>10.5</c:v>
                </c:pt>
                <c:pt idx="2175">
                  <c:v>10.5</c:v>
                </c:pt>
                <c:pt idx="2176">
                  <c:v>10.5</c:v>
                </c:pt>
                <c:pt idx="2177">
                  <c:v>10.5</c:v>
                </c:pt>
                <c:pt idx="2178">
                  <c:v>10.5</c:v>
                </c:pt>
                <c:pt idx="2179">
                  <c:v>10.5</c:v>
                </c:pt>
                <c:pt idx="2180">
                  <c:v>10.5</c:v>
                </c:pt>
                <c:pt idx="2181">
                  <c:v>10.5</c:v>
                </c:pt>
                <c:pt idx="2182">
                  <c:v>10.5</c:v>
                </c:pt>
                <c:pt idx="2183">
                  <c:v>10.5</c:v>
                </c:pt>
                <c:pt idx="2184">
                  <c:v>10.5</c:v>
                </c:pt>
                <c:pt idx="2185">
                  <c:v>10.5</c:v>
                </c:pt>
                <c:pt idx="2186">
                  <c:v>10.5</c:v>
                </c:pt>
                <c:pt idx="2187">
                  <c:v>10.5</c:v>
                </c:pt>
                <c:pt idx="2188">
                  <c:v>10.5</c:v>
                </c:pt>
                <c:pt idx="2189">
                  <c:v>10.5</c:v>
                </c:pt>
                <c:pt idx="2190">
                  <c:v>10.5</c:v>
                </c:pt>
                <c:pt idx="2191">
                  <c:v>10.5</c:v>
                </c:pt>
                <c:pt idx="2192">
                  <c:v>10.5</c:v>
                </c:pt>
                <c:pt idx="2193">
                  <c:v>10.5</c:v>
                </c:pt>
                <c:pt idx="2194">
                  <c:v>10.5</c:v>
                </c:pt>
                <c:pt idx="2195">
                  <c:v>10.5</c:v>
                </c:pt>
                <c:pt idx="2196">
                  <c:v>10.5</c:v>
                </c:pt>
                <c:pt idx="2197">
                  <c:v>10.5</c:v>
                </c:pt>
                <c:pt idx="2198">
                  <c:v>10.5</c:v>
                </c:pt>
                <c:pt idx="2199">
                  <c:v>10.5</c:v>
                </c:pt>
                <c:pt idx="2200">
                  <c:v>10.5</c:v>
                </c:pt>
                <c:pt idx="2201">
                  <c:v>10.5</c:v>
                </c:pt>
                <c:pt idx="2202">
                  <c:v>10.5</c:v>
                </c:pt>
                <c:pt idx="2203">
                  <c:v>10.5</c:v>
                </c:pt>
                <c:pt idx="2204">
                  <c:v>10.5</c:v>
                </c:pt>
                <c:pt idx="2205">
                  <c:v>10.5</c:v>
                </c:pt>
                <c:pt idx="2206">
                  <c:v>10.5</c:v>
                </c:pt>
                <c:pt idx="2207">
                  <c:v>10.5</c:v>
                </c:pt>
                <c:pt idx="2208">
                  <c:v>10.5</c:v>
                </c:pt>
                <c:pt idx="2209">
                  <c:v>10.5</c:v>
                </c:pt>
                <c:pt idx="2210">
                  <c:v>10.5</c:v>
                </c:pt>
                <c:pt idx="2211">
                  <c:v>10.5</c:v>
                </c:pt>
                <c:pt idx="2212">
                  <c:v>10.5</c:v>
                </c:pt>
                <c:pt idx="2213">
                  <c:v>10.5</c:v>
                </c:pt>
                <c:pt idx="2214">
                  <c:v>10.5</c:v>
                </c:pt>
                <c:pt idx="2215">
                  <c:v>10.5</c:v>
                </c:pt>
                <c:pt idx="2216">
                  <c:v>10.5</c:v>
                </c:pt>
                <c:pt idx="2217">
                  <c:v>10.5</c:v>
                </c:pt>
                <c:pt idx="2218">
                  <c:v>10.5</c:v>
                </c:pt>
                <c:pt idx="2219">
                  <c:v>10.5</c:v>
                </c:pt>
                <c:pt idx="2220">
                  <c:v>10.5</c:v>
                </c:pt>
                <c:pt idx="2221">
                  <c:v>10.5</c:v>
                </c:pt>
                <c:pt idx="2222">
                  <c:v>10.5</c:v>
                </c:pt>
                <c:pt idx="2223">
                  <c:v>10.5</c:v>
                </c:pt>
                <c:pt idx="2224">
                  <c:v>11</c:v>
                </c:pt>
                <c:pt idx="2225">
                  <c:v>11</c:v>
                </c:pt>
                <c:pt idx="2226">
                  <c:v>11</c:v>
                </c:pt>
                <c:pt idx="2227">
                  <c:v>11</c:v>
                </c:pt>
                <c:pt idx="2228">
                  <c:v>11</c:v>
                </c:pt>
                <c:pt idx="2229">
                  <c:v>11</c:v>
                </c:pt>
                <c:pt idx="2230">
                  <c:v>11</c:v>
                </c:pt>
                <c:pt idx="2231">
                  <c:v>11</c:v>
                </c:pt>
                <c:pt idx="2232">
                  <c:v>11</c:v>
                </c:pt>
                <c:pt idx="2233">
                  <c:v>11</c:v>
                </c:pt>
                <c:pt idx="2234">
                  <c:v>11</c:v>
                </c:pt>
                <c:pt idx="2235">
                  <c:v>11</c:v>
                </c:pt>
                <c:pt idx="2236">
                  <c:v>11</c:v>
                </c:pt>
                <c:pt idx="2237">
                  <c:v>11</c:v>
                </c:pt>
                <c:pt idx="2238">
                  <c:v>11</c:v>
                </c:pt>
                <c:pt idx="2239">
                  <c:v>11</c:v>
                </c:pt>
                <c:pt idx="2240">
                  <c:v>11</c:v>
                </c:pt>
                <c:pt idx="2241">
                  <c:v>11</c:v>
                </c:pt>
                <c:pt idx="2242">
                  <c:v>11</c:v>
                </c:pt>
                <c:pt idx="2243">
                  <c:v>11</c:v>
                </c:pt>
                <c:pt idx="2244">
                  <c:v>11</c:v>
                </c:pt>
                <c:pt idx="2245">
                  <c:v>11</c:v>
                </c:pt>
                <c:pt idx="2246">
                  <c:v>11</c:v>
                </c:pt>
                <c:pt idx="2247">
                  <c:v>11</c:v>
                </c:pt>
                <c:pt idx="2248">
                  <c:v>11</c:v>
                </c:pt>
                <c:pt idx="2249">
                  <c:v>11</c:v>
                </c:pt>
                <c:pt idx="2250">
                  <c:v>11</c:v>
                </c:pt>
                <c:pt idx="2251">
                  <c:v>11</c:v>
                </c:pt>
                <c:pt idx="2252">
                  <c:v>11</c:v>
                </c:pt>
                <c:pt idx="2253">
                  <c:v>11</c:v>
                </c:pt>
                <c:pt idx="2254">
                  <c:v>11</c:v>
                </c:pt>
                <c:pt idx="2255">
                  <c:v>11</c:v>
                </c:pt>
                <c:pt idx="2256">
                  <c:v>11</c:v>
                </c:pt>
                <c:pt idx="2257">
                  <c:v>11</c:v>
                </c:pt>
                <c:pt idx="2258">
                  <c:v>11</c:v>
                </c:pt>
                <c:pt idx="2259">
                  <c:v>11</c:v>
                </c:pt>
                <c:pt idx="2260">
                  <c:v>11</c:v>
                </c:pt>
                <c:pt idx="2261">
                  <c:v>11</c:v>
                </c:pt>
                <c:pt idx="2262">
                  <c:v>11</c:v>
                </c:pt>
                <c:pt idx="2263">
                  <c:v>11</c:v>
                </c:pt>
                <c:pt idx="2264">
                  <c:v>11</c:v>
                </c:pt>
                <c:pt idx="2265">
                  <c:v>11</c:v>
                </c:pt>
                <c:pt idx="2266">
                  <c:v>11</c:v>
                </c:pt>
                <c:pt idx="2267">
                  <c:v>11</c:v>
                </c:pt>
                <c:pt idx="2268">
                  <c:v>11</c:v>
                </c:pt>
                <c:pt idx="2269">
                  <c:v>11</c:v>
                </c:pt>
                <c:pt idx="2270">
                  <c:v>11</c:v>
                </c:pt>
                <c:pt idx="2271">
                  <c:v>11</c:v>
                </c:pt>
                <c:pt idx="2272">
                  <c:v>11</c:v>
                </c:pt>
                <c:pt idx="2273">
                  <c:v>11</c:v>
                </c:pt>
                <c:pt idx="2274">
                  <c:v>11</c:v>
                </c:pt>
                <c:pt idx="2275">
                  <c:v>11</c:v>
                </c:pt>
                <c:pt idx="2276">
                  <c:v>11</c:v>
                </c:pt>
                <c:pt idx="2277">
                  <c:v>11</c:v>
                </c:pt>
                <c:pt idx="2278">
                  <c:v>11</c:v>
                </c:pt>
                <c:pt idx="2279">
                  <c:v>11</c:v>
                </c:pt>
                <c:pt idx="2280">
                  <c:v>11</c:v>
                </c:pt>
                <c:pt idx="2281">
                  <c:v>11</c:v>
                </c:pt>
                <c:pt idx="2282">
                  <c:v>11</c:v>
                </c:pt>
                <c:pt idx="2283">
                  <c:v>11</c:v>
                </c:pt>
                <c:pt idx="2284">
                  <c:v>11</c:v>
                </c:pt>
                <c:pt idx="2285">
                  <c:v>11</c:v>
                </c:pt>
                <c:pt idx="2286">
                  <c:v>11</c:v>
                </c:pt>
                <c:pt idx="2287">
                  <c:v>11</c:v>
                </c:pt>
                <c:pt idx="2288">
                  <c:v>11</c:v>
                </c:pt>
                <c:pt idx="2289">
                  <c:v>11</c:v>
                </c:pt>
                <c:pt idx="2290">
                  <c:v>11</c:v>
                </c:pt>
                <c:pt idx="2291">
                  <c:v>11</c:v>
                </c:pt>
                <c:pt idx="2292">
                  <c:v>11</c:v>
                </c:pt>
                <c:pt idx="2293">
                  <c:v>11</c:v>
                </c:pt>
                <c:pt idx="2294">
                  <c:v>11</c:v>
                </c:pt>
                <c:pt idx="2295">
                  <c:v>11</c:v>
                </c:pt>
                <c:pt idx="2296">
                  <c:v>11</c:v>
                </c:pt>
                <c:pt idx="2297">
                  <c:v>11</c:v>
                </c:pt>
                <c:pt idx="2298">
                  <c:v>11</c:v>
                </c:pt>
                <c:pt idx="2299">
                  <c:v>11</c:v>
                </c:pt>
                <c:pt idx="2300">
                  <c:v>11</c:v>
                </c:pt>
                <c:pt idx="2301">
                  <c:v>11</c:v>
                </c:pt>
                <c:pt idx="2302">
                  <c:v>11</c:v>
                </c:pt>
                <c:pt idx="2303">
                  <c:v>11</c:v>
                </c:pt>
                <c:pt idx="2304">
                  <c:v>11</c:v>
                </c:pt>
                <c:pt idx="2305">
                  <c:v>11</c:v>
                </c:pt>
                <c:pt idx="2306">
                  <c:v>11</c:v>
                </c:pt>
                <c:pt idx="2307">
                  <c:v>11</c:v>
                </c:pt>
                <c:pt idx="2308">
                  <c:v>11</c:v>
                </c:pt>
                <c:pt idx="2309">
                  <c:v>11</c:v>
                </c:pt>
                <c:pt idx="2310">
                  <c:v>11</c:v>
                </c:pt>
                <c:pt idx="2311">
                  <c:v>11</c:v>
                </c:pt>
                <c:pt idx="2312">
                  <c:v>11</c:v>
                </c:pt>
                <c:pt idx="2313">
                  <c:v>11</c:v>
                </c:pt>
                <c:pt idx="2314">
                  <c:v>11</c:v>
                </c:pt>
                <c:pt idx="2315">
                  <c:v>11</c:v>
                </c:pt>
                <c:pt idx="2316">
                  <c:v>11</c:v>
                </c:pt>
                <c:pt idx="2317">
                  <c:v>11</c:v>
                </c:pt>
                <c:pt idx="2318">
                  <c:v>11</c:v>
                </c:pt>
                <c:pt idx="2319">
                  <c:v>11</c:v>
                </c:pt>
                <c:pt idx="2320">
                  <c:v>11</c:v>
                </c:pt>
                <c:pt idx="2321">
                  <c:v>11</c:v>
                </c:pt>
                <c:pt idx="2322">
                  <c:v>11</c:v>
                </c:pt>
                <c:pt idx="2323">
                  <c:v>11</c:v>
                </c:pt>
                <c:pt idx="2324">
                  <c:v>11</c:v>
                </c:pt>
                <c:pt idx="2325">
                  <c:v>11</c:v>
                </c:pt>
                <c:pt idx="2326">
                  <c:v>11</c:v>
                </c:pt>
                <c:pt idx="2327">
                  <c:v>11</c:v>
                </c:pt>
                <c:pt idx="2328">
                  <c:v>11</c:v>
                </c:pt>
                <c:pt idx="2329">
                  <c:v>11</c:v>
                </c:pt>
                <c:pt idx="2330">
                  <c:v>11</c:v>
                </c:pt>
                <c:pt idx="2331">
                  <c:v>11</c:v>
                </c:pt>
                <c:pt idx="2332">
                  <c:v>11</c:v>
                </c:pt>
                <c:pt idx="2333">
                  <c:v>11</c:v>
                </c:pt>
                <c:pt idx="2334">
                  <c:v>11</c:v>
                </c:pt>
                <c:pt idx="2335">
                  <c:v>11</c:v>
                </c:pt>
                <c:pt idx="2336">
                  <c:v>11</c:v>
                </c:pt>
                <c:pt idx="2337">
                  <c:v>11</c:v>
                </c:pt>
                <c:pt idx="2338">
                  <c:v>11</c:v>
                </c:pt>
                <c:pt idx="2339">
                  <c:v>11</c:v>
                </c:pt>
                <c:pt idx="2340">
                  <c:v>11</c:v>
                </c:pt>
                <c:pt idx="2341">
                  <c:v>11</c:v>
                </c:pt>
                <c:pt idx="2342">
                  <c:v>11</c:v>
                </c:pt>
                <c:pt idx="2343">
                  <c:v>11</c:v>
                </c:pt>
                <c:pt idx="2344">
                  <c:v>11</c:v>
                </c:pt>
                <c:pt idx="2345">
                  <c:v>11</c:v>
                </c:pt>
                <c:pt idx="2346">
                  <c:v>11</c:v>
                </c:pt>
                <c:pt idx="2347">
                  <c:v>11</c:v>
                </c:pt>
                <c:pt idx="2348">
                  <c:v>11</c:v>
                </c:pt>
                <c:pt idx="2349">
                  <c:v>11</c:v>
                </c:pt>
                <c:pt idx="2350">
                  <c:v>11</c:v>
                </c:pt>
                <c:pt idx="2351">
                  <c:v>11</c:v>
                </c:pt>
                <c:pt idx="2352">
                  <c:v>11</c:v>
                </c:pt>
                <c:pt idx="2353">
                  <c:v>11</c:v>
                </c:pt>
                <c:pt idx="2354">
                  <c:v>11</c:v>
                </c:pt>
                <c:pt idx="2355">
                  <c:v>11</c:v>
                </c:pt>
                <c:pt idx="2356">
                  <c:v>11</c:v>
                </c:pt>
                <c:pt idx="2357">
                  <c:v>11</c:v>
                </c:pt>
                <c:pt idx="2358">
                  <c:v>11</c:v>
                </c:pt>
                <c:pt idx="2359">
                  <c:v>11</c:v>
                </c:pt>
                <c:pt idx="2360">
                  <c:v>11</c:v>
                </c:pt>
                <c:pt idx="2361">
                  <c:v>11</c:v>
                </c:pt>
                <c:pt idx="2362">
                  <c:v>11</c:v>
                </c:pt>
                <c:pt idx="2363">
                  <c:v>11</c:v>
                </c:pt>
                <c:pt idx="2364">
                  <c:v>11</c:v>
                </c:pt>
                <c:pt idx="2365">
                  <c:v>11</c:v>
                </c:pt>
                <c:pt idx="2366">
                  <c:v>11</c:v>
                </c:pt>
                <c:pt idx="2367">
                  <c:v>11</c:v>
                </c:pt>
                <c:pt idx="2368">
                  <c:v>11</c:v>
                </c:pt>
                <c:pt idx="2369">
                  <c:v>11</c:v>
                </c:pt>
                <c:pt idx="2370">
                  <c:v>11</c:v>
                </c:pt>
                <c:pt idx="2371">
                  <c:v>11</c:v>
                </c:pt>
                <c:pt idx="2372">
                  <c:v>11</c:v>
                </c:pt>
                <c:pt idx="2373">
                  <c:v>11</c:v>
                </c:pt>
                <c:pt idx="2374">
                  <c:v>11</c:v>
                </c:pt>
                <c:pt idx="2375">
                  <c:v>11</c:v>
                </c:pt>
                <c:pt idx="2376">
                  <c:v>11</c:v>
                </c:pt>
                <c:pt idx="2377">
                  <c:v>11</c:v>
                </c:pt>
                <c:pt idx="2378">
                  <c:v>11</c:v>
                </c:pt>
                <c:pt idx="2379">
                  <c:v>11</c:v>
                </c:pt>
                <c:pt idx="2380">
                  <c:v>11</c:v>
                </c:pt>
                <c:pt idx="2381">
                  <c:v>11</c:v>
                </c:pt>
                <c:pt idx="2382">
                  <c:v>11</c:v>
                </c:pt>
                <c:pt idx="2383">
                  <c:v>11</c:v>
                </c:pt>
                <c:pt idx="2384">
                  <c:v>11</c:v>
                </c:pt>
                <c:pt idx="2385">
                  <c:v>11</c:v>
                </c:pt>
                <c:pt idx="2386">
                  <c:v>11</c:v>
                </c:pt>
                <c:pt idx="2387">
                  <c:v>11</c:v>
                </c:pt>
                <c:pt idx="2388">
                  <c:v>11</c:v>
                </c:pt>
                <c:pt idx="2389">
                  <c:v>11</c:v>
                </c:pt>
                <c:pt idx="2390">
                  <c:v>11</c:v>
                </c:pt>
                <c:pt idx="2391">
                  <c:v>11</c:v>
                </c:pt>
                <c:pt idx="2392">
                  <c:v>11</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11.5</c:v>
                </c:pt>
                <c:pt idx="2438">
                  <c:v>11.5</c:v>
                </c:pt>
                <c:pt idx="2439">
                  <c:v>11.5</c:v>
                </c:pt>
                <c:pt idx="2440">
                  <c:v>11.5</c:v>
                </c:pt>
                <c:pt idx="2441">
                  <c:v>11.5</c:v>
                </c:pt>
                <c:pt idx="2442">
                  <c:v>11.5</c:v>
                </c:pt>
                <c:pt idx="2443">
                  <c:v>11.5</c:v>
                </c:pt>
                <c:pt idx="2444">
                  <c:v>11.5</c:v>
                </c:pt>
                <c:pt idx="2445">
                  <c:v>11.5</c:v>
                </c:pt>
                <c:pt idx="2446">
                  <c:v>11.5</c:v>
                </c:pt>
                <c:pt idx="2447">
                  <c:v>11.5</c:v>
                </c:pt>
                <c:pt idx="2448">
                  <c:v>11.5</c:v>
                </c:pt>
                <c:pt idx="2449">
                  <c:v>11.5</c:v>
                </c:pt>
                <c:pt idx="2450">
                  <c:v>11.5</c:v>
                </c:pt>
                <c:pt idx="2451">
                  <c:v>11.5</c:v>
                </c:pt>
                <c:pt idx="2452">
                  <c:v>11.5</c:v>
                </c:pt>
                <c:pt idx="2453">
                  <c:v>11.5</c:v>
                </c:pt>
                <c:pt idx="2454">
                  <c:v>11.5</c:v>
                </c:pt>
                <c:pt idx="2455">
                  <c:v>11.5</c:v>
                </c:pt>
                <c:pt idx="2456">
                  <c:v>11.5</c:v>
                </c:pt>
                <c:pt idx="2457">
                  <c:v>11.5</c:v>
                </c:pt>
                <c:pt idx="2458">
                  <c:v>11.5</c:v>
                </c:pt>
                <c:pt idx="2459">
                  <c:v>11.5</c:v>
                </c:pt>
                <c:pt idx="2460">
                  <c:v>11.5</c:v>
                </c:pt>
                <c:pt idx="2461">
                  <c:v>11.5</c:v>
                </c:pt>
                <c:pt idx="2462">
                  <c:v>11.5</c:v>
                </c:pt>
                <c:pt idx="2463">
                  <c:v>11.5</c:v>
                </c:pt>
                <c:pt idx="2464">
                  <c:v>11.5</c:v>
                </c:pt>
                <c:pt idx="2465">
                  <c:v>11.5</c:v>
                </c:pt>
                <c:pt idx="2466">
                  <c:v>11.5</c:v>
                </c:pt>
                <c:pt idx="2467">
                  <c:v>11.5</c:v>
                </c:pt>
                <c:pt idx="2468">
                  <c:v>11.5</c:v>
                </c:pt>
                <c:pt idx="2469">
                  <c:v>11.5</c:v>
                </c:pt>
                <c:pt idx="2470">
                  <c:v>11.5</c:v>
                </c:pt>
                <c:pt idx="2471">
                  <c:v>12.5</c:v>
                </c:pt>
                <c:pt idx="2472">
                  <c:v>12.5</c:v>
                </c:pt>
                <c:pt idx="2473">
                  <c:v>12.5</c:v>
                </c:pt>
                <c:pt idx="2474">
                  <c:v>12.5</c:v>
                </c:pt>
                <c:pt idx="2475">
                  <c:v>12.5</c:v>
                </c:pt>
                <c:pt idx="2476">
                  <c:v>12.5</c:v>
                </c:pt>
                <c:pt idx="2477">
                  <c:v>12.5</c:v>
                </c:pt>
                <c:pt idx="2478">
                  <c:v>12.5</c:v>
                </c:pt>
                <c:pt idx="2479">
                  <c:v>12.5</c:v>
                </c:pt>
                <c:pt idx="2480">
                  <c:v>12.5</c:v>
                </c:pt>
                <c:pt idx="2481">
                  <c:v>12.5</c:v>
                </c:pt>
                <c:pt idx="2482">
                  <c:v>12.5</c:v>
                </c:pt>
                <c:pt idx="2483">
                  <c:v>12.5</c:v>
                </c:pt>
                <c:pt idx="2484">
                  <c:v>12.5</c:v>
                </c:pt>
                <c:pt idx="2485">
                  <c:v>12.5</c:v>
                </c:pt>
                <c:pt idx="2486">
                  <c:v>12.5</c:v>
                </c:pt>
                <c:pt idx="2487">
                  <c:v>12.5</c:v>
                </c:pt>
                <c:pt idx="2488">
                  <c:v>12.5</c:v>
                </c:pt>
                <c:pt idx="2489">
                  <c:v>12.5</c:v>
                </c:pt>
                <c:pt idx="2490">
                  <c:v>12.5</c:v>
                </c:pt>
                <c:pt idx="2491">
                  <c:v>12.5</c:v>
                </c:pt>
                <c:pt idx="2492">
                  <c:v>12.5</c:v>
                </c:pt>
                <c:pt idx="2493">
                  <c:v>12.5</c:v>
                </c:pt>
                <c:pt idx="2494">
                  <c:v>12.5</c:v>
                </c:pt>
                <c:pt idx="2495">
                  <c:v>12.5</c:v>
                </c:pt>
                <c:pt idx="2496">
                  <c:v>12.5</c:v>
                </c:pt>
                <c:pt idx="2497">
                  <c:v>12.5</c:v>
                </c:pt>
                <c:pt idx="2498">
                  <c:v>12.5</c:v>
                </c:pt>
                <c:pt idx="2499">
                  <c:v>14</c:v>
                </c:pt>
                <c:pt idx="2500">
                  <c:v>14</c:v>
                </c:pt>
                <c:pt idx="2501">
                  <c:v>14</c:v>
                </c:pt>
                <c:pt idx="2502">
                  <c:v>14</c:v>
                </c:pt>
                <c:pt idx="2503">
                  <c:v>14</c:v>
                </c:pt>
                <c:pt idx="2504">
                  <c:v>14</c:v>
                </c:pt>
                <c:pt idx="2505">
                  <c:v>14</c:v>
                </c:pt>
                <c:pt idx="2506">
                  <c:v>14</c:v>
                </c:pt>
                <c:pt idx="2507">
                  <c:v>14</c:v>
                </c:pt>
                <c:pt idx="2508">
                  <c:v>14</c:v>
                </c:pt>
                <c:pt idx="2509">
                  <c:v>14</c:v>
                </c:pt>
                <c:pt idx="2510">
                  <c:v>14</c:v>
                </c:pt>
                <c:pt idx="2511">
                  <c:v>14</c:v>
                </c:pt>
                <c:pt idx="2512">
                  <c:v>14</c:v>
                </c:pt>
                <c:pt idx="2513">
                  <c:v>14</c:v>
                </c:pt>
                <c:pt idx="2514">
                  <c:v>14</c:v>
                </c:pt>
                <c:pt idx="2515">
                  <c:v>14</c:v>
                </c:pt>
                <c:pt idx="2516">
                  <c:v>14</c:v>
                </c:pt>
                <c:pt idx="2517">
                  <c:v>14</c:v>
                </c:pt>
                <c:pt idx="2518">
                  <c:v>14</c:v>
                </c:pt>
                <c:pt idx="2519">
                  <c:v>14</c:v>
                </c:pt>
                <c:pt idx="2520">
                  <c:v>14</c:v>
                </c:pt>
                <c:pt idx="2521">
                  <c:v>14</c:v>
                </c:pt>
                <c:pt idx="2522">
                  <c:v>14</c:v>
                </c:pt>
                <c:pt idx="2523">
                  <c:v>14</c:v>
                </c:pt>
                <c:pt idx="2524">
                  <c:v>14</c:v>
                </c:pt>
                <c:pt idx="2525">
                  <c:v>14</c:v>
                </c:pt>
                <c:pt idx="2526">
                  <c:v>14</c:v>
                </c:pt>
                <c:pt idx="2527">
                  <c:v>14</c:v>
                </c:pt>
                <c:pt idx="2528">
                  <c:v>14</c:v>
                </c:pt>
                <c:pt idx="2529">
                  <c:v>14</c:v>
                </c:pt>
                <c:pt idx="2530">
                  <c:v>14</c:v>
                </c:pt>
                <c:pt idx="2531">
                  <c:v>14</c:v>
                </c:pt>
                <c:pt idx="2532">
                  <c:v>14</c:v>
                </c:pt>
                <c:pt idx="2533">
                  <c:v>14</c:v>
                </c:pt>
                <c:pt idx="2534">
                  <c:v>15</c:v>
                </c:pt>
                <c:pt idx="2535">
                  <c:v>15</c:v>
                </c:pt>
                <c:pt idx="2536">
                  <c:v>15</c:v>
                </c:pt>
                <c:pt idx="2537">
                  <c:v>15</c:v>
                </c:pt>
                <c:pt idx="2538">
                  <c:v>15</c:v>
                </c:pt>
                <c:pt idx="2539">
                  <c:v>15</c:v>
                </c:pt>
                <c:pt idx="2540">
                  <c:v>15</c:v>
                </c:pt>
                <c:pt idx="2541">
                  <c:v>15</c:v>
                </c:pt>
                <c:pt idx="2542">
                  <c:v>15</c:v>
                </c:pt>
                <c:pt idx="2543">
                  <c:v>15</c:v>
                </c:pt>
                <c:pt idx="2544">
                  <c:v>15</c:v>
                </c:pt>
                <c:pt idx="2545">
                  <c:v>15</c:v>
                </c:pt>
                <c:pt idx="2546">
                  <c:v>15</c:v>
                </c:pt>
                <c:pt idx="2547">
                  <c:v>15</c:v>
                </c:pt>
                <c:pt idx="2548">
                  <c:v>15</c:v>
                </c:pt>
                <c:pt idx="2549">
                  <c:v>15</c:v>
                </c:pt>
                <c:pt idx="2550">
                  <c:v>15</c:v>
                </c:pt>
                <c:pt idx="2551">
                  <c:v>15</c:v>
                </c:pt>
                <c:pt idx="2552">
                  <c:v>15</c:v>
                </c:pt>
                <c:pt idx="2553">
                  <c:v>15</c:v>
                </c:pt>
                <c:pt idx="2554">
                  <c:v>15</c:v>
                </c:pt>
                <c:pt idx="2555">
                  <c:v>15</c:v>
                </c:pt>
                <c:pt idx="2556">
                  <c:v>15</c:v>
                </c:pt>
                <c:pt idx="2557">
                  <c:v>15</c:v>
                </c:pt>
                <c:pt idx="2558">
                  <c:v>15</c:v>
                </c:pt>
                <c:pt idx="2559">
                  <c:v>15</c:v>
                </c:pt>
                <c:pt idx="2560">
                  <c:v>15</c:v>
                </c:pt>
                <c:pt idx="2561">
                  <c:v>15</c:v>
                </c:pt>
                <c:pt idx="2562">
                  <c:v>17</c:v>
                </c:pt>
                <c:pt idx="2563">
                  <c:v>17</c:v>
                </c:pt>
                <c:pt idx="2564">
                  <c:v>17</c:v>
                </c:pt>
                <c:pt idx="2565">
                  <c:v>17</c:v>
                </c:pt>
                <c:pt idx="2566">
                  <c:v>17</c:v>
                </c:pt>
                <c:pt idx="2567">
                  <c:v>17</c:v>
                </c:pt>
                <c:pt idx="2568">
                  <c:v>17</c:v>
                </c:pt>
                <c:pt idx="2569">
                  <c:v>17</c:v>
                </c:pt>
                <c:pt idx="2570">
                  <c:v>17</c:v>
                </c:pt>
                <c:pt idx="2571">
                  <c:v>17</c:v>
                </c:pt>
                <c:pt idx="2572">
                  <c:v>17</c:v>
                </c:pt>
                <c:pt idx="2573">
                  <c:v>17</c:v>
                </c:pt>
                <c:pt idx="2574">
                  <c:v>17</c:v>
                </c:pt>
                <c:pt idx="2575">
                  <c:v>17</c:v>
                </c:pt>
                <c:pt idx="2576">
                  <c:v>17</c:v>
                </c:pt>
                <c:pt idx="2577">
                  <c:v>17</c:v>
                </c:pt>
                <c:pt idx="2578">
                  <c:v>17</c:v>
                </c:pt>
                <c:pt idx="2579">
                  <c:v>17</c:v>
                </c:pt>
                <c:pt idx="2580">
                  <c:v>17</c:v>
                </c:pt>
                <c:pt idx="2581">
                  <c:v>17</c:v>
                </c:pt>
                <c:pt idx="2582">
                  <c:v>17</c:v>
                </c:pt>
                <c:pt idx="2583">
                  <c:v>17</c:v>
                </c:pt>
                <c:pt idx="2584">
                  <c:v>17</c:v>
                </c:pt>
                <c:pt idx="2585">
                  <c:v>17</c:v>
                </c:pt>
                <c:pt idx="2586">
                  <c:v>17</c:v>
                </c:pt>
                <c:pt idx="2587">
                  <c:v>17</c:v>
                </c:pt>
                <c:pt idx="2588">
                  <c:v>17</c:v>
                </c:pt>
                <c:pt idx="2589">
                  <c:v>10.5</c:v>
                </c:pt>
                <c:pt idx="2590">
                  <c:v>10.5</c:v>
                </c:pt>
                <c:pt idx="2591">
                  <c:v>9.5</c:v>
                </c:pt>
                <c:pt idx="2592">
                  <c:v>9.5</c:v>
                </c:pt>
                <c:pt idx="2593">
                  <c:v>9.5</c:v>
                </c:pt>
                <c:pt idx="2594">
                  <c:v>9.5</c:v>
                </c:pt>
                <c:pt idx="2595">
                  <c:v>9.5</c:v>
                </c:pt>
                <c:pt idx="2596">
                  <c:v>9.5</c:v>
                </c:pt>
                <c:pt idx="2597">
                  <c:v>9.5</c:v>
                </c:pt>
                <c:pt idx="2598">
                  <c:v>9.5</c:v>
                </c:pt>
                <c:pt idx="2599">
                  <c:v>9.5</c:v>
                </c:pt>
                <c:pt idx="2600">
                  <c:v>9.5</c:v>
                </c:pt>
                <c:pt idx="2601">
                  <c:v>9.5</c:v>
                </c:pt>
                <c:pt idx="2602">
                  <c:v>9.5</c:v>
                </c:pt>
                <c:pt idx="2603">
                  <c:v>9.5</c:v>
                </c:pt>
                <c:pt idx="2604">
                  <c:v>9.5</c:v>
                </c:pt>
                <c:pt idx="2605">
                  <c:v>9.5</c:v>
                </c:pt>
                <c:pt idx="2606">
                  <c:v>9.5</c:v>
                </c:pt>
                <c:pt idx="2607">
                  <c:v>9.5</c:v>
                </c:pt>
                <c:pt idx="2608">
                  <c:v>9.5</c:v>
                </c:pt>
                <c:pt idx="2609">
                  <c:v>9.5</c:v>
                </c:pt>
                <c:pt idx="2610">
                  <c:v>9.5</c:v>
                </c:pt>
                <c:pt idx="2611">
                  <c:v>9.5</c:v>
                </c:pt>
                <c:pt idx="2612">
                  <c:v>9.5</c:v>
                </c:pt>
                <c:pt idx="2613">
                  <c:v>9.5</c:v>
                </c:pt>
                <c:pt idx="2614">
                  <c:v>9.5</c:v>
                </c:pt>
                <c:pt idx="2615">
                  <c:v>9.5</c:v>
                </c:pt>
                <c:pt idx="2616">
                  <c:v>9.5</c:v>
                </c:pt>
                <c:pt idx="2617">
                  <c:v>9.5</c:v>
                </c:pt>
                <c:pt idx="2618">
                  <c:v>8</c:v>
                </c:pt>
                <c:pt idx="2619">
                  <c:v>8</c:v>
                </c:pt>
                <c:pt idx="2620">
                  <c:v>8</c:v>
                </c:pt>
                <c:pt idx="2621">
                  <c:v>8</c:v>
                </c:pt>
                <c:pt idx="2622">
                  <c:v>8</c:v>
                </c:pt>
                <c:pt idx="2623">
                  <c:v>8</c:v>
                </c:pt>
                <c:pt idx="2624">
                  <c:v>8</c:v>
                </c:pt>
                <c:pt idx="2625">
                  <c:v>8</c:v>
                </c:pt>
                <c:pt idx="2626">
                  <c:v>8</c:v>
                </c:pt>
                <c:pt idx="2627">
                  <c:v>8</c:v>
                </c:pt>
                <c:pt idx="2628">
                  <c:v>8</c:v>
                </c:pt>
                <c:pt idx="2629">
                  <c:v>8</c:v>
                </c:pt>
                <c:pt idx="2630">
                  <c:v>8</c:v>
                </c:pt>
                <c:pt idx="2631">
                  <c:v>8</c:v>
                </c:pt>
                <c:pt idx="2632">
                  <c:v>8</c:v>
                </c:pt>
                <c:pt idx="2633">
                  <c:v>8</c:v>
                </c:pt>
                <c:pt idx="2634">
                  <c:v>8</c:v>
                </c:pt>
                <c:pt idx="2635">
                  <c:v>8</c:v>
                </c:pt>
                <c:pt idx="2636">
                  <c:v>8</c:v>
                </c:pt>
                <c:pt idx="2637">
                  <c:v>8</c:v>
                </c:pt>
                <c:pt idx="2638">
                  <c:v>8</c:v>
                </c:pt>
                <c:pt idx="2639">
                  <c:v>8</c:v>
                </c:pt>
                <c:pt idx="2640">
                  <c:v>8</c:v>
                </c:pt>
                <c:pt idx="2641">
                  <c:v>8</c:v>
                </c:pt>
                <c:pt idx="2642">
                  <c:v>8</c:v>
                </c:pt>
                <c:pt idx="2643">
                  <c:v>8</c:v>
                </c:pt>
                <c:pt idx="2644">
                  <c:v>8</c:v>
                </c:pt>
                <c:pt idx="2645">
                  <c:v>8</c:v>
                </c:pt>
                <c:pt idx="2646">
                  <c:v>8</c:v>
                </c:pt>
                <c:pt idx="2647">
                  <c:v>8</c:v>
                </c:pt>
                <c:pt idx="2648">
                  <c:v>8</c:v>
                </c:pt>
                <c:pt idx="2649">
                  <c:v>8</c:v>
                </c:pt>
                <c:pt idx="2650">
                  <c:v>8</c:v>
                </c:pt>
                <c:pt idx="2651">
                  <c:v>8</c:v>
                </c:pt>
                <c:pt idx="2652">
                  <c:v>8</c:v>
                </c:pt>
                <c:pt idx="2653">
                  <c:v>8</c:v>
                </c:pt>
                <c:pt idx="2654">
                  <c:v>8</c:v>
                </c:pt>
                <c:pt idx="2655">
                  <c:v>8</c:v>
                </c:pt>
                <c:pt idx="2656">
                  <c:v>8</c:v>
                </c:pt>
                <c:pt idx="2657">
                  <c:v>8</c:v>
                </c:pt>
                <c:pt idx="2658">
                  <c:v>8</c:v>
                </c:pt>
                <c:pt idx="2659">
                  <c:v>8</c:v>
                </c:pt>
                <c:pt idx="2660">
                  <c:v>8</c:v>
                </c:pt>
                <c:pt idx="2661">
                  <c:v>8</c:v>
                </c:pt>
                <c:pt idx="2662">
                  <c:v>8</c:v>
                </c:pt>
                <c:pt idx="2663">
                  <c:v>8</c:v>
                </c:pt>
                <c:pt idx="2664">
                  <c:v>8</c:v>
                </c:pt>
                <c:pt idx="2665">
                  <c:v>8</c:v>
                </c:pt>
                <c:pt idx="2666">
                  <c:v>8</c:v>
                </c:pt>
                <c:pt idx="2667">
                  <c:v>8</c:v>
                </c:pt>
                <c:pt idx="2668">
                  <c:v>8</c:v>
                </c:pt>
                <c:pt idx="2669">
                  <c:v>8</c:v>
                </c:pt>
                <c:pt idx="2670">
                  <c:v>8</c:v>
                </c:pt>
                <c:pt idx="2671">
                  <c:v>8</c:v>
                </c:pt>
                <c:pt idx="2672">
                  <c:v>8</c:v>
                </c:pt>
                <c:pt idx="2673">
                  <c:v>8</c:v>
                </c:pt>
                <c:pt idx="2674">
                  <c:v>8</c:v>
                </c:pt>
                <c:pt idx="2675">
                  <c:v>8</c:v>
                </c:pt>
                <c:pt idx="2676">
                  <c:v>8</c:v>
                </c:pt>
                <c:pt idx="2677">
                  <c:v>8</c:v>
                </c:pt>
                <c:pt idx="2678">
                  <c:v>8</c:v>
                </c:pt>
                <c:pt idx="2679">
                  <c:v>8</c:v>
                </c:pt>
                <c:pt idx="2680">
                  <c:v>8</c:v>
                </c:pt>
                <c:pt idx="2681">
                  <c:v>8</c:v>
                </c:pt>
                <c:pt idx="2682">
                  <c:v>8</c:v>
                </c:pt>
                <c:pt idx="2683">
                  <c:v>8</c:v>
                </c:pt>
                <c:pt idx="2684">
                  <c:v>8</c:v>
                </c:pt>
                <c:pt idx="2685">
                  <c:v>8</c:v>
                </c:pt>
                <c:pt idx="2686">
                  <c:v>8</c:v>
                </c:pt>
                <c:pt idx="2687">
                  <c:v>8</c:v>
                </c:pt>
                <c:pt idx="2688">
                  <c:v>7.5</c:v>
                </c:pt>
                <c:pt idx="2689">
                  <c:v>7.5</c:v>
                </c:pt>
                <c:pt idx="2690">
                  <c:v>7.5</c:v>
                </c:pt>
                <c:pt idx="2691">
                  <c:v>7.5</c:v>
                </c:pt>
                <c:pt idx="2692">
                  <c:v>7.5</c:v>
                </c:pt>
                <c:pt idx="2693">
                  <c:v>7.5</c:v>
                </c:pt>
                <c:pt idx="2694">
                  <c:v>7.5</c:v>
                </c:pt>
                <c:pt idx="2695">
                  <c:v>7.5</c:v>
                </c:pt>
                <c:pt idx="2696">
                  <c:v>7.5</c:v>
                </c:pt>
                <c:pt idx="2697">
                  <c:v>7.5</c:v>
                </c:pt>
                <c:pt idx="2698">
                  <c:v>7.5</c:v>
                </c:pt>
                <c:pt idx="2699">
                  <c:v>7.5</c:v>
                </c:pt>
                <c:pt idx="2700">
                  <c:v>7.5</c:v>
                </c:pt>
                <c:pt idx="2701">
                  <c:v>7.5</c:v>
                </c:pt>
                <c:pt idx="2702">
                  <c:v>7.5</c:v>
                </c:pt>
                <c:pt idx="2703">
                  <c:v>7.5</c:v>
                </c:pt>
                <c:pt idx="2704">
                  <c:v>7.5</c:v>
                </c:pt>
                <c:pt idx="2705">
                  <c:v>7.5</c:v>
                </c:pt>
                <c:pt idx="2706">
                  <c:v>7.5</c:v>
                </c:pt>
                <c:pt idx="2707">
                  <c:v>7.5</c:v>
                </c:pt>
                <c:pt idx="2708">
                  <c:v>7.5</c:v>
                </c:pt>
                <c:pt idx="2709">
                  <c:v>7.5</c:v>
                </c:pt>
                <c:pt idx="2710">
                  <c:v>7.5</c:v>
                </c:pt>
                <c:pt idx="2711">
                  <c:v>7.5</c:v>
                </c:pt>
                <c:pt idx="2712">
                  <c:v>7.5</c:v>
                </c:pt>
                <c:pt idx="2713">
                  <c:v>7.5</c:v>
                </c:pt>
                <c:pt idx="2714">
                  <c:v>7.5</c:v>
                </c:pt>
                <c:pt idx="2715">
                  <c:v>7.5</c:v>
                </c:pt>
                <c:pt idx="2716">
                  <c:v>7.5</c:v>
                </c:pt>
                <c:pt idx="2717">
                  <c:v>7.5</c:v>
                </c:pt>
                <c:pt idx="2718">
                  <c:v>7.5</c:v>
                </c:pt>
                <c:pt idx="2719">
                  <c:v>7.5</c:v>
                </c:pt>
                <c:pt idx="2720">
                  <c:v>7.5</c:v>
                </c:pt>
                <c:pt idx="2721">
                  <c:v>7.5</c:v>
                </c:pt>
                <c:pt idx="2722">
                  <c:v>7.5</c:v>
                </c:pt>
                <c:pt idx="2723">
                  <c:v>7.5</c:v>
                </c:pt>
                <c:pt idx="2724">
                  <c:v>7.5</c:v>
                </c:pt>
                <c:pt idx="2725">
                  <c:v>7.5</c:v>
                </c:pt>
                <c:pt idx="2726">
                  <c:v>7.5</c:v>
                </c:pt>
                <c:pt idx="2727">
                  <c:v>7.5</c:v>
                </c:pt>
                <c:pt idx="2728">
                  <c:v>7.5</c:v>
                </c:pt>
                <c:pt idx="2729">
                  <c:v>7.5</c:v>
                </c:pt>
                <c:pt idx="2730">
                  <c:v>7.5</c:v>
                </c:pt>
                <c:pt idx="2731">
                  <c:v>7.5</c:v>
                </c:pt>
                <c:pt idx="2732">
                  <c:v>7.5</c:v>
                </c:pt>
                <c:pt idx="2733">
                  <c:v>7.5</c:v>
                </c:pt>
                <c:pt idx="2734">
                  <c:v>7.5</c:v>
                </c:pt>
                <c:pt idx="2735">
                  <c:v>7.5</c:v>
                </c:pt>
                <c:pt idx="2736">
                  <c:v>7.5</c:v>
                </c:pt>
                <c:pt idx="2737">
                  <c:v>7.5</c:v>
                </c:pt>
                <c:pt idx="2738">
                  <c:v>7.5</c:v>
                </c:pt>
                <c:pt idx="2739">
                  <c:v>7.5</c:v>
                </c:pt>
                <c:pt idx="2740">
                  <c:v>7.5</c:v>
                </c:pt>
                <c:pt idx="2741">
                  <c:v>7.5</c:v>
                </c:pt>
                <c:pt idx="2742">
                  <c:v>7.5</c:v>
                </c:pt>
                <c:pt idx="2743">
                  <c:v>7.5</c:v>
                </c:pt>
                <c:pt idx="2744">
                  <c:v>7.5</c:v>
                </c:pt>
                <c:pt idx="2745">
                  <c:v>7.5</c:v>
                </c:pt>
                <c:pt idx="2746">
                  <c:v>7.5</c:v>
                </c:pt>
                <c:pt idx="2747">
                  <c:v>7.5</c:v>
                </c:pt>
                <c:pt idx="2748">
                  <c:v>7</c:v>
                </c:pt>
                <c:pt idx="2749">
                  <c:v>7</c:v>
                </c:pt>
                <c:pt idx="2750">
                  <c:v>7</c:v>
                </c:pt>
                <c:pt idx="2751">
                  <c:v>7</c:v>
                </c:pt>
                <c:pt idx="2752">
                  <c:v>7</c:v>
                </c:pt>
                <c:pt idx="2753">
                  <c:v>7</c:v>
                </c:pt>
                <c:pt idx="2754">
                  <c:v>7</c:v>
                </c:pt>
                <c:pt idx="2755">
                  <c:v>7</c:v>
                </c:pt>
                <c:pt idx="2756">
                  <c:v>7</c:v>
                </c:pt>
                <c:pt idx="2757">
                  <c:v>7</c:v>
                </c:pt>
                <c:pt idx="2758">
                  <c:v>7</c:v>
                </c:pt>
                <c:pt idx="2759">
                  <c:v>7</c:v>
                </c:pt>
                <c:pt idx="2760">
                  <c:v>7</c:v>
                </c:pt>
                <c:pt idx="2761">
                  <c:v>7</c:v>
                </c:pt>
                <c:pt idx="2762">
                  <c:v>7</c:v>
                </c:pt>
                <c:pt idx="2763">
                  <c:v>7</c:v>
                </c:pt>
                <c:pt idx="2764">
                  <c:v>7</c:v>
                </c:pt>
                <c:pt idx="2765">
                  <c:v>7</c:v>
                </c:pt>
                <c:pt idx="2766">
                  <c:v>7</c:v>
                </c:pt>
                <c:pt idx="2767">
                  <c:v>7</c:v>
                </c:pt>
                <c:pt idx="2768">
                  <c:v>7</c:v>
                </c:pt>
                <c:pt idx="2769">
                  <c:v>7</c:v>
                </c:pt>
                <c:pt idx="2770">
                  <c:v>7</c:v>
                </c:pt>
                <c:pt idx="2771">
                  <c:v>7</c:v>
                </c:pt>
                <c:pt idx="2772">
                  <c:v>7</c:v>
                </c:pt>
                <c:pt idx="2773">
                  <c:v>7</c:v>
                </c:pt>
                <c:pt idx="2774">
                  <c:v>7</c:v>
                </c:pt>
                <c:pt idx="2775">
                  <c:v>7</c:v>
                </c:pt>
                <c:pt idx="2776">
                  <c:v>7</c:v>
                </c:pt>
                <c:pt idx="2777">
                  <c:v>7</c:v>
                </c:pt>
                <c:pt idx="2778">
                  <c:v>7</c:v>
                </c:pt>
                <c:pt idx="2779">
                  <c:v>7</c:v>
                </c:pt>
                <c:pt idx="2780">
                  <c:v>7</c:v>
                </c:pt>
                <c:pt idx="2781">
                  <c:v>7</c:v>
                </c:pt>
                <c:pt idx="2782">
                  <c:v>7</c:v>
                </c:pt>
                <c:pt idx="2783">
                  <c:v>7</c:v>
                </c:pt>
                <c:pt idx="2784">
                  <c:v>7</c:v>
                </c:pt>
                <c:pt idx="2785">
                  <c:v>7</c:v>
                </c:pt>
                <c:pt idx="2786">
                  <c:v>7</c:v>
                </c:pt>
                <c:pt idx="2787">
                  <c:v>5.5</c:v>
                </c:pt>
                <c:pt idx="2788">
                  <c:v>5.5</c:v>
                </c:pt>
                <c:pt idx="2789">
                  <c:v>5.5</c:v>
                </c:pt>
                <c:pt idx="2790">
                  <c:v>5.5</c:v>
                </c:pt>
                <c:pt idx="2791">
                  <c:v>5.5</c:v>
                </c:pt>
                <c:pt idx="2792">
                  <c:v>5.5</c:v>
                </c:pt>
                <c:pt idx="2793">
                  <c:v>5.5</c:v>
                </c:pt>
                <c:pt idx="2794">
                  <c:v>5.5</c:v>
                </c:pt>
                <c:pt idx="2795">
                  <c:v>5.5</c:v>
                </c:pt>
                <c:pt idx="2796">
                  <c:v>5.5</c:v>
                </c:pt>
                <c:pt idx="2797">
                  <c:v>5.5</c:v>
                </c:pt>
                <c:pt idx="2798">
                  <c:v>5.5</c:v>
                </c:pt>
                <c:pt idx="2799">
                  <c:v>5.5</c:v>
                </c:pt>
                <c:pt idx="2800">
                  <c:v>5.5</c:v>
                </c:pt>
                <c:pt idx="2801">
                  <c:v>5.5</c:v>
                </c:pt>
                <c:pt idx="2802">
                  <c:v>5.5</c:v>
                </c:pt>
                <c:pt idx="2803">
                  <c:v>5.5</c:v>
                </c:pt>
                <c:pt idx="2804">
                  <c:v>5.5</c:v>
                </c:pt>
                <c:pt idx="2805">
                  <c:v>5.5</c:v>
                </c:pt>
                <c:pt idx="2806">
                  <c:v>5.5</c:v>
                </c:pt>
                <c:pt idx="2807">
                  <c:v>5.5</c:v>
                </c:pt>
                <c:pt idx="2808">
                  <c:v>5.5</c:v>
                </c:pt>
                <c:pt idx="2809">
                  <c:v>5.5</c:v>
                </c:pt>
                <c:pt idx="2810">
                  <c:v>5.5</c:v>
                </c:pt>
                <c:pt idx="2811">
                  <c:v>5.5</c:v>
                </c:pt>
                <c:pt idx="2812">
                  <c:v>5.5</c:v>
                </c:pt>
                <c:pt idx="2813">
                  <c:v>5.5</c:v>
                </c:pt>
                <c:pt idx="2814">
                  <c:v>5.5</c:v>
                </c:pt>
                <c:pt idx="2815">
                  <c:v>5.5</c:v>
                </c:pt>
                <c:pt idx="2816">
                  <c:v>5.5</c:v>
                </c:pt>
                <c:pt idx="2817">
                  <c:v>5.5</c:v>
                </c:pt>
                <c:pt idx="2818">
                  <c:v>5.5</c:v>
                </c:pt>
                <c:pt idx="2819">
                  <c:v>5.5</c:v>
                </c:pt>
                <c:pt idx="2820">
                  <c:v>5.5</c:v>
                </c:pt>
                <c:pt idx="2821">
                  <c:v>5.5</c:v>
                </c:pt>
                <c:pt idx="2822">
                  <c:v>5.5</c:v>
                </c:pt>
                <c:pt idx="2823">
                  <c:v>5.5</c:v>
                </c:pt>
                <c:pt idx="2824">
                  <c:v>5.5</c:v>
                </c:pt>
                <c:pt idx="2825">
                  <c:v>5.5</c:v>
                </c:pt>
                <c:pt idx="2826">
                  <c:v>5.5</c:v>
                </c:pt>
                <c:pt idx="2827">
                  <c:v>5.5</c:v>
                </c:pt>
                <c:pt idx="2828">
                  <c:v>5.5</c:v>
                </c:pt>
                <c:pt idx="2829">
                  <c:v>5.5</c:v>
                </c:pt>
                <c:pt idx="2830">
                  <c:v>5.5</c:v>
                </c:pt>
                <c:pt idx="2831">
                  <c:v>5.5</c:v>
                </c:pt>
                <c:pt idx="2832">
                  <c:v>5.5</c:v>
                </c:pt>
                <c:pt idx="2833">
                  <c:v>5.5</c:v>
                </c:pt>
                <c:pt idx="2834">
                  <c:v>5.5</c:v>
                </c:pt>
                <c:pt idx="2835">
                  <c:v>5.5</c:v>
                </c:pt>
                <c:pt idx="2836">
                  <c:v>5.5</c:v>
                </c:pt>
                <c:pt idx="2837">
                  <c:v>5.5</c:v>
                </c:pt>
                <c:pt idx="2838">
                  <c:v>5.5</c:v>
                </c:pt>
                <c:pt idx="2839">
                  <c:v>5.5</c:v>
                </c:pt>
                <c:pt idx="2840">
                  <c:v>5.5</c:v>
                </c:pt>
                <c:pt idx="2841">
                  <c:v>5.5</c:v>
                </c:pt>
                <c:pt idx="2842">
                  <c:v>5.5</c:v>
                </c:pt>
                <c:pt idx="2843">
                  <c:v>5.5</c:v>
                </c:pt>
                <c:pt idx="2844">
                  <c:v>5.5</c:v>
                </c:pt>
                <c:pt idx="2845">
                  <c:v>5.5</c:v>
                </c:pt>
                <c:pt idx="2846">
                  <c:v>5.5</c:v>
                </c:pt>
                <c:pt idx="2847">
                  <c:v>5.5</c:v>
                </c:pt>
                <c:pt idx="2848">
                  <c:v>5.5</c:v>
                </c:pt>
                <c:pt idx="2849">
                  <c:v>5.5</c:v>
                </c:pt>
                <c:pt idx="2850">
                  <c:v>5.5</c:v>
                </c:pt>
                <c:pt idx="2851">
                  <c:v>5.5</c:v>
                </c:pt>
                <c:pt idx="2852">
                  <c:v>5.5</c:v>
                </c:pt>
                <c:pt idx="2853">
                  <c:v>5.5</c:v>
                </c:pt>
                <c:pt idx="2854">
                  <c:v>5.5</c:v>
                </c:pt>
                <c:pt idx="2855">
                  <c:v>5.5</c:v>
                </c:pt>
                <c:pt idx="2856">
                  <c:v>5.5</c:v>
                </c:pt>
                <c:pt idx="2857">
                  <c:v>5.5</c:v>
                </c:pt>
                <c:pt idx="2858">
                  <c:v>5.5</c:v>
                </c:pt>
                <c:pt idx="2859">
                  <c:v>5.5</c:v>
                </c:pt>
                <c:pt idx="2860">
                  <c:v>5.5</c:v>
                </c:pt>
                <c:pt idx="2861">
                  <c:v>5.5</c:v>
                </c:pt>
                <c:pt idx="2862">
                  <c:v>5.5</c:v>
                </c:pt>
                <c:pt idx="2863">
                  <c:v>5.5</c:v>
                </c:pt>
                <c:pt idx="2864">
                  <c:v>5.5</c:v>
                </c:pt>
                <c:pt idx="2865">
                  <c:v>5.5</c:v>
                </c:pt>
                <c:pt idx="2866">
                  <c:v>5.5</c:v>
                </c:pt>
                <c:pt idx="2867">
                  <c:v>5.5</c:v>
                </c:pt>
                <c:pt idx="2868">
                  <c:v>5.5</c:v>
                </c:pt>
                <c:pt idx="2869">
                  <c:v>5.5</c:v>
                </c:pt>
                <c:pt idx="2870">
                  <c:v>5.5</c:v>
                </c:pt>
                <c:pt idx="2871">
                  <c:v>5.5</c:v>
                </c:pt>
                <c:pt idx="2872">
                  <c:v>5.5</c:v>
                </c:pt>
                <c:pt idx="2873">
                  <c:v>5.5</c:v>
                </c:pt>
                <c:pt idx="2874">
                  <c:v>5.5</c:v>
                </c:pt>
                <c:pt idx="2875">
                  <c:v>5.5</c:v>
                </c:pt>
                <c:pt idx="2876">
                  <c:v>5.5</c:v>
                </c:pt>
                <c:pt idx="2877">
                  <c:v>5.5</c:v>
                </c:pt>
                <c:pt idx="2878">
                  <c:v>5.5</c:v>
                </c:pt>
                <c:pt idx="2879">
                  <c:v>5.5</c:v>
                </c:pt>
                <c:pt idx="2880">
                  <c:v>5.5</c:v>
                </c:pt>
                <c:pt idx="2881">
                  <c:v>5.5</c:v>
                </c:pt>
                <c:pt idx="2882">
                  <c:v>5.5</c:v>
                </c:pt>
                <c:pt idx="2883">
                  <c:v>5.5</c:v>
                </c:pt>
                <c:pt idx="2884">
                  <c:v>5.5</c:v>
                </c:pt>
                <c:pt idx="2885">
                  <c:v>5.5</c:v>
                </c:pt>
                <c:pt idx="2886">
                  <c:v>5.5</c:v>
                </c:pt>
                <c:pt idx="2887">
                  <c:v>5.5</c:v>
                </c:pt>
                <c:pt idx="2888">
                  <c:v>5.5</c:v>
                </c:pt>
                <c:pt idx="2889">
                  <c:v>5.5</c:v>
                </c:pt>
                <c:pt idx="2890">
                  <c:v>5.5</c:v>
                </c:pt>
                <c:pt idx="2891">
                  <c:v>5.5</c:v>
                </c:pt>
                <c:pt idx="2892">
                  <c:v>5.5</c:v>
                </c:pt>
                <c:pt idx="2893">
                  <c:v>5.5</c:v>
                </c:pt>
                <c:pt idx="2894">
                  <c:v>5.5</c:v>
                </c:pt>
                <c:pt idx="2895">
                  <c:v>5.5</c:v>
                </c:pt>
                <c:pt idx="2896">
                  <c:v>5.5</c:v>
                </c:pt>
                <c:pt idx="2897">
                  <c:v>5.5</c:v>
                </c:pt>
                <c:pt idx="2898">
                  <c:v>5.5</c:v>
                </c:pt>
              </c:numCache>
            </c:numRef>
          </c:val>
          <c:smooth val="0"/>
          <c:extLst>
            <c:ext xmlns:c16="http://schemas.microsoft.com/office/drawing/2014/chart" uri="{C3380CC4-5D6E-409C-BE32-E72D297353CC}">
              <c16:uniqueId val="{00000000-E863-4220-B11B-F9A5666B1D77}"/>
            </c:ext>
          </c:extLst>
        </c:ser>
        <c:dLbls>
          <c:showLegendKey val="0"/>
          <c:showVal val="0"/>
          <c:showCatName val="0"/>
          <c:showSerName val="0"/>
          <c:showPercent val="0"/>
          <c:showBubbleSize val="0"/>
        </c:dLbls>
        <c:smooth val="0"/>
        <c:axId val="75551104"/>
        <c:axId val="75552640"/>
      </c:lineChart>
      <c:dateAx>
        <c:axId val="75551104"/>
        <c:scaling>
          <c:orientation val="minMax"/>
        </c:scaling>
        <c:delete val="0"/>
        <c:axPos val="b"/>
        <c:numFmt formatCode="m/d/yyyy" sourceLinked="1"/>
        <c:majorTickMark val="out"/>
        <c:minorTickMark val="none"/>
        <c:tickLblPos val="nextTo"/>
        <c:spPr>
          <a:noFill/>
          <a:ln w="9525" cap="flat" cmpd="sng" algn="ctr">
            <a:solidFill>
              <a:schemeClr val="accent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5552640"/>
        <c:crosses val="autoZero"/>
        <c:auto val="0"/>
        <c:lblOffset val="100"/>
        <c:baseTimeUnit val="days"/>
        <c:majorUnit val="1"/>
        <c:majorTimeUnit val="months"/>
        <c:minorUnit val="1"/>
        <c:minorTimeUnit val="years"/>
      </c:dateAx>
      <c:valAx>
        <c:axId val="7555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555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7371015723211"/>
          <c:y val="6.2469083543954897E-2"/>
          <c:w val="0.7954043538164397"/>
          <c:h val="0.864124577967606"/>
        </c:manualLayout>
      </c:layout>
      <c:scatterChart>
        <c:scatterStyle val="lineMarker"/>
        <c:varyColors val="0"/>
        <c:ser>
          <c:idx val="0"/>
          <c:order val="0"/>
          <c:tx>
            <c:strRef>
              <c:f>'1.7.Динамика'!$B$143</c:f>
              <c:strCache>
                <c:ptCount val="1"/>
                <c:pt idx="0">
                  <c:v>Индивидуальная жилая</c:v>
                </c:pt>
              </c:strCache>
            </c:strRef>
          </c:tx>
          <c:spPr>
            <a:ln w="34925" cap="rnd">
              <a:solidFill>
                <a:schemeClr val="accent6">
                  <a:lumMod val="75000"/>
                </a:schemeClr>
              </a:solidFill>
              <a:round/>
            </a:ln>
            <a:effectLst/>
          </c:spPr>
          <c:marker>
            <c:symbol val="none"/>
          </c:marker>
          <c:xVal>
            <c:numRef>
              <c:f>'1.7.Динамика'!$C$141:$Q$141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'1.7.Динамика'!$C$143:$Q$143</c:f>
              <c:numCache>
                <c:formatCode>General</c:formatCode>
                <c:ptCount val="15"/>
                <c:pt idx="0">
                  <c:v>443</c:v>
                </c:pt>
                <c:pt idx="1">
                  <c:v>541</c:v>
                </c:pt>
                <c:pt idx="2">
                  <c:v>588</c:v>
                </c:pt>
                <c:pt idx="3">
                  <c:v>566</c:v>
                </c:pt>
                <c:pt idx="4">
                  <c:v>701</c:v>
                </c:pt>
                <c:pt idx="5">
                  <c:v>682</c:v>
                </c:pt>
                <c:pt idx="6">
                  <c:v>611</c:v>
                </c:pt>
                <c:pt idx="7">
                  <c:v>579</c:v>
                </c:pt>
                <c:pt idx="8">
                  <c:v>658</c:v>
                </c:pt>
                <c:pt idx="9">
                  <c:v>731</c:v>
                </c:pt>
                <c:pt idx="10">
                  <c:v>824</c:v>
                </c:pt>
                <c:pt idx="11" formatCode="#,##0">
                  <c:v>1115</c:v>
                </c:pt>
                <c:pt idx="12" formatCode="#,##0">
                  <c:v>1245</c:v>
                </c:pt>
                <c:pt idx="13" formatCode="#,##0">
                  <c:v>1715</c:v>
                </c:pt>
                <c:pt idx="14" formatCode="#,##0">
                  <c:v>2438</c:v>
                </c:pt>
              </c:numCache>
            </c:numRef>
          </c:yVal>
          <c:smooth val="1"/>
          <c:extLst>
            <c:ext xmlns:c16="http://schemas.microsoft.com/office/drawing/2014/chart" uri="{C3380CC4-5D6E-409C-BE32-E72D297353CC}">
              <c16:uniqueId val="{00000000-2E35-4A9E-8C8C-3EB02FF3C01F}"/>
            </c:ext>
          </c:extLst>
        </c:ser>
        <c:ser>
          <c:idx val="1"/>
          <c:order val="1"/>
          <c:tx>
            <c:strRef>
              <c:f>'1.7.Динамика'!$B$144</c:f>
              <c:strCache>
                <c:ptCount val="1"/>
                <c:pt idx="0">
                  <c:v>Жилая многоэтажная </c:v>
                </c:pt>
              </c:strCache>
            </c:strRef>
          </c:tx>
          <c:spPr>
            <a:ln w="34925" cap="rnd">
              <a:solidFill>
                <a:srgbClr val="C00000"/>
              </a:solidFill>
              <a:round/>
            </a:ln>
            <a:effectLst/>
          </c:spPr>
          <c:marker>
            <c:symbol val="none"/>
          </c:marker>
          <c:xVal>
            <c:numRef>
              <c:f>'1.7.Динамика'!$C$141:$Q$141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'1.7.Динамика'!$C$144:$Q$144</c:f>
              <c:numCache>
                <c:formatCode>General</c:formatCode>
                <c:ptCount val="15"/>
                <c:pt idx="0">
                  <c:v>1302</c:v>
                </c:pt>
                <c:pt idx="1">
                  <c:v>1974</c:v>
                </c:pt>
                <c:pt idx="2" formatCode="#,##0">
                  <c:v>2011</c:v>
                </c:pt>
                <c:pt idx="3" formatCode="#,##0">
                  <c:v>3264.06</c:v>
                </c:pt>
                <c:pt idx="4" formatCode="#,##0">
                  <c:v>3962.53</c:v>
                </c:pt>
                <c:pt idx="5" formatCode="#,##0">
                  <c:v>3553</c:v>
                </c:pt>
                <c:pt idx="6" formatCode="#,##0">
                  <c:v>2939.63</c:v>
                </c:pt>
                <c:pt idx="7" formatCode="#,##0">
                  <c:v>2286</c:v>
                </c:pt>
                <c:pt idx="8" formatCode="#,##0">
                  <c:v>2254</c:v>
                </c:pt>
                <c:pt idx="9" formatCode="#,##0">
                  <c:v>1982</c:v>
                </c:pt>
                <c:pt idx="10" formatCode="#,##0">
                  <c:v>2181</c:v>
                </c:pt>
                <c:pt idx="11" formatCode="#,##0">
                  <c:v>2458</c:v>
                </c:pt>
                <c:pt idx="12" formatCode="#,##0">
                  <c:v>2751</c:v>
                </c:pt>
                <c:pt idx="13" formatCode="#,##0">
                  <c:v>3799</c:v>
                </c:pt>
                <c:pt idx="14" formatCode="#,##0">
                  <c:v>4072</c:v>
                </c:pt>
              </c:numCache>
            </c:numRef>
          </c:yVal>
          <c:smooth val="1"/>
          <c:extLst>
            <c:ext xmlns:c16="http://schemas.microsoft.com/office/drawing/2014/chart" uri="{C3380CC4-5D6E-409C-BE32-E72D297353CC}">
              <c16:uniqueId val="{00000001-2E35-4A9E-8C8C-3EB02FF3C01F}"/>
            </c:ext>
          </c:extLst>
        </c:ser>
        <c:ser>
          <c:idx val="2"/>
          <c:order val="2"/>
          <c:tx>
            <c:strRef>
              <c:f>'1.7.Динамика'!$B$145</c:f>
              <c:strCache>
                <c:ptCount val="1"/>
                <c:pt idx="0">
                  <c:v>Гаражи</c:v>
                </c:pt>
              </c:strCache>
            </c:strRef>
          </c:tx>
          <c:spPr>
            <a:ln w="34925" cap="rnd">
              <a:solidFill>
                <a:srgbClr val="00B050"/>
              </a:solidFill>
              <a:round/>
            </a:ln>
            <a:effectLst/>
          </c:spPr>
          <c:marker>
            <c:symbol val="none"/>
          </c:marker>
          <c:xVal>
            <c:numRef>
              <c:f>'1.7.Динамика'!$C$141:$Q$141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'1.7.Динамика'!$C$145:$Q$145</c:f>
              <c:numCache>
                <c:formatCode>General</c:formatCode>
                <c:ptCount val="15"/>
                <c:pt idx="0">
                  <c:v>0</c:v>
                </c:pt>
                <c:pt idx="1">
                  <c:v>0</c:v>
                </c:pt>
                <c:pt idx="2" formatCode="#,##0">
                  <c:v>684</c:v>
                </c:pt>
                <c:pt idx="3" formatCode="#,##0">
                  <c:v>490</c:v>
                </c:pt>
                <c:pt idx="4" formatCode="#,##0">
                  <c:v>546</c:v>
                </c:pt>
                <c:pt idx="5" formatCode="#,##0">
                  <c:v>542</c:v>
                </c:pt>
                <c:pt idx="6" formatCode="#,##0">
                  <c:v>455</c:v>
                </c:pt>
                <c:pt idx="7" formatCode="#,##0">
                  <c:v>559</c:v>
                </c:pt>
                <c:pt idx="8">
                  <c:v>553</c:v>
                </c:pt>
                <c:pt idx="9">
                  <c:v>621</c:v>
                </c:pt>
                <c:pt idx="10">
                  <c:v>602</c:v>
                </c:pt>
                <c:pt idx="11">
                  <c:v>602</c:v>
                </c:pt>
                <c:pt idx="12">
                  <c:v>681</c:v>
                </c:pt>
                <c:pt idx="13">
                  <c:v>701</c:v>
                </c:pt>
                <c:pt idx="14" formatCode="0">
                  <c:v>987.23</c:v>
                </c:pt>
              </c:numCache>
            </c:numRef>
          </c:yVal>
          <c:smooth val="1"/>
          <c:extLst>
            <c:ext xmlns:c16="http://schemas.microsoft.com/office/drawing/2014/chart" uri="{C3380CC4-5D6E-409C-BE32-E72D297353CC}">
              <c16:uniqueId val="{00000002-2E35-4A9E-8C8C-3EB02FF3C01F}"/>
            </c:ext>
          </c:extLst>
        </c:ser>
        <c:ser>
          <c:idx val="3"/>
          <c:order val="3"/>
          <c:tx>
            <c:strRef>
              <c:f>'1.7.Динамика'!$B$146</c:f>
              <c:strCache>
                <c:ptCount val="1"/>
                <c:pt idx="0">
                  <c:v>Коммерческая</c:v>
                </c:pt>
              </c:strCache>
            </c:strRef>
          </c:tx>
          <c:spPr>
            <a:ln w="34925" cap="rnd">
              <a:solidFill>
                <a:srgbClr val="7030A0"/>
              </a:solidFill>
              <a:round/>
            </a:ln>
            <a:effectLst/>
          </c:spPr>
          <c:marker>
            <c:symbol val="none"/>
          </c:marker>
          <c:xVal>
            <c:numRef>
              <c:f>'1.7.Динамика'!$C$141:$Q$141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'1.7.Динамика'!$C$146:$Q$146</c:f>
              <c:numCache>
                <c:formatCode>General</c:formatCode>
                <c:ptCount val="15"/>
                <c:pt idx="0">
                  <c:v>1199</c:v>
                </c:pt>
                <c:pt idx="1">
                  <c:v>1746</c:v>
                </c:pt>
                <c:pt idx="2" formatCode="#,##0">
                  <c:v>1961</c:v>
                </c:pt>
                <c:pt idx="3" formatCode="#,##0">
                  <c:v>3587.57</c:v>
                </c:pt>
                <c:pt idx="4" formatCode="#,##0">
                  <c:v>3314.45</c:v>
                </c:pt>
                <c:pt idx="5" formatCode="#,##0">
                  <c:v>3013</c:v>
                </c:pt>
                <c:pt idx="6" formatCode="#,##0">
                  <c:v>2935.03</c:v>
                </c:pt>
                <c:pt idx="7" formatCode="#,##0">
                  <c:v>2451</c:v>
                </c:pt>
                <c:pt idx="8" formatCode="#,##0">
                  <c:v>2422</c:v>
                </c:pt>
                <c:pt idx="9" formatCode="#,##0">
                  <c:v>2256</c:v>
                </c:pt>
                <c:pt idx="10" formatCode="#,##0">
                  <c:v>2276</c:v>
                </c:pt>
                <c:pt idx="11" formatCode="#,##0">
                  <c:v>2352</c:v>
                </c:pt>
                <c:pt idx="12">
                  <c:v>2457</c:v>
                </c:pt>
                <c:pt idx="13">
                  <c:v>3207</c:v>
                </c:pt>
                <c:pt idx="14" formatCode="0">
                  <c:v>3606.13</c:v>
                </c:pt>
              </c:numCache>
            </c:numRef>
          </c:yVal>
          <c:smooth val="1"/>
          <c:extLst>
            <c:ext xmlns:c16="http://schemas.microsoft.com/office/drawing/2014/chart" uri="{C3380CC4-5D6E-409C-BE32-E72D297353CC}">
              <c16:uniqueId val="{00000003-2E35-4A9E-8C8C-3EB02FF3C01F}"/>
            </c:ext>
          </c:extLst>
        </c:ser>
        <c:ser>
          <c:idx val="4"/>
          <c:order val="4"/>
          <c:tx>
            <c:strRef>
              <c:f>'1.7.Динамика'!$B$147</c:f>
              <c:strCache>
                <c:ptCount val="1"/>
                <c:pt idx="0">
                  <c:v>Производственная</c:v>
                </c:pt>
              </c:strCache>
            </c:strRef>
          </c:tx>
          <c:spPr>
            <a:ln w="34925" cap="rnd">
              <a:solidFill>
                <a:schemeClr val="tx2">
                  <a:lumMod val="50000"/>
                </a:schemeClr>
              </a:solidFill>
              <a:round/>
            </a:ln>
            <a:effectLst/>
          </c:spPr>
          <c:marker>
            <c:symbol val="none"/>
          </c:marker>
          <c:xVal>
            <c:numRef>
              <c:f>'1.7.Динамика'!$C$141:$Q$141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xVal>
          <c:yVal>
            <c:numRef>
              <c:f>'1.7.Динамика'!$C$147:$Q$147</c:f>
              <c:numCache>
                <c:formatCode>General</c:formatCode>
                <c:ptCount val="15"/>
                <c:pt idx="0" formatCode="0">
                  <c:v>393</c:v>
                </c:pt>
                <c:pt idx="1">
                  <c:v>567</c:v>
                </c:pt>
                <c:pt idx="2" formatCode="#,##0">
                  <c:v>748</c:v>
                </c:pt>
                <c:pt idx="3" formatCode="#,##0">
                  <c:v>834</c:v>
                </c:pt>
                <c:pt idx="4" formatCode="#,##0">
                  <c:v>579.59</c:v>
                </c:pt>
                <c:pt idx="5" formatCode="#,##0">
                  <c:v>570</c:v>
                </c:pt>
                <c:pt idx="6" formatCode="#,##0">
                  <c:v>545.96</c:v>
                </c:pt>
                <c:pt idx="7" formatCode="#,##0">
                  <c:v>571</c:v>
                </c:pt>
                <c:pt idx="8">
                  <c:v>598</c:v>
                </c:pt>
                <c:pt idx="9">
                  <c:v>597</c:v>
                </c:pt>
                <c:pt idx="10">
                  <c:v>566</c:v>
                </c:pt>
                <c:pt idx="11">
                  <c:v>583</c:v>
                </c:pt>
                <c:pt idx="12">
                  <c:v>499</c:v>
                </c:pt>
                <c:pt idx="13">
                  <c:v>514</c:v>
                </c:pt>
                <c:pt idx="14" formatCode="0">
                  <c:v>654.27</c:v>
                </c:pt>
              </c:numCache>
            </c:numRef>
          </c:yVal>
          <c:smooth val="1"/>
          <c:extLst>
            <c:ext xmlns:c16="http://schemas.microsoft.com/office/drawing/2014/chart" uri="{C3380CC4-5D6E-409C-BE32-E72D297353CC}">
              <c16:uniqueId val="{00000004-2E35-4A9E-8C8C-3EB02FF3C01F}"/>
            </c:ext>
          </c:extLst>
        </c:ser>
        <c:dLbls>
          <c:showLegendKey val="0"/>
          <c:showVal val="0"/>
          <c:showCatName val="0"/>
          <c:showSerName val="0"/>
          <c:showPercent val="0"/>
          <c:showBubbleSize val="0"/>
        </c:dLbls>
        <c:axId val="1665512720"/>
        <c:axId val="1"/>
      </c:scatterChart>
      <c:valAx>
        <c:axId val="1665512720"/>
        <c:scaling>
          <c:orientation val="minMax"/>
          <c:max val="2025"/>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ru-RU"/>
          </a:p>
        </c:txPr>
        <c:crossAx val="1"/>
        <c:crosses val="autoZero"/>
        <c:crossBetween val="midCat"/>
      </c:val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665512720"/>
        <c:crosses val="autoZero"/>
        <c:crossBetween val="midCat"/>
      </c:valAx>
      <c:spPr>
        <a:noFill/>
        <a:ln w="25400">
          <a:noFill/>
        </a:ln>
      </c:spPr>
    </c:plotArea>
    <c:legend>
      <c:legendPos val="b"/>
      <c:layout>
        <c:manualLayout>
          <c:xMode val="edge"/>
          <c:yMode val="edge"/>
          <c:x val="5.8987700768794332E-4"/>
          <c:y val="0.11144751770082469"/>
          <c:w val="0.14348142388295737"/>
          <c:h val="0.6722858868227185"/>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1800" dirty="0"/>
              <a:t>Динамика цен в сегментах</a:t>
            </a:r>
          </a:p>
          <a:p>
            <a:pPr>
              <a:defRPr sz="1400" b="0" i="0" u="none" strike="noStrike" kern="1200" spc="0" baseline="0">
                <a:solidFill>
                  <a:schemeClr val="tx1">
                    <a:lumMod val="65000"/>
                    <a:lumOff val="35000"/>
                  </a:schemeClr>
                </a:solidFill>
                <a:latin typeface="+mn-lt"/>
                <a:ea typeface="+mn-ea"/>
                <a:cs typeface="+mn-cs"/>
              </a:defRPr>
            </a:pPr>
            <a:r>
              <a:rPr lang="ru-RU" sz="1800" dirty="0"/>
              <a:t>2011-2024 гг.</a:t>
            </a:r>
          </a:p>
        </c:rich>
      </c:tx>
      <c:layout>
        <c:manualLayout>
          <c:xMode val="edge"/>
          <c:yMode val="edge"/>
          <c:x val="0.33474623063598208"/>
          <c:y val="4.23299098876032E-3"/>
        </c:manualLayout>
      </c:layout>
      <c:overlay val="0"/>
      <c:spPr>
        <a:noFill/>
        <a:ln>
          <a:noFill/>
        </a:ln>
        <a:effectLst/>
      </c:spPr>
    </c:title>
    <c:autoTitleDeleted val="0"/>
    <c:plotArea>
      <c:layout>
        <c:manualLayout>
          <c:layoutTarget val="inner"/>
          <c:xMode val="edge"/>
          <c:yMode val="edge"/>
          <c:x val="6.2388961115169346E-2"/>
          <c:y val="0.18700842810936663"/>
          <c:w val="0.72849073564040978"/>
          <c:h val="0.66959343060805876"/>
        </c:manualLayout>
      </c:layout>
      <c:lineChart>
        <c:grouping val="standard"/>
        <c:varyColors val="0"/>
        <c:ser>
          <c:idx val="0"/>
          <c:order val="0"/>
          <c:tx>
            <c:strRef>
              <c:f>Омск!$B$42</c:f>
              <c:strCache>
                <c:ptCount val="1"/>
                <c:pt idx="0">
                  <c:v>Первичный</c:v>
                </c:pt>
              </c:strCache>
            </c:strRef>
          </c:tx>
          <c:spPr>
            <a:ln w="38100" cap="rnd">
              <a:solidFill>
                <a:srgbClr val="0070C0"/>
              </a:solidFill>
              <a:round/>
            </a:ln>
            <a:effectLst/>
          </c:spPr>
          <c:marker>
            <c:symbol val="none"/>
          </c:marker>
          <c:cat>
            <c:strRef>
              <c:f>Омск!$C$41:$P$41</c:f>
              <c:strCache>
                <c:ptCount val="14"/>
                <c:pt idx="0">
                  <c:v>4Q 2011</c:v>
                </c:pt>
                <c:pt idx="1">
                  <c:v>4Q 2012</c:v>
                </c:pt>
                <c:pt idx="2">
                  <c:v>4Q 2013</c:v>
                </c:pt>
                <c:pt idx="3">
                  <c:v>4Q 2014</c:v>
                </c:pt>
                <c:pt idx="4">
                  <c:v>4Q 2015</c:v>
                </c:pt>
                <c:pt idx="5">
                  <c:v>4Q 2016</c:v>
                </c:pt>
                <c:pt idx="6">
                  <c:v>4Q 2017</c:v>
                </c:pt>
                <c:pt idx="7">
                  <c:v>4Q 2018</c:v>
                </c:pt>
                <c:pt idx="8">
                  <c:v>4Q 2019</c:v>
                </c:pt>
                <c:pt idx="9">
                  <c:v>4Q 2020</c:v>
                </c:pt>
                <c:pt idx="10">
                  <c:v>4Q 2021</c:v>
                </c:pt>
                <c:pt idx="11">
                  <c:v>4Q 2022</c:v>
                </c:pt>
                <c:pt idx="12">
                  <c:v>4Q 2023</c:v>
                </c:pt>
                <c:pt idx="13">
                  <c:v>4Q 2024</c:v>
                </c:pt>
              </c:strCache>
            </c:strRef>
          </c:cat>
          <c:val>
            <c:numRef>
              <c:f>Омск!$C$42:$P$42</c:f>
              <c:numCache>
                <c:formatCode>#,##0</c:formatCode>
                <c:ptCount val="14"/>
                <c:pt idx="0">
                  <c:v>31644.32</c:v>
                </c:pt>
                <c:pt idx="1">
                  <c:v>35891</c:v>
                </c:pt>
                <c:pt idx="2">
                  <c:v>40492</c:v>
                </c:pt>
                <c:pt idx="3">
                  <c:v>42067</c:v>
                </c:pt>
                <c:pt idx="4">
                  <c:v>42771</c:v>
                </c:pt>
                <c:pt idx="5">
                  <c:v>40475</c:v>
                </c:pt>
                <c:pt idx="6">
                  <c:v>40375</c:v>
                </c:pt>
                <c:pt idx="7">
                  <c:v>40240</c:v>
                </c:pt>
                <c:pt idx="8">
                  <c:v>43519</c:v>
                </c:pt>
                <c:pt idx="9">
                  <c:v>54884</c:v>
                </c:pt>
                <c:pt idx="10">
                  <c:v>77158</c:v>
                </c:pt>
                <c:pt idx="11">
                  <c:v>90231</c:v>
                </c:pt>
                <c:pt idx="12">
                  <c:v>108782</c:v>
                </c:pt>
                <c:pt idx="13">
                  <c:v>145094</c:v>
                </c:pt>
              </c:numCache>
            </c:numRef>
          </c:val>
          <c:smooth val="0"/>
          <c:extLst>
            <c:ext xmlns:c16="http://schemas.microsoft.com/office/drawing/2014/chart" uri="{C3380CC4-5D6E-409C-BE32-E72D297353CC}">
              <c16:uniqueId val="{00000000-514C-46E9-93A1-D59B7669B4EC}"/>
            </c:ext>
          </c:extLst>
        </c:ser>
        <c:ser>
          <c:idx val="1"/>
          <c:order val="1"/>
          <c:tx>
            <c:strRef>
              <c:f>Омск!$B$44</c:f>
              <c:strCache>
                <c:ptCount val="1"/>
                <c:pt idx="0">
                  <c:v>Вторичный</c:v>
                </c:pt>
              </c:strCache>
            </c:strRef>
          </c:tx>
          <c:spPr>
            <a:ln w="38100" cap="rnd">
              <a:solidFill>
                <a:srgbClr val="C00000"/>
              </a:solidFill>
              <a:round/>
            </a:ln>
            <a:effectLst/>
          </c:spPr>
          <c:marker>
            <c:symbol val="none"/>
          </c:marker>
          <c:cat>
            <c:strRef>
              <c:f>Омск!$C$41:$P$41</c:f>
              <c:strCache>
                <c:ptCount val="14"/>
                <c:pt idx="0">
                  <c:v>4Q 2011</c:v>
                </c:pt>
                <c:pt idx="1">
                  <c:v>4Q 2012</c:v>
                </c:pt>
                <c:pt idx="2">
                  <c:v>4Q 2013</c:v>
                </c:pt>
                <c:pt idx="3">
                  <c:v>4Q 2014</c:v>
                </c:pt>
                <c:pt idx="4">
                  <c:v>4Q 2015</c:v>
                </c:pt>
                <c:pt idx="5">
                  <c:v>4Q 2016</c:v>
                </c:pt>
                <c:pt idx="6">
                  <c:v>4Q 2017</c:v>
                </c:pt>
                <c:pt idx="7">
                  <c:v>4Q 2018</c:v>
                </c:pt>
                <c:pt idx="8">
                  <c:v>4Q 2019</c:v>
                </c:pt>
                <c:pt idx="9">
                  <c:v>4Q 2020</c:v>
                </c:pt>
                <c:pt idx="10">
                  <c:v>4Q 2021</c:v>
                </c:pt>
                <c:pt idx="11">
                  <c:v>4Q 2022</c:v>
                </c:pt>
                <c:pt idx="12">
                  <c:v>4Q 2023</c:v>
                </c:pt>
                <c:pt idx="13">
                  <c:v>4Q 2024</c:v>
                </c:pt>
              </c:strCache>
            </c:strRef>
          </c:cat>
          <c:val>
            <c:numRef>
              <c:f>Омск!$C$44:$P$44</c:f>
              <c:numCache>
                <c:formatCode>#,##0</c:formatCode>
                <c:ptCount val="14"/>
                <c:pt idx="0">
                  <c:v>38201.79</c:v>
                </c:pt>
                <c:pt idx="1">
                  <c:v>44705</c:v>
                </c:pt>
                <c:pt idx="2">
                  <c:v>47336</c:v>
                </c:pt>
                <c:pt idx="3">
                  <c:v>48748</c:v>
                </c:pt>
                <c:pt idx="4">
                  <c:v>46659</c:v>
                </c:pt>
                <c:pt idx="5">
                  <c:v>44259</c:v>
                </c:pt>
                <c:pt idx="6">
                  <c:v>43183</c:v>
                </c:pt>
                <c:pt idx="7">
                  <c:v>45566</c:v>
                </c:pt>
                <c:pt idx="8">
                  <c:v>47523</c:v>
                </c:pt>
                <c:pt idx="9">
                  <c:v>54819</c:v>
                </c:pt>
                <c:pt idx="10">
                  <c:v>72823</c:v>
                </c:pt>
                <c:pt idx="11">
                  <c:v>81187</c:v>
                </c:pt>
                <c:pt idx="12">
                  <c:v>100027</c:v>
                </c:pt>
                <c:pt idx="13">
                  <c:v>109897</c:v>
                </c:pt>
              </c:numCache>
            </c:numRef>
          </c:val>
          <c:smooth val="0"/>
          <c:extLst>
            <c:ext xmlns:c16="http://schemas.microsoft.com/office/drawing/2014/chart" uri="{C3380CC4-5D6E-409C-BE32-E72D297353CC}">
              <c16:uniqueId val="{00000001-514C-46E9-93A1-D59B7669B4EC}"/>
            </c:ext>
          </c:extLst>
        </c:ser>
        <c:ser>
          <c:idx val="2"/>
          <c:order val="2"/>
          <c:tx>
            <c:strRef>
              <c:f>Омск!$B$46</c:f>
              <c:strCache>
                <c:ptCount val="1"/>
                <c:pt idx="0">
                  <c:v>ИЖС</c:v>
                </c:pt>
              </c:strCache>
            </c:strRef>
          </c:tx>
          <c:spPr>
            <a:ln w="38100" cap="rnd">
              <a:solidFill>
                <a:srgbClr val="00B050"/>
              </a:solidFill>
              <a:round/>
            </a:ln>
            <a:effectLst/>
          </c:spPr>
          <c:marker>
            <c:symbol val="none"/>
          </c:marker>
          <c:cat>
            <c:strRef>
              <c:f>Омск!$C$41:$P$41</c:f>
              <c:strCache>
                <c:ptCount val="14"/>
                <c:pt idx="0">
                  <c:v>4Q 2011</c:v>
                </c:pt>
                <c:pt idx="1">
                  <c:v>4Q 2012</c:v>
                </c:pt>
                <c:pt idx="2">
                  <c:v>4Q 2013</c:v>
                </c:pt>
                <c:pt idx="3">
                  <c:v>4Q 2014</c:v>
                </c:pt>
                <c:pt idx="4">
                  <c:v>4Q 2015</c:v>
                </c:pt>
                <c:pt idx="5">
                  <c:v>4Q 2016</c:v>
                </c:pt>
                <c:pt idx="6">
                  <c:v>4Q 2017</c:v>
                </c:pt>
                <c:pt idx="7">
                  <c:v>4Q 2018</c:v>
                </c:pt>
                <c:pt idx="8">
                  <c:v>4Q 2019</c:v>
                </c:pt>
                <c:pt idx="9">
                  <c:v>4Q 2020</c:v>
                </c:pt>
                <c:pt idx="10">
                  <c:v>4Q 2021</c:v>
                </c:pt>
                <c:pt idx="11">
                  <c:v>4Q 2022</c:v>
                </c:pt>
                <c:pt idx="12">
                  <c:v>4Q 2023</c:v>
                </c:pt>
                <c:pt idx="13">
                  <c:v>4Q 2024</c:v>
                </c:pt>
              </c:strCache>
            </c:strRef>
          </c:cat>
          <c:val>
            <c:numRef>
              <c:f>Омск!$C$46:$P$46</c:f>
              <c:numCache>
                <c:formatCode>#,##0</c:formatCode>
                <c:ptCount val="14"/>
                <c:pt idx="0">
                  <c:v>26321</c:v>
                </c:pt>
                <c:pt idx="1">
                  <c:v>27049</c:v>
                </c:pt>
                <c:pt idx="2">
                  <c:v>28748</c:v>
                </c:pt>
                <c:pt idx="3">
                  <c:v>32030</c:v>
                </c:pt>
                <c:pt idx="4">
                  <c:v>31913</c:v>
                </c:pt>
                <c:pt idx="5">
                  <c:v>32171</c:v>
                </c:pt>
                <c:pt idx="6">
                  <c:v>29904</c:v>
                </c:pt>
                <c:pt idx="7">
                  <c:v>29024</c:v>
                </c:pt>
                <c:pt idx="8">
                  <c:v>30941</c:v>
                </c:pt>
                <c:pt idx="9">
                  <c:v>36148</c:v>
                </c:pt>
                <c:pt idx="10">
                  <c:v>41594</c:v>
                </c:pt>
                <c:pt idx="11">
                  <c:v>46439</c:v>
                </c:pt>
                <c:pt idx="12">
                  <c:v>54716</c:v>
                </c:pt>
                <c:pt idx="13">
                  <c:v>67822</c:v>
                </c:pt>
              </c:numCache>
            </c:numRef>
          </c:val>
          <c:smooth val="0"/>
          <c:extLst>
            <c:ext xmlns:c16="http://schemas.microsoft.com/office/drawing/2014/chart" uri="{C3380CC4-5D6E-409C-BE32-E72D297353CC}">
              <c16:uniqueId val="{00000002-514C-46E9-93A1-D59B7669B4EC}"/>
            </c:ext>
          </c:extLst>
        </c:ser>
        <c:ser>
          <c:idx val="3"/>
          <c:order val="3"/>
          <c:tx>
            <c:strRef>
              <c:f>Омск!$B$48</c:f>
              <c:strCache>
                <c:ptCount val="1"/>
                <c:pt idx="0">
                  <c:v>Торговые помещения</c:v>
                </c:pt>
              </c:strCache>
            </c:strRef>
          </c:tx>
          <c:spPr>
            <a:ln w="38100" cap="rnd">
              <a:solidFill>
                <a:srgbClr val="7030A0"/>
              </a:solidFill>
              <a:round/>
            </a:ln>
            <a:effectLst/>
          </c:spPr>
          <c:marker>
            <c:symbol val="none"/>
          </c:marker>
          <c:cat>
            <c:strRef>
              <c:f>Омск!$C$41:$P$41</c:f>
              <c:strCache>
                <c:ptCount val="14"/>
                <c:pt idx="0">
                  <c:v>4Q 2011</c:v>
                </c:pt>
                <c:pt idx="1">
                  <c:v>4Q 2012</c:v>
                </c:pt>
                <c:pt idx="2">
                  <c:v>4Q 2013</c:v>
                </c:pt>
                <c:pt idx="3">
                  <c:v>4Q 2014</c:v>
                </c:pt>
                <c:pt idx="4">
                  <c:v>4Q 2015</c:v>
                </c:pt>
                <c:pt idx="5">
                  <c:v>4Q 2016</c:v>
                </c:pt>
                <c:pt idx="6">
                  <c:v>4Q 2017</c:v>
                </c:pt>
                <c:pt idx="7">
                  <c:v>4Q 2018</c:v>
                </c:pt>
                <c:pt idx="8">
                  <c:v>4Q 2019</c:v>
                </c:pt>
                <c:pt idx="9">
                  <c:v>4Q 2020</c:v>
                </c:pt>
                <c:pt idx="10">
                  <c:v>4Q 2021</c:v>
                </c:pt>
                <c:pt idx="11">
                  <c:v>4Q 2022</c:v>
                </c:pt>
                <c:pt idx="12">
                  <c:v>4Q 2023</c:v>
                </c:pt>
                <c:pt idx="13">
                  <c:v>4Q 2024</c:v>
                </c:pt>
              </c:strCache>
            </c:strRef>
          </c:cat>
          <c:val>
            <c:numRef>
              <c:f>Омск!$C$48:$P$48</c:f>
              <c:numCache>
                <c:formatCode>#,##0</c:formatCode>
                <c:ptCount val="14"/>
                <c:pt idx="0">
                  <c:v>31729</c:v>
                </c:pt>
                <c:pt idx="1">
                  <c:v>36614</c:v>
                </c:pt>
                <c:pt idx="2">
                  <c:v>42164</c:v>
                </c:pt>
                <c:pt idx="3">
                  <c:v>43198</c:v>
                </c:pt>
                <c:pt idx="4">
                  <c:v>41888</c:v>
                </c:pt>
                <c:pt idx="5">
                  <c:v>41116</c:v>
                </c:pt>
                <c:pt idx="6">
                  <c:v>40402</c:v>
                </c:pt>
                <c:pt idx="7">
                  <c:v>42072</c:v>
                </c:pt>
                <c:pt idx="8">
                  <c:v>42614</c:v>
                </c:pt>
                <c:pt idx="9">
                  <c:v>43801</c:v>
                </c:pt>
                <c:pt idx="10">
                  <c:v>46914</c:v>
                </c:pt>
                <c:pt idx="11">
                  <c:v>50044</c:v>
                </c:pt>
                <c:pt idx="12">
                  <c:v>59906</c:v>
                </c:pt>
              </c:numCache>
            </c:numRef>
          </c:val>
          <c:smooth val="0"/>
          <c:extLst>
            <c:ext xmlns:c16="http://schemas.microsoft.com/office/drawing/2014/chart" uri="{C3380CC4-5D6E-409C-BE32-E72D297353CC}">
              <c16:uniqueId val="{00000003-514C-46E9-93A1-D59B7669B4EC}"/>
            </c:ext>
          </c:extLst>
        </c:ser>
        <c:ser>
          <c:idx val="4"/>
          <c:order val="4"/>
          <c:tx>
            <c:strRef>
              <c:f>Омск!$B$50</c:f>
              <c:strCache>
                <c:ptCount val="1"/>
                <c:pt idx="0">
                  <c:v>Офисная </c:v>
                </c:pt>
              </c:strCache>
            </c:strRef>
          </c:tx>
          <c:spPr>
            <a:ln w="28575" cap="rnd">
              <a:solidFill>
                <a:schemeClr val="accent5"/>
              </a:solidFill>
              <a:round/>
            </a:ln>
            <a:effectLst/>
          </c:spPr>
          <c:marker>
            <c:symbol val="none"/>
          </c:marker>
          <c:cat>
            <c:strRef>
              <c:f>Омск!$C$41:$P$41</c:f>
              <c:strCache>
                <c:ptCount val="14"/>
                <c:pt idx="0">
                  <c:v>4Q 2011</c:v>
                </c:pt>
                <c:pt idx="1">
                  <c:v>4Q 2012</c:v>
                </c:pt>
                <c:pt idx="2">
                  <c:v>4Q 2013</c:v>
                </c:pt>
                <c:pt idx="3">
                  <c:v>4Q 2014</c:v>
                </c:pt>
                <c:pt idx="4">
                  <c:v>4Q 2015</c:v>
                </c:pt>
                <c:pt idx="5">
                  <c:v>4Q 2016</c:v>
                </c:pt>
                <c:pt idx="6">
                  <c:v>4Q 2017</c:v>
                </c:pt>
                <c:pt idx="7">
                  <c:v>4Q 2018</c:v>
                </c:pt>
                <c:pt idx="8">
                  <c:v>4Q 2019</c:v>
                </c:pt>
                <c:pt idx="9">
                  <c:v>4Q 2020</c:v>
                </c:pt>
                <c:pt idx="10">
                  <c:v>4Q 2021</c:v>
                </c:pt>
                <c:pt idx="11">
                  <c:v>4Q 2022</c:v>
                </c:pt>
                <c:pt idx="12">
                  <c:v>4Q 2023</c:v>
                </c:pt>
                <c:pt idx="13">
                  <c:v>4Q 2024</c:v>
                </c:pt>
              </c:strCache>
            </c:strRef>
          </c:cat>
          <c:val>
            <c:numRef>
              <c:f>Омск!$C$50:$P$50</c:f>
              <c:numCache>
                <c:formatCode>#,##0</c:formatCode>
                <c:ptCount val="14"/>
                <c:pt idx="0">
                  <c:v>33163</c:v>
                </c:pt>
                <c:pt idx="1">
                  <c:v>36432</c:v>
                </c:pt>
                <c:pt idx="2">
                  <c:v>38569</c:v>
                </c:pt>
                <c:pt idx="3">
                  <c:v>41921</c:v>
                </c:pt>
                <c:pt idx="4">
                  <c:v>39882</c:v>
                </c:pt>
                <c:pt idx="5">
                  <c:v>37505</c:v>
                </c:pt>
                <c:pt idx="6">
                  <c:v>33748</c:v>
                </c:pt>
                <c:pt idx="7">
                  <c:v>30542</c:v>
                </c:pt>
                <c:pt idx="8">
                  <c:v>31090</c:v>
                </c:pt>
                <c:pt idx="9">
                  <c:v>33030</c:v>
                </c:pt>
                <c:pt idx="10">
                  <c:v>40747</c:v>
                </c:pt>
                <c:pt idx="11">
                  <c:v>45259</c:v>
                </c:pt>
                <c:pt idx="12">
                  <c:v>59511</c:v>
                </c:pt>
              </c:numCache>
            </c:numRef>
          </c:val>
          <c:smooth val="0"/>
          <c:extLst>
            <c:ext xmlns:c16="http://schemas.microsoft.com/office/drawing/2014/chart" uri="{C3380CC4-5D6E-409C-BE32-E72D297353CC}">
              <c16:uniqueId val="{00000004-514C-46E9-93A1-D59B7669B4EC}"/>
            </c:ext>
          </c:extLst>
        </c:ser>
        <c:ser>
          <c:idx val="5"/>
          <c:order val="5"/>
          <c:tx>
            <c:strRef>
              <c:f>Омск!$B$52</c:f>
              <c:strCache>
                <c:ptCount val="1"/>
                <c:pt idx="0">
                  <c:v>Производственно-складская</c:v>
                </c:pt>
              </c:strCache>
            </c:strRef>
          </c:tx>
          <c:spPr>
            <a:ln w="38100" cap="rnd">
              <a:solidFill>
                <a:schemeClr val="accent6"/>
              </a:solidFill>
              <a:round/>
            </a:ln>
            <a:effectLst/>
          </c:spPr>
          <c:marker>
            <c:symbol val="none"/>
          </c:marker>
          <c:cat>
            <c:strRef>
              <c:f>Омск!$C$41:$P$41</c:f>
              <c:strCache>
                <c:ptCount val="14"/>
                <c:pt idx="0">
                  <c:v>4Q 2011</c:v>
                </c:pt>
                <c:pt idx="1">
                  <c:v>4Q 2012</c:v>
                </c:pt>
                <c:pt idx="2">
                  <c:v>4Q 2013</c:v>
                </c:pt>
                <c:pt idx="3">
                  <c:v>4Q 2014</c:v>
                </c:pt>
                <c:pt idx="4">
                  <c:v>4Q 2015</c:v>
                </c:pt>
                <c:pt idx="5">
                  <c:v>4Q 2016</c:v>
                </c:pt>
                <c:pt idx="6">
                  <c:v>4Q 2017</c:v>
                </c:pt>
                <c:pt idx="7">
                  <c:v>4Q 2018</c:v>
                </c:pt>
                <c:pt idx="8">
                  <c:v>4Q 2019</c:v>
                </c:pt>
                <c:pt idx="9">
                  <c:v>4Q 2020</c:v>
                </c:pt>
                <c:pt idx="10">
                  <c:v>4Q 2021</c:v>
                </c:pt>
                <c:pt idx="11">
                  <c:v>4Q 2022</c:v>
                </c:pt>
                <c:pt idx="12">
                  <c:v>4Q 2023</c:v>
                </c:pt>
                <c:pt idx="13">
                  <c:v>4Q 2024</c:v>
                </c:pt>
              </c:strCache>
            </c:strRef>
          </c:cat>
          <c:val>
            <c:numRef>
              <c:f>Омск!$C$52:$P$52</c:f>
              <c:numCache>
                <c:formatCode>#,##0</c:formatCode>
                <c:ptCount val="14"/>
                <c:pt idx="0">
                  <c:v>11905</c:v>
                </c:pt>
                <c:pt idx="1">
                  <c:v>11154</c:v>
                </c:pt>
                <c:pt idx="2">
                  <c:v>11486</c:v>
                </c:pt>
                <c:pt idx="3">
                  <c:v>11886</c:v>
                </c:pt>
                <c:pt idx="4">
                  <c:v>11390</c:v>
                </c:pt>
                <c:pt idx="5">
                  <c:v>10695</c:v>
                </c:pt>
                <c:pt idx="6">
                  <c:v>9599</c:v>
                </c:pt>
                <c:pt idx="7">
                  <c:v>8098</c:v>
                </c:pt>
                <c:pt idx="8">
                  <c:v>8337</c:v>
                </c:pt>
                <c:pt idx="9">
                  <c:v>9034</c:v>
                </c:pt>
                <c:pt idx="10">
                  <c:v>10721</c:v>
                </c:pt>
                <c:pt idx="11">
                  <c:v>10611</c:v>
                </c:pt>
                <c:pt idx="12">
                  <c:v>13852</c:v>
                </c:pt>
                <c:pt idx="13">
                  <c:v>18155</c:v>
                </c:pt>
              </c:numCache>
            </c:numRef>
          </c:val>
          <c:smooth val="0"/>
          <c:extLst>
            <c:ext xmlns:c16="http://schemas.microsoft.com/office/drawing/2014/chart" uri="{C3380CC4-5D6E-409C-BE32-E72D297353CC}">
              <c16:uniqueId val="{00000005-514C-46E9-93A1-D59B7669B4EC}"/>
            </c:ext>
          </c:extLst>
        </c:ser>
        <c:dLbls>
          <c:showLegendKey val="0"/>
          <c:showVal val="0"/>
          <c:showCatName val="0"/>
          <c:showSerName val="0"/>
          <c:showPercent val="0"/>
          <c:showBubbleSize val="0"/>
        </c:dLbls>
        <c:smooth val="0"/>
        <c:axId val="359975936"/>
        <c:axId val="360035072"/>
      </c:lineChart>
      <c:catAx>
        <c:axId val="35997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360035072"/>
        <c:crosses val="autoZero"/>
        <c:auto val="1"/>
        <c:lblAlgn val="ctr"/>
        <c:lblOffset val="100"/>
        <c:noMultiLvlLbl val="0"/>
      </c:catAx>
      <c:valAx>
        <c:axId val="360035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599759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Entry>
      <c:legendEntry>
        <c:idx val="3"/>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Entry>
      <c:legendEntry>
        <c:idx val="4"/>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Entry>
      <c:legendEntry>
        <c:idx val="5"/>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Entry>
      <c:layout>
        <c:manualLayout>
          <c:xMode val="edge"/>
          <c:yMode val="edge"/>
          <c:x val="0.79976632091242528"/>
          <c:y val="0.20347518076823679"/>
          <c:w val="0.17703242218442619"/>
          <c:h val="0.580329260943406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0.43205</cdr:x>
      <cdr:y>0.1396</cdr:y>
    </cdr:from>
    <cdr:to>
      <cdr:x>0.59491</cdr:x>
      <cdr:y>0.28228</cdr:y>
    </cdr:to>
    <cdr:sp macro="" textlink="">
      <cdr:nvSpPr>
        <cdr:cNvPr id="2" name="Прямоугольник 1"/>
        <cdr:cNvSpPr/>
      </cdr:nvSpPr>
      <cdr:spPr>
        <a:xfrm xmlns:a="http://schemas.openxmlformats.org/drawingml/2006/main">
          <a:off x="4918366" y="436630"/>
          <a:ext cx="1854033" cy="446276"/>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xmlns:a="http://schemas.openxmlformats.org/drawingml/2006/main">
          <a:pPr algn="ctr"/>
          <a:r>
            <a:rPr lang="ru-RU" sz="2300" b="1" dirty="0">
              <a:solidFill>
                <a:srgbClr val="C00000"/>
              </a:solidFill>
              <a:latin typeface="Arial" pitchFamily="34" charset="0"/>
              <a:cs typeface="Arial" pitchFamily="34" charset="0"/>
            </a:rPr>
            <a:t>Ап = РС х </a:t>
          </a:r>
          <a:r>
            <a:rPr lang="en-US" sz="2300" b="1" dirty="0">
              <a:solidFill>
                <a:srgbClr val="C00000"/>
              </a:solidFill>
              <a:latin typeface="Arial" pitchFamily="34" charset="0"/>
              <a:cs typeface="Arial" pitchFamily="34" charset="0"/>
            </a:rPr>
            <a:t>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3218B-A125-4B34-A89F-BCD40DF91BCA}" type="datetimeFigureOut">
              <a:rPr lang="ru-RU" smtClean="0"/>
              <a:t>12.06.2025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D6D93-1078-421F-8826-FDD24531FAB1}" type="slidenum">
              <a:rPr lang="ru-RU" smtClean="0"/>
              <a:t>‹#›</a:t>
            </a:fld>
            <a:endParaRPr lang="ru-RU"/>
          </a:p>
        </p:txBody>
      </p:sp>
    </p:spTree>
    <p:extLst>
      <p:ext uri="{BB962C8B-B14F-4D97-AF65-F5344CB8AC3E}">
        <p14:creationId xmlns:p14="http://schemas.microsoft.com/office/powerpoint/2010/main" val="190849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4</a:t>
            </a:fld>
            <a:endParaRPr lang="ru-RU"/>
          </a:p>
        </p:txBody>
      </p:sp>
    </p:spTree>
    <p:extLst>
      <p:ext uri="{BB962C8B-B14F-4D97-AF65-F5344CB8AC3E}">
        <p14:creationId xmlns:p14="http://schemas.microsoft.com/office/powerpoint/2010/main" val="497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Аналитический центр </a:t>
            </a:r>
            <a:r>
              <a:rPr lang="ru-RU" dirty="0" err="1" smtClean="0"/>
              <a:t>роо</a:t>
            </a:r>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19</a:t>
            </a:fld>
            <a:endParaRPr lang="ru-RU"/>
          </a:p>
        </p:txBody>
      </p:sp>
    </p:spTree>
    <p:extLst>
      <p:ext uri="{BB962C8B-B14F-4D97-AF65-F5344CB8AC3E}">
        <p14:creationId xmlns:p14="http://schemas.microsoft.com/office/powerpoint/2010/main" val="345417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20</a:t>
            </a:fld>
            <a:endParaRPr lang="ru-RU"/>
          </a:p>
        </p:txBody>
      </p:sp>
    </p:spTree>
    <p:extLst>
      <p:ext uri="{BB962C8B-B14F-4D97-AF65-F5344CB8AC3E}">
        <p14:creationId xmlns:p14="http://schemas.microsoft.com/office/powerpoint/2010/main" val="39363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C7D6F0-62D0-4F09-A4D8-CB403AEE855E}" type="slidenum">
              <a:rPr lang="ru-RU" smtClean="0"/>
              <a:pPr/>
              <a:t>31</a:t>
            </a:fld>
            <a:endParaRPr lang="ru-RU"/>
          </a:p>
        </p:txBody>
      </p:sp>
    </p:spTree>
    <p:extLst>
      <p:ext uri="{BB962C8B-B14F-4D97-AF65-F5344CB8AC3E}">
        <p14:creationId xmlns:p14="http://schemas.microsoft.com/office/powerpoint/2010/main" val="77908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5</a:t>
            </a:fld>
            <a:endParaRPr lang="ru-RU"/>
          </a:p>
        </p:txBody>
      </p:sp>
    </p:spTree>
    <p:extLst>
      <p:ext uri="{BB962C8B-B14F-4D97-AF65-F5344CB8AC3E}">
        <p14:creationId xmlns:p14="http://schemas.microsoft.com/office/powerpoint/2010/main" val="298052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8</a:t>
            </a:fld>
            <a:endParaRPr lang="ru-RU"/>
          </a:p>
        </p:txBody>
      </p:sp>
    </p:spTree>
    <p:extLst>
      <p:ext uri="{BB962C8B-B14F-4D97-AF65-F5344CB8AC3E}">
        <p14:creationId xmlns:p14="http://schemas.microsoft.com/office/powerpoint/2010/main" val="123707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9</a:t>
            </a:fld>
            <a:endParaRPr lang="ru-RU"/>
          </a:p>
        </p:txBody>
      </p:sp>
    </p:spTree>
    <p:extLst>
      <p:ext uri="{BB962C8B-B14F-4D97-AF65-F5344CB8AC3E}">
        <p14:creationId xmlns:p14="http://schemas.microsoft.com/office/powerpoint/2010/main" val="46285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10</a:t>
            </a:fld>
            <a:endParaRPr lang="ru-RU"/>
          </a:p>
        </p:txBody>
      </p:sp>
    </p:spTree>
    <p:extLst>
      <p:ext uri="{BB962C8B-B14F-4D97-AF65-F5344CB8AC3E}">
        <p14:creationId xmlns:p14="http://schemas.microsoft.com/office/powerpoint/2010/main" val="301385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11</a:t>
            </a:fld>
            <a:endParaRPr lang="ru-RU"/>
          </a:p>
        </p:txBody>
      </p:sp>
    </p:spTree>
    <p:extLst>
      <p:ext uri="{BB962C8B-B14F-4D97-AF65-F5344CB8AC3E}">
        <p14:creationId xmlns:p14="http://schemas.microsoft.com/office/powerpoint/2010/main" val="252190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14</a:t>
            </a:fld>
            <a:endParaRPr lang="ru-RU"/>
          </a:p>
        </p:txBody>
      </p:sp>
    </p:spTree>
    <p:extLst>
      <p:ext uri="{BB962C8B-B14F-4D97-AF65-F5344CB8AC3E}">
        <p14:creationId xmlns:p14="http://schemas.microsoft.com/office/powerpoint/2010/main" val="14645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16</a:t>
            </a:fld>
            <a:endParaRPr lang="ru-RU"/>
          </a:p>
        </p:txBody>
      </p:sp>
    </p:spTree>
    <p:extLst>
      <p:ext uri="{BB962C8B-B14F-4D97-AF65-F5344CB8AC3E}">
        <p14:creationId xmlns:p14="http://schemas.microsoft.com/office/powerpoint/2010/main" val="107426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2D6D93-1078-421F-8826-FDD24531FAB1}" type="slidenum">
              <a:rPr lang="ru-RU" smtClean="0"/>
              <a:t>18</a:t>
            </a:fld>
            <a:endParaRPr lang="ru-RU"/>
          </a:p>
        </p:txBody>
      </p:sp>
    </p:spTree>
    <p:extLst>
      <p:ext uri="{BB962C8B-B14F-4D97-AF65-F5344CB8AC3E}">
        <p14:creationId xmlns:p14="http://schemas.microsoft.com/office/powerpoint/2010/main" val="264827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DDA9E-B39D-4145-A221-CA10A0F2139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4A8CD08-5B0F-214C-BF4C-80F5D7284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B30EEA6-59D9-7F41-BCDE-70076A2AD9E2}"/>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3FDFF92A-C7BA-0C4E-B7BA-84BD1BF7F0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5B0CEF-2771-7D4E-BF26-841C57B3E90E}"/>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129716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957B63-F85A-094F-BA47-2FEB2C70D0A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D2C0DA6-AA25-AE4E-94FE-5DBFD2B82461}"/>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F3B65C10-E6C6-4549-AD43-4EBB56B93789}"/>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1F358E60-B346-B24B-B0B7-388F17914A7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84B94E-A605-2346-B8F8-B1573BF2A714}"/>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325458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9BF0EA6-FDE6-F84D-84B7-C29090276FD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08E5B4C-554D-9B48-AD13-28F6240F3EB7}"/>
              </a:ext>
            </a:extLst>
          </p:cNvPr>
          <p:cNvSpPr>
            <a:spLocks noGrp="1"/>
          </p:cNvSpPr>
          <p:nvPr>
            <p:ph type="body" orient="vert" idx="1"/>
          </p:nvPr>
        </p:nvSpPr>
        <p:spPr>
          <a:xfrm>
            <a:off x="838200" y="365125"/>
            <a:ext cx="7734300"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A6447F2B-B016-2B49-83D8-8477FC911284}"/>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BDDC360A-0A3A-CA48-AD38-2F50AC1F49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004AE5-4B7A-2A47-80E5-E906365AA566}"/>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220056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CA770F-6A6B-3E43-BDCC-5CE9F79A80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2DF9BCA-E45D-9E45-9FB7-ECAA1EBD1197}"/>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E1EDA2EE-15BD-FD4E-9FD4-397DF42D7A1E}"/>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D2637F28-E707-5641-B9FE-B07BEA7825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4595644-825D-9242-B34F-C93270644BA8}"/>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83298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B86135-A888-7F4F-B7DD-C29067ADC0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8029EA4-408E-8345-A7BE-2620C8742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133A0C24-53E5-664F-B5B9-D56979804237}"/>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F2E3B450-93E7-2C4C-8ABC-1AA3DAB624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0C87113-2BE6-5C44-AACC-F9A7E40F0A14}"/>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326660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FB4643-197E-5A41-AD2A-762FB38F36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083039A-767C-124D-AB6C-858C69D78714}"/>
              </a:ext>
            </a:extLst>
          </p:cNvPr>
          <p:cNvSpPr>
            <a:spLocks noGrp="1"/>
          </p:cNvSpPr>
          <p:nvPr>
            <p:ph sz="half" idx="1"/>
          </p:nvPr>
        </p:nvSpPr>
        <p:spPr>
          <a:xfrm>
            <a:off x="838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39851FCC-18AA-4248-A523-8FB58D6568CB}"/>
              </a:ext>
            </a:extLst>
          </p:cNvPr>
          <p:cNvSpPr>
            <a:spLocks noGrp="1"/>
          </p:cNvSpPr>
          <p:nvPr>
            <p:ph sz="half" idx="2"/>
          </p:nvPr>
        </p:nvSpPr>
        <p:spPr>
          <a:xfrm>
            <a:off x="6172200" y="1825625"/>
            <a:ext cx="51816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6125E65C-6377-F549-A467-0224AAF3A748}"/>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6" name="Нижний колонтитул 5">
            <a:extLst>
              <a:ext uri="{FF2B5EF4-FFF2-40B4-BE49-F238E27FC236}">
                <a16:creationId xmlns:a16="http://schemas.microsoft.com/office/drawing/2014/main" id="{A8860629-FC4B-FA47-9286-2F63BA080F4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2F77704-84F6-6C4D-92ED-8FF242DD9E51}"/>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258270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61B78-287C-494B-837F-0ECA7E46F23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55F9704-5A33-CB46-B6F4-3CF81618F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C8BB7C05-874D-3F49-9D2A-DCAE22FBD48F}"/>
              </a:ext>
            </a:extLst>
          </p:cNvPr>
          <p:cNvSpPr>
            <a:spLocks noGrp="1"/>
          </p:cNvSpPr>
          <p:nvPr>
            <p:ph sz="half" idx="2"/>
          </p:nvPr>
        </p:nvSpPr>
        <p:spPr>
          <a:xfrm>
            <a:off x="839788" y="2505075"/>
            <a:ext cx="5157787"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EE0F0153-1ED8-EA44-9BF9-BA7F5D7E6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FD62877D-376F-0947-AB74-B1B44E7BD36B}"/>
              </a:ext>
            </a:extLst>
          </p:cNvPr>
          <p:cNvSpPr>
            <a:spLocks noGrp="1"/>
          </p:cNvSpPr>
          <p:nvPr>
            <p:ph sz="quarter" idx="4"/>
          </p:nvPr>
        </p:nvSpPr>
        <p:spPr>
          <a:xfrm>
            <a:off x="6172200" y="2505075"/>
            <a:ext cx="5183188"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537B69C4-DE5C-4D41-A198-22A23ADEC712}"/>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8" name="Нижний колонтитул 7">
            <a:extLst>
              <a:ext uri="{FF2B5EF4-FFF2-40B4-BE49-F238E27FC236}">
                <a16:creationId xmlns:a16="http://schemas.microsoft.com/office/drawing/2014/main" id="{6ACEE778-EB20-F84C-A97B-B1704BFD72D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623D183-6D70-504A-A513-26A6FD16DF10}"/>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36644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3FA980-5D7A-7042-B43B-0C6FF9D2C39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3A323B2-10A1-124E-937F-D4312ABBF840}"/>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4" name="Нижний колонтитул 3">
            <a:extLst>
              <a:ext uri="{FF2B5EF4-FFF2-40B4-BE49-F238E27FC236}">
                <a16:creationId xmlns:a16="http://schemas.microsoft.com/office/drawing/2014/main" id="{1270ADB9-CD38-D84D-AFF9-145EB55878F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DFB9842-CE7C-EE40-9904-D6BD5E2C8417}"/>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415343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A8A06AA-491D-6D47-B515-A27EA82D35E3}"/>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3" name="Нижний колонтитул 2">
            <a:extLst>
              <a:ext uri="{FF2B5EF4-FFF2-40B4-BE49-F238E27FC236}">
                <a16:creationId xmlns:a16="http://schemas.microsoft.com/office/drawing/2014/main" id="{92B7A543-6548-6140-A41D-D18D94D49CC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8D272ED-4795-1E46-8FD2-A26D2DFE8C52}"/>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291928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4886C-762F-C84B-AC42-60596F90C9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92B4571-8280-5B4C-AA45-14702297C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3FEEBBCC-91BB-2C48-8337-107ACABC3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B42C39D6-F930-AA4C-8D92-320B4C739995}"/>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6" name="Нижний колонтитул 5">
            <a:extLst>
              <a:ext uri="{FF2B5EF4-FFF2-40B4-BE49-F238E27FC236}">
                <a16:creationId xmlns:a16="http://schemas.microsoft.com/office/drawing/2014/main" id="{7E606BBB-85C9-A84F-8ADE-C5940051EE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1CC32D8-42A6-2643-B506-A2529598E88C}"/>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10200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41F1AC-1DD3-7F4D-8DCA-201322B0A43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026278D-C9E2-FD4E-884E-E8F099D0F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B523913-2151-084B-B827-9A42A259B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8294EB63-523E-A94B-934E-AC82FFA99068}"/>
              </a:ext>
            </a:extLst>
          </p:cNvPr>
          <p:cNvSpPr>
            <a:spLocks noGrp="1"/>
          </p:cNvSpPr>
          <p:nvPr>
            <p:ph type="dt" sz="half" idx="10"/>
          </p:nvPr>
        </p:nvSpPr>
        <p:spPr/>
        <p:txBody>
          <a:bodyPr/>
          <a:lstStyle/>
          <a:p>
            <a:fld id="{50D882EC-E7A7-A94E-9F40-B07C178287B2}" type="datetimeFigureOut">
              <a:rPr lang="ru-RU" smtClean="0"/>
              <a:t>12.06.2025</a:t>
            </a:fld>
            <a:endParaRPr lang="ru-RU"/>
          </a:p>
        </p:txBody>
      </p:sp>
      <p:sp>
        <p:nvSpPr>
          <p:cNvPr id="6" name="Нижний колонтитул 5">
            <a:extLst>
              <a:ext uri="{FF2B5EF4-FFF2-40B4-BE49-F238E27FC236}">
                <a16:creationId xmlns:a16="http://schemas.microsoft.com/office/drawing/2014/main" id="{3CE6059A-FD19-F04A-8BE8-6579F0450DB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7CB1A8-DAFE-314B-A309-E34F19911A84}"/>
              </a:ext>
            </a:extLst>
          </p:cNvPr>
          <p:cNvSpPr>
            <a:spLocks noGrp="1"/>
          </p:cNvSpPr>
          <p:nvPr>
            <p:ph type="sldNum" sz="quarter" idx="12"/>
          </p:nvPr>
        </p:nvSpPr>
        <p:spPr/>
        <p:txBody>
          <a:bodyPr/>
          <a:lstStyle/>
          <a:p>
            <a:fld id="{40866CA7-2D02-F543-A05E-B1817C23348E}" type="slidenum">
              <a:rPr lang="ru-RU" smtClean="0"/>
              <a:t>‹#›</a:t>
            </a:fld>
            <a:endParaRPr lang="ru-RU"/>
          </a:p>
        </p:txBody>
      </p:sp>
    </p:spTree>
    <p:extLst>
      <p:ext uri="{BB962C8B-B14F-4D97-AF65-F5344CB8AC3E}">
        <p14:creationId xmlns:p14="http://schemas.microsoft.com/office/powerpoint/2010/main" val="165926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7785D-85F5-0D42-9795-A1D1165EA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87828B7-EE44-1843-9BBF-3A92E90A7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09CC22A3-E618-D847-9DB3-5BC5F98D3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882EC-E7A7-A94E-9F40-B07C178287B2}" type="datetimeFigureOut">
              <a:rPr lang="ru-RU" smtClean="0"/>
              <a:t>12.06.2025</a:t>
            </a:fld>
            <a:endParaRPr lang="ru-RU"/>
          </a:p>
        </p:txBody>
      </p:sp>
      <p:sp>
        <p:nvSpPr>
          <p:cNvPr id="5" name="Нижний колонтитул 4">
            <a:extLst>
              <a:ext uri="{FF2B5EF4-FFF2-40B4-BE49-F238E27FC236}">
                <a16:creationId xmlns:a16="http://schemas.microsoft.com/office/drawing/2014/main" id="{5D88B29D-7089-5F4B-A3B3-767969E60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6BEE5EB-09AA-A844-979C-3E40F4AB3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66CA7-2D02-F543-A05E-B1817C23348E}" type="slidenum">
              <a:rPr lang="ru-RU" smtClean="0"/>
              <a:t>‹#›</a:t>
            </a:fld>
            <a:endParaRPr lang="ru-RU"/>
          </a:p>
        </p:txBody>
      </p:sp>
    </p:spTree>
    <p:extLst>
      <p:ext uri="{BB962C8B-B14F-4D97-AF65-F5344CB8AC3E}">
        <p14:creationId xmlns:p14="http://schemas.microsoft.com/office/powerpoint/2010/main" val="173967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7" Type="http://schemas.microsoft.com/office/2007/relationships/hdphoto" Target="../media/hdphoto2.wdp"/><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chart" Target="../charts/char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0D807-35DC-43BD-9D95-8DCF620D20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6" name="Группа 5"/>
          <p:cNvGrpSpPr/>
          <p:nvPr/>
        </p:nvGrpSpPr>
        <p:grpSpPr>
          <a:xfrm>
            <a:off x="3888697" y="23075"/>
            <a:ext cx="3903986" cy="1093726"/>
            <a:chOff x="2491193" y="-5342"/>
            <a:chExt cx="3889483" cy="1141615"/>
          </a:xfrm>
        </p:grpSpPr>
        <p:sp>
          <p:nvSpPr>
            <p:cNvPr id="7" name="Прямоугольник 6"/>
            <p:cNvSpPr/>
            <p:nvPr/>
          </p:nvSpPr>
          <p:spPr>
            <a:xfrm>
              <a:off x="3608290" y="136418"/>
              <a:ext cx="2772386" cy="999855"/>
            </a:xfrm>
            <a:prstGeom prst="rect">
              <a:avLst/>
            </a:prstGeom>
          </p:spPr>
          <p:txBody>
            <a:bodyPr wrap="none">
              <a:spAutoFit/>
            </a:bodyPr>
            <a:lstStyle/>
            <a:p>
              <a:pPr>
                <a:spcBef>
                  <a:spcPts val="200"/>
                </a:spcBef>
              </a:pPr>
              <a:r>
                <a:rPr lang="ru-RU" sz="1100" b="1" dirty="0" smtClean="0">
                  <a:solidFill>
                    <a:schemeClr val="accent1">
                      <a:lumMod val="75000"/>
                    </a:schemeClr>
                  </a:solidFill>
                  <a:latin typeface="Arial" pitchFamily="34" charset="0"/>
                  <a:cs typeface="Arial" pitchFamily="34" charset="0"/>
                </a:rPr>
                <a:t>Проводится при поддержке</a:t>
              </a:r>
            </a:p>
            <a:p>
              <a:pPr>
                <a:spcBef>
                  <a:spcPts val="200"/>
                </a:spcBef>
              </a:pPr>
              <a:r>
                <a:rPr lang="ru-RU" sz="1100" b="1" dirty="0" smtClean="0">
                  <a:solidFill>
                    <a:schemeClr val="accent1">
                      <a:lumMod val="75000"/>
                    </a:schemeClr>
                  </a:solidFill>
                  <a:latin typeface="Arial" pitchFamily="34" charset="0"/>
                  <a:cs typeface="Arial" pitchFamily="34" charset="0"/>
                </a:rPr>
                <a:t>Национального объединения</a:t>
              </a:r>
            </a:p>
            <a:p>
              <a:pPr>
                <a:spcBef>
                  <a:spcPts val="200"/>
                </a:spcBef>
              </a:pPr>
              <a:r>
                <a:rPr lang="ru-RU" sz="1100" b="1" dirty="0">
                  <a:solidFill>
                    <a:schemeClr val="accent1">
                      <a:lumMod val="75000"/>
                    </a:schemeClr>
                  </a:solidFill>
                  <a:latin typeface="Arial" pitchFamily="34" charset="0"/>
                  <a:cs typeface="Arial" pitchFamily="34" charset="0"/>
                </a:rPr>
                <a:t>с</a:t>
              </a:r>
              <a:r>
                <a:rPr lang="ru-RU" sz="1100" b="1" dirty="0" smtClean="0">
                  <a:solidFill>
                    <a:schemeClr val="accent1">
                      <a:lumMod val="75000"/>
                    </a:schemeClr>
                  </a:solidFill>
                  <a:latin typeface="Arial" pitchFamily="34" charset="0"/>
                  <a:cs typeface="Arial" pitchFamily="34" charset="0"/>
                </a:rPr>
                <a:t>аморегулируемых организаций</a:t>
              </a:r>
            </a:p>
            <a:p>
              <a:pPr>
                <a:spcBef>
                  <a:spcPts val="200"/>
                </a:spcBef>
              </a:pPr>
              <a:r>
                <a:rPr lang="ru-RU" sz="1100" b="1" dirty="0" smtClean="0">
                  <a:solidFill>
                    <a:schemeClr val="accent1">
                      <a:lumMod val="75000"/>
                    </a:schemeClr>
                  </a:solidFill>
                  <a:latin typeface="Arial" pitchFamily="34" charset="0"/>
                  <a:cs typeface="Arial" pitchFamily="34" charset="0"/>
                </a:rPr>
                <a:t>Оценщиков «Союз СОО»</a:t>
              </a:r>
              <a:endParaRPr lang="ru-RU" sz="1100" b="1" dirty="0">
                <a:solidFill>
                  <a:schemeClr val="accent1">
                    <a:lumMod val="75000"/>
                  </a:schemeClr>
                </a:solidFill>
                <a:latin typeface="Arial" pitchFamily="34" charset="0"/>
                <a:cs typeface="Arial" pitchFamily="34"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193" y="-5342"/>
              <a:ext cx="1185214" cy="112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Группа 4"/>
          <p:cNvGrpSpPr/>
          <p:nvPr/>
        </p:nvGrpSpPr>
        <p:grpSpPr>
          <a:xfrm>
            <a:off x="8122823" y="37683"/>
            <a:ext cx="4515088" cy="1116000"/>
            <a:chOff x="7741407" y="20849"/>
            <a:chExt cx="4450592" cy="1146282"/>
          </a:xfrm>
        </p:grpSpPr>
        <p:sp>
          <p:nvSpPr>
            <p:cNvPr id="11" name="Прямоугольник 10"/>
            <p:cNvSpPr/>
            <p:nvPr/>
          </p:nvSpPr>
          <p:spPr>
            <a:xfrm>
              <a:off x="8934449" y="147807"/>
              <a:ext cx="3257550" cy="975152"/>
            </a:xfrm>
            <a:prstGeom prst="rect">
              <a:avLst/>
            </a:prstGeom>
          </p:spPr>
          <p:txBody>
            <a:bodyPr wrap="square">
              <a:spAutoFit/>
            </a:bodyPr>
            <a:lstStyle/>
            <a:p>
              <a:pPr>
                <a:spcBef>
                  <a:spcPts val="200"/>
                </a:spcBef>
              </a:pPr>
              <a:r>
                <a:rPr lang="ru-RU" sz="1100" b="1" dirty="0">
                  <a:solidFill>
                    <a:schemeClr val="accent1">
                      <a:lumMod val="75000"/>
                    </a:schemeClr>
                  </a:solidFill>
                  <a:latin typeface="Arial" pitchFamily="34" charset="0"/>
                  <a:cs typeface="Arial" pitchFamily="34" charset="0"/>
                </a:rPr>
                <a:t>П</a:t>
              </a:r>
              <a:r>
                <a:rPr lang="ru-RU" sz="1100" b="1" dirty="0" smtClean="0">
                  <a:solidFill>
                    <a:schemeClr val="accent1">
                      <a:lumMod val="75000"/>
                    </a:schemeClr>
                  </a:solidFill>
                  <a:latin typeface="Arial" pitchFamily="34" charset="0"/>
                  <a:cs typeface="Arial" pitchFamily="34" charset="0"/>
                </a:rPr>
                <a:t>риволжский центр</a:t>
              </a:r>
            </a:p>
            <a:p>
              <a:pPr>
                <a:spcBef>
                  <a:spcPts val="200"/>
                </a:spcBef>
              </a:pPr>
              <a:r>
                <a:rPr lang="ru-RU" sz="1100" b="1" dirty="0" smtClean="0">
                  <a:solidFill>
                    <a:schemeClr val="accent1">
                      <a:lumMod val="75000"/>
                    </a:schemeClr>
                  </a:solidFill>
                  <a:latin typeface="Arial" pitchFamily="34" charset="0"/>
                  <a:cs typeface="Arial" pitchFamily="34" charset="0"/>
                </a:rPr>
                <a:t>методического и информационного</a:t>
              </a:r>
            </a:p>
            <a:p>
              <a:pPr>
                <a:spcBef>
                  <a:spcPts val="200"/>
                </a:spcBef>
              </a:pPr>
              <a:r>
                <a:rPr lang="ru-RU" sz="1100" b="1" dirty="0" smtClean="0">
                  <a:solidFill>
                    <a:schemeClr val="accent1">
                      <a:lumMod val="75000"/>
                    </a:schemeClr>
                  </a:solidFill>
                  <a:latin typeface="Arial" pitchFamily="34" charset="0"/>
                  <a:cs typeface="Arial" pitchFamily="34" charset="0"/>
                </a:rPr>
                <a:t>обеспечения оценки</a:t>
              </a:r>
            </a:p>
            <a:p>
              <a:pPr>
                <a:spcBef>
                  <a:spcPts val="200"/>
                </a:spcBef>
              </a:pPr>
              <a:r>
                <a:rPr lang="ru-RU" sz="1100" b="1" dirty="0" smtClean="0">
                  <a:solidFill>
                    <a:schemeClr val="accent1">
                      <a:lumMod val="75000"/>
                    </a:schemeClr>
                  </a:solidFill>
                  <a:latin typeface="Arial" pitchFamily="34" charset="0"/>
                  <a:cs typeface="Arial" pitchFamily="34" charset="0"/>
                </a:rPr>
                <a:t>ООО «ИНФОРМОЦЕНКАПРО»</a:t>
              </a:r>
              <a:endParaRPr lang="ru-RU" sz="1100" b="1" dirty="0">
                <a:solidFill>
                  <a:schemeClr val="accent1">
                    <a:lumMod val="75000"/>
                  </a:schemeClr>
                </a:solidFill>
                <a:latin typeface="Arial" pitchFamily="34" charset="0"/>
                <a:cs typeface="Arial" pitchFamily="34" charset="0"/>
              </a:endParaRPr>
            </a:p>
          </p:txBody>
        </p:sp>
        <p:pic>
          <p:nvPicPr>
            <p:cNvPr id="102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1407" y="20849"/>
              <a:ext cx="1169057" cy="11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Группа 11"/>
          <p:cNvGrpSpPr/>
          <p:nvPr/>
        </p:nvGrpSpPr>
        <p:grpSpPr>
          <a:xfrm>
            <a:off x="130123" y="43194"/>
            <a:ext cx="4093373" cy="1030428"/>
            <a:chOff x="195192" y="239632"/>
            <a:chExt cx="3975821" cy="1030428"/>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92" y="239632"/>
              <a:ext cx="912948" cy="103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1105812" y="305944"/>
              <a:ext cx="1349120" cy="577081"/>
            </a:xfrm>
            <a:prstGeom prst="rect">
              <a:avLst/>
            </a:prstGeom>
          </p:spPr>
          <p:txBody>
            <a:bodyPr wrap="square">
              <a:spAutoFit/>
            </a:bodyPr>
            <a:lstStyle/>
            <a:p>
              <a:r>
                <a:rPr lang="ru-RU" sz="1050" b="1" dirty="0" smtClean="0">
                  <a:solidFill>
                    <a:schemeClr val="accent1">
                      <a:lumMod val="75000"/>
                    </a:schemeClr>
                  </a:solidFill>
                  <a:latin typeface="Arial" pitchFamily="34" charset="0"/>
                  <a:cs typeface="Arial" pitchFamily="34" charset="0"/>
                </a:rPr>
                <a:t>РУССКОЕ</a:t>
              </a:r>
            </a:p>
            <a:p>
              <a:r>
                <a:rPr lang="ru-RU" sz="1050" b="1" dirty="0" smtClean="0">
                  <a:solidFill>
                    <a:schemeClr val="accent1">
                      <a:lumMod val="75000"/>
                    </a:schemeClr>
                  </a:solidFill>
                  <a:latin typeface="Arial" pitchFamily="34" charset="0"/>
                  <a:cs typeface="Arial" pitchFamily="34" charset="0"/>
                </a:rPr>
                <a:t>ОБЩЕСТВО</a:t>
              </a:r>
            </a:p>
            <a:p>
              <a:r>
                <a:rPr lang="ru-RU" sz="1050" b="1" dirty="0" smtClean="0">
                  <a:solidFill>
                    <a:schemeClr val="accent1">
                      <a:lumMod val="75000"/>
                    </a:schemeClr>
                  </a:solidFill>
                  <a:latin typeface="Arial" pitchFamily="34" charset="0"/>
                  <a:cs typeface="Arial" pitchFamily="34" charset="0"/>
                </a:rPr>
                <a:t>ОЦЕНЩИКОВ</a:t>
              </a:r>
              <a:endParaRPr lang="ru-RU" sz="1050" b="1" dirty="0">
                <a:solidFill>
                  <a:schemeClr val="accent1">
                    <a:lumMod val="75000"/>
                  </a:schemeClr>
                </a:solidFill>
                <a:latin typeface="Arial" pitchFamily="34" charset="0"/>
                <a:cs typeface="Arial" pitchFamily="34" charset="0"/>
              </a:endParaRPr>
            </a:p>
          </p:txBody>
        </p:sp>
        <p:sp>
          <p:nvSpPr>
            <p:cNvPr id="16" name="Прямоугольник 15"/>
            <p:cNvSpPr/>
            <p:nvPr/>
          </p:nvSpPr>
          <p:spPr>
            <a:xfrm>
              <a:off x="1099531" y="834184"/>
              <a:ext cx="3071482" cy="400110"/>
            </a:xfrm>
            <a:prstGeom prst="rect">
              <a:avLst/>
            </a:prstGeom>
          </p:spPr>
          <p:txBody>
            <a:bodyPr wrap="square">
              <a:spAutoFit/>
            </a:bodyPr>
            <a:lstStyle/>
            <a:p>
              <a:pPr>
                <a:spcBef>
                  <a:spcPts val="300"/>
                </a:spcBef>
              </a:pPr>
              <a:r>
                <a:rPr lang="ru-RU" sz="1000" b="1" dirty="0" smtClean="0">
                  <a:solidFill>
                    <a:schemeClr val="accent1">
                      <a:lumMod val="75000"/>
                    </a:schemeClr>
                  </a:solidFill>
                  <a:latin typeface="Arial" pitchFamily="34" charset="0"/>
                  <a:cs typeface="Arial" pitchFamily="34" charset="0"/>
                </a:rPr>
                <a:t>НИЖЕГОРОДСКОЕ РЕГИОНАЛЬНОЕ</a:t>
              </a:r>
              <a:br>
                <a:rPr lang="ru-RU" sz="1000" b="1" dirty="0" smtClean="0">
                  <a:solidFill>
                    <a:schemeClr val="accent1">
                      <a:lumMod val="75000"/>
                    </a:schemeClr>
                  </a:solidFill>
                  <a:latin typeface="Arial" pitchFamily="34" charset="0"/>
                  <a:cs typeface="Arial" pitchFamily="34" charset="0"/>
                </a:rPr>
              </a:br>
              <a:r>
                <a:rPr lang="ru-RU" sz="1000" b="1" dirty="0" smtClean="0">
                  <a:solidFill>
                    <a:schemeClr val="accent1">
                      <a:lumMod val="75000"/>
                    </a:schemeClr>
                  </a:solidFill>
                  <a:latin typeface="Arial" pitchFamily="34" charset="0"/>
                  <a:cs typeface="Arial" pitchFamily="34" charset="0"/>
                </a:rPr>
                <a:t>СООБЩЕСТВО «РОО»</a:t>
              </a:r>
              <a:endParaRPr lang="ru-RU" sz="1000" b="1" dirty="0">
                <a:solidFill>
                  <a:schemeClr val="accent1">
                    <a:lumMod val="75000"/>
                  </a:schemeClr>
                </a:solidFill>
                <a:latin typeface="Arial" pitchFamily="34" charset="0"/>
                <a:cs typeface="Arial" pitchFamily="34" charset="0"/>
              </a:endParaRPr>
            </a:p>
          </p:txBody>
        </p:sp>
      </p:grpSp>
      <p:grpSp>
        <p:nvGrpSpPr>
          <p:cNvPr id="18" name="Группа 17"/>
          <p:cNvGrpSpPr/>
          <p:nvPr/>
        </p:nvGrpSpPr>
        <p:grpSpPr>
          <a:xfrm>
            <a:off x="0" y="1196484"/>
            <a:ext cx="12232037" cy="1504013"/>
            <a:chOff x="-18536" y="1242198"/>
            <a:chExt cx="12232037" cy="1504013"/>
          </a:xfrm>
        </p:grpSpPr>
        <p:grpSp>
          <p:nvGrpSpPr>
            <p:cNvPr id="14" name="Группа 13"/>
            <p:cNvGrpSpPr/>
            <p:nvPr/>
          </p:nvGrpSpPr>
          <p:grpSpPr>
            <a:xfrm>
              <a:off x="-18536" y="1273245"/>
              <a:ext cx="12232037" cy="1472966"/>
              <a:chOff x="0" y="1272466"/>
              <a:chExt cx="12232037" cy="1672364"/>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2466"/>
                <a:ext cx="12232037" cy="167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41" y="1502531"/>
                <a:ext cx="1222505" cy="121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Прямоугольник 21"/>
            <p:cNvSpPr/>
            <p:nvPr/>
          </p:nvSpPr>
          <p:spPr>
            <a:xfrm>
              <a:off x="1382159" y="1242198"/>
              <a:ext cx="9821460" cy="1477328"/>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ct val="0"/>
                </a:spcAft>
                <a:buClrTx/>
                <a:buSzTx/>
                <a:buFontTx/>
                <a:buNone/>
                <a:defRPr/>
              </a:pPr>
              <a:r>
                <a:rPr kumimoji="0" lang="en-US" sz="3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cs typeface="Arial"/>
                </a:rPr>
                <a:t>XVII </a:t>
              </a:r>
              <a:r>
                <a:rPr kumimoji="0" lang="ru-RU" sz="3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cs typeface="Arial"/>
                </a:rPr>
                <a:t>Поволжская</a:t>
              </a:r>
              <a:r>
                <a:rPr kumimoji="0" lang="ru-RU" sz="30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a:cs typeface="Arial"/>
                </a:rPr>
                <a:t> научно-практическая конференция</a:t>
              </a:r>
              <a:br>
                <a:rPr kumimoji="0" lang="ru-RU" sz="30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a:cs typeface="Arial"/>
                </a:rPr>
              </a:br>
              <a:r>
                <a:rPr kumimoji="0" lang="ru-RU" sz="20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a:cs typeface="Arial"/>
                </a:rPr>
                <a:t>«Информационно-</a:t>
              </a:r>
              <a:r>
                <a:rPr lang="ru-RU" sz="2000" b="1" dirty="0" smtClean="0">
                  <a:solidFill>
                    <a:prstClr val="white"/>
                  </a:solidFill>
                  <a:effectLst>
                    <a:outerShdw blurRad="38100" dist="38100" dir="2700000" algn="tl">
                      <a:srgbClr val="000000">
                        <a:alpha val="43137"/>
                      </a:srgbClr>
                    </a:outerShdw>
                  </a:effectLst>
                  <a:latin typeface="Calibri"/>
                  <a:cs typeface="Arial"/>
                </a:rPr>
                <a:t>методическое обеспечение оценки и стоимостной экспертизы</a:t>
              </a:r>
              <a:r>
                <a:rPr kumimoji="0" lang="ru-RU" sz="20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a:cs typeface="Arial"/>
                </a:rPr>
                <a:t>.</a:t>
              </a:r>
              <a:br>
                <a:rPr kumimoji="0" lang="ru-RU" sz="20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a:cs typeface="Arial"/>
                </a:rPr>
              </a:br>
              <a:r>
                <a:rPr kumimoji="0" lang="ru-RU" sz="20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Calibri"/>
                  <a:cs typeface="Arial"/>
                </a:rPr>
                <a:t>Автоматизированные методы и технологии искусственного интеллекта, как инструменты повышения достоверности и обоснованности результатов оценки»</a:t>
              </a:r>
              <a:endParaRPr kumimoji="0" lang="ru-RU"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cs typeface="Arial"/>
              </a:endParaRPr>
            </a:p>
          </p:txBody>
        </p:sp>
      </p:grpSp>
      <p:pic>
        <p:nvPicPr>
          <p:cNvPr id="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6391283"/>
            <a:ext cx="1223203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387341" y="6439971"/>
            <a:ext cx="2026709" cy="369332"/>
          </a:xfrm>
          <a:prstGeom prst="rect">
            <a:avLst/>
          </a:prstGeom>
        </p:spPr>
        <p:txBody>
          <a:bodyPr wrap="none">
            <a:spAutoFit/>
          </a:bodyPr>
          <a:lstStyle/>
          <a:p>
            <a:r>
              <a:rPr lang="ru-RU" b="1" dirty="0" smtClean="0">
                <a:solidFill>
                  <a:prstClr val="white"/>
                </a:solidFill>
                <a:effectLst>
                  <a:outerShdw blurRad="38100" dist="38100" dir="2700000" algn="tl">
                    <a:srgbClr val="000000">
                      <a:alpha val="43137"/>
                    </a:srgbClr>
                  </a:outerShdw>
                </a:effectLst>
                <a:cs typeface="Arial"/>
              </a:rPr>
              <a:t>Нижний Новгород</a:t>
            </a:r>
            <a:endParaRPr lang="ru-RU" dirty="0"/>
          </a:p>
        </p:txBody>
      </p:sp>
      <p:sp>
        <p:nvSpPr>
          <p:cNvPr id="25" name="Прямоугольник 24"/>
          <p:cNvSpPr/>
          <p:nvPr/>
        </p:nvSpPr>
        <p:spPr>
          <a:xfrm>
            <a:off x="10064735" y="6439971"/>
            <a:ext cx="1840568" cy="369332"/>
          </a:xfrm>
          <a:prstGeom prst="rect">
            <a:avLst/>
          </a:prstGeom>
        </p:spPr>
        <p:txBody>
          <a:bodyPr wrap="none">
            <a:spAutoFit/>
          </a:bodyPr>
          <a:lstStyle/>
          <a:p>
            <a:r>
              <a:rPr lang="ru-RU" b="1" dirty="0" smtClean="0">
                <a:solidFill>
                  <a:prstClr val="white"/>
                </a:solidFill>
                <a:effectLst>
                  <a:outerShdw blurRad="38100" dist="38100" dir="2700000" algn="tl">
                    <a:srgbClr val="000000">
                      <a:alpha val="43137"/>
                    </a:srgbClr>
                  </a:outerShdw>
                </a:effectLst>
                <a:cs typeface="Arial"/>
              </a:rPr>
              <a:t>12-1</a:t>
            </a:r>
            <a:r>
              <a:rPr lang="en-US" b="1" dirty="0" smtClean="0">
                <a:solidFill>
                  <a:prstClr val="white"/>
                </a:solidFill>
                <a:effectLst>
                  <a:outerShdw blurRad="38100" dist="38100" dir="2700000" algn="tl">
                    <a:srgbClr val="000000">
                      <a:alpha val="43137"/>
                    </a:srgbClr>
                  </a:outerShdw>
                </a:effectLst>
                <a:cs typeface="Arial"/>
              </a:rPr>
              <a:t>4</a:t>
            </a:r>
            <a:r>
              <a:rPr lang="ru-RU" b="1" dirty="0" smtClean="0">
                <a:solidFill>
                  <a:prstClr val="white"/>
                </a:solidFill>
                <a:effectLst>
                  <a:outerShdw blurRad="38100" dist="38100" dir="2700000" algn="tl">
                    <a:srgbClr val="000000">
                      <a:alpha val="43137"/>
                    </a:srgbClr>
                  </a:outerShdw>
                </a:effectLst>
                <a:cs typeface="Arial"/>
              </a:rPr>
              <a:t> июня 2025</a:t>
            </a:r>
            <a:endParaRPr lang="ru-RU" dirty="0"/>
          </a:p>
        </p:txBody>
      </p:sp>
      <p:sp>
        <p:nvSpPr>
          <p:cNvPr id="19" name="Прямоугольник 18"/>
          <p:cNvSpPr/>
          <p:nvPr/>
        </p:nvSpPr>
        <p:spPr>
          <a:xfrm>
            <a:off x="7818965" y="5150699"/>
            <a:ext cx="4490333" cy="1200329"/>
          </a:xfrm>
          <a:prstGeom prst="rect">
            <a:avLst/>
          </a:prstGeom>
        </p:spPr>
        <p:txBody>
          <a:bodyPr wrap="square">
            <a:spAutoFit/>
          </a:bodyPr>
          <a:lstStyle/>
          <a:p>
            <a:r>
              <a:rPr lang="ru-RU" b="1" dirty="0">
                <a:solidFill>
                  <a:schemeClr val="accent1">
                    <a:lumMod val="50000"/>
                  </a:schemeClr>
                </a:solidFill>
                <a:latin typeface="Times New Roman"/>
                <a:ea typeface="Times New Roman"/>
              </a:rPr>
              <a:t>Репин Максим Александрович</a:t>
            </a:r>
            <a:r>
              <a:rPr lang="ru-RU" dirty="0">
                <a:solidFill>
                  <a:schemeClr val="accent1">
                    <a:lumMod val="50000"/>
                  </a:schemeClr>
                </a:solidFill>
                <a:latin typeface="Times New Roman"/>
                <a:ea typeface="Times New Roman"/>
              </a:rPr>
              <a:t>, сертифицированный аналитик рынка </a:t>
            </a:r>
            <a:r>
              <a:rPr lang="ru-RU" dirty="0" smtClean="0">
                <a:solidFill>
                  <a:schemeClr val="accent1">
                    <a:lumMod val="50000"/>
                  </a:schemeClr>
                </a:solidFill>
                <a:latin typeface="Times New Roman"/>
                <a:ea typeface="Times New Roman"/>
              </a:rPr>
              <a:t>недвижимости НП РГР, </a:t>
            </a:r>
          </a:p>
          <a:p>
            <a:r>
              <a:rPr lang="ru-RU" dirty="0" smtClean="0">
                <a:solidFill>
                  <a:schemeClr val="accent1">
                    <a:lumMod val="50000"/>
                  </a:schemeClr>
                </a:solidFill>
                <a:latin typeface="Times New Roman"/>
                <a:ea typeface="Times New Roman"/>
              </a:rPr>
              <a:t>директор </a:t>
            </a:r>
            <a:r>
              <a:rPr lang="ru-RU" dirty="0">
                <a:solidFill>
                  <a:schemeClr val="accent1">
                    <a:lumMod val="50000"/>
                  </a:schemeClr>
                </a:solidFill>
                <a:latin typeface="Times New Roman"/>
                <a:ea typeface="Times New Roman"/>
              </a:rPr>
              <a:t>ООО «ОМЭКС», г. Омск</a:t>
            </a:r>
            <a:endParaRPr lang="ru-RU" dirty="0">
              <a:solidFill>
                <a:schemeClr val="accent1">
                  <a:lumMod val="50000"/>
                </a:schemeClr>
              </a:solidFill>
            </a:endParaRPr>
          </a:p>
        </p:txBody>
      </p:sp>
      <p:sp>
        <p:nvSpPr>
          <p:cNvPr id="3" name="Прямоугольник 2"/>
          <p:cNvSpPr/>
          <p:nvPr/>
        </p:nvSpPr>
        <p:spPr>
          <a:xfrm>
            <a:off x="257952" y="2907733"/>
            <a:ext cx="11647351" cy="1125052"/>
          </a:xfrm>
          <a:prstGeom prst="rect">
            <a:avLst/>
          </a:prstGeom>
        </p:spPr>
        <p:txBody>
          <a:bodyPr wrap="square">
            <a:spAutoFit/>
          </a:bodyPr>
          <a:lstStyle/>
          <a:p>
            <a:pPr algn="ctr">
              <a:lnSpc>
                <a:spcPts val="4200"/>
              </a:lnSpc>
              <a:spcBef>
                <a:spcPts val="600"/>
              </a:spcBef>
              <a:spcAft>
                <a:spcPts val="1200"/>
              </a:spcAft>
            </a:pPr>
            <a:r>
              <a:rPr lang="ru-RU" sz="3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ОБОСНОВАНИЯ КОЭФФИЦИЕНТОВ</a:t>
            </a:r>
            <a:br>
              <a:rPr lang="ru-RU" sz="3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ru-RU" sz="30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АРЕНДЫ ЗЕМЕЛЬНЫХ УЧАСТКОВ </a:t>
            </a:r>
          </a:p>
        </p:txBody>
      </p:sp>
    </p:spTree>
    <p:extLst>
      <p:ext uri="{BB962C8B-B14F-4D97-AF65-F5344CB8AC3E}">
        <p14:creationId xmlns:p14="http://schemas.microsoft.com/office/powerpoint/2010/main" val="105041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2"/>
          <p:cNvSpPr>
            <a:spLocks noChangeArrowheads="1"/>
          </p:cNvSpPr>
          <p:nvPr/>
        </p:nvSpPr>
        <p:spPr bwMode="auto">
          <a:xfrm rot="5400000">
            <a:off x="5878410" y="-5882701"/>
            <a:ext cx="430889" cy="12196294"/>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10</a:t>
            </a:fld>
            <a:endParaRPr lang="ru-RU"/>
          </a:p>
        </p:txBody>
      </p:sp>
      <p:sp>
        <p:nvSpPr>
          <p:cNvPr id="8" name="Прямоугольник 7"/>
          <p:cNvSpPr/>
          <p:nvPr/>
        </p:nvSpPr>
        <p:spPr>
          <a:xfrm>
            <a:off x="1617131" y="0"/>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МНОГОФАКТОРНЫЙ АНАЛИЗ РЫНКА ЗЕМЛИ</a:t>
            </a: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3189591572"/>
              </p:ext>
            </p:extLst>
          </p:nvPr>
        </p:nvGraphicFramePr>
        <p:xfrm>
          <a:off x="69274" y="1833921"/>
          <a:ext cx="12057862" cy="5024079"/>
        </p:xfrm>
        <a:graphic>
          <a:graphicData uri="http://schemas.openxmlformats.org/drawingml/2006/table">
            <a:tbl>
              <a:tblPr firstRow="1" firstCol="1" bandRow="1">
                <a:tableStyleId>{5C22544A-7EE6-4342-B048-85BDC9FD1C3A}</a:tableStyleId>
              </a:tblPr>
              <a:tblGrid>
                <a:gridCol w="319586">
                  <a:extLst>
                    <a:ext uri="{9D8B030D-6E8A-4147-A177-3AD203B41FA5}">
                      <a16:colId xmlns:a16="http://schemas.microsoft.com/office/drawing/2014/main" val="1837045289"/>
                    </a:ext>
                  </a:extLst>
                </a:gridCol>
                <a:gridCol w="4155432">
                  <a:extLst>
                    <a:ext uri="{9D8B030D-6E8A-4147-A177-3AD203B41FA5}">
                      <a16:colId xmlns:a16="http://schemas.microsoft.com/office/drawing/2014/main" val="507286780"/>
                    </a:ext>
                  </a:extLst>
                </a:gridCol>
                <a:gridCol w="4461165">
                  <a:extLst>
                    <a:ext uri="{9D8B030D-6E8A-4147-A177-3AD203B41FA5}">
                      <a16:colId xmlns:a16="http://schemas.microsoft.com/office/drawing/2014/main" val="2303727712"/>
                    </a:ext>
                  </a:extLst>
                </a:gridCol>
                <a:gridCol w="3121679">
                  <a:extLst>
                    <a:ext uri="{9D8B030D-6E8A-4147-A177-3AD203B41FA5}">
                      <a16:colId xmlns:a16="http://schemas.microsoft.com/office/drawing/2014/main" val="2718902906"/>
                    </a:ext>
                  </a:extLst>
                </a:gridCol>
              </a:tblGrid>
              <a:tr h="350077">
                <a:tc>
                  <a:txBody>
                    <a:bodyPr/>
                    <a:lstStyle/>
                    <a:p>
                      <a:pPr algn="ctr">
                        <a:spcAft>
                          <a:spcPts val="0"/>
                        </a:spcAft>
                      </a:pPr>
                      <a:r>
                        <a:rPr lang="ru-RU" sz="1000" b="1" dirty="0">
                          <a:solidFill>
                            <a:srgbClr val="FFFFFF"/>
                          </a:solidFill>
                          <a:effectLst/>
                          <a:latin typeface="Arial" panose="020B0604020202020204" pitchFamily="34" charset="0"/>
                          <a:cs typeface="Arial" panose="020B0604020202020204" pitchFamily="34" charset="0"/>
                        </a:rPr>
                        <a:t>№ </a:t>
                      </a:r>
                      <a:r>
                        <a:rPr lang="ru-RU" sz="1000" b="1" dirty="0" err="1">
                          <a:solidFill>
                            <a:srgbClr val="FFFFFF"/>
                          </a:solidFill>
                          <a:effectLst/>
                          <a:latin typeface="Arial" panose="020B0604020202020204" pitchFamily="34" charset="0"/>
                          <a:cs typeface="Arial" panose="020B0604020202020204" pitchFamily="34" charset="0"/>
                        </a:rPr>
                        <a:t>пп</a:t>
                      </a:r>
                      <a:endParaRPr lang="ru-RU"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ru-RU" sz="1000" b="1" dirty="0">
                          <a:solidFill>
                            <a:srgbClr val="FFFFFF"/>
                          </a:solidFill>
                          <a:effectLst/>
                          <a:latin typeface="Arial" panose="020B0604020202020204" pitchFamily="34" charset="0"/>
                          <a:cs typeface="Arial" panose="020B0604020202020204" pitchFamily="34" charset="0"/>
                        </a:rPr>
                        <a:t>Сегмент рынка недвижимости</a:t>
                      </a:r>
                      <a:endParaRPr lang="ru-RU"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ru-RU" sz="1000" b="1" dirty="0" smtClean="0">
                          <a:solidFill>
                            <a:srgbClr val="FFFFFF"/>
                          </a:solidFill>
                          <a:effectLst/>
                          <a:latin typeface="Arial" panose="020B0604020202020204" pitchFamily="34" charset="0"/>
                          <a:cs typeface="Arial" panose="020B0604020202020204" pitchFamily="34" charset="0"/>
                        </a:rPr>
                        <a:t>Перечень расчетных </a:t>
                      </a:r>
                      <a:r>
                        <a:rPr lang="ru-RU" sz="1000" b="1" dirty="0">
                          <a:solidFill>
                            <a:srgbClr val="FFFFFF"/>
                          </a:solidFill>
                          <a:effectLst/>
                          <a:latin typeface="Arial" panose="020B0604020202020204" pitchFamily="34" charset="0"/>
                          <a:cs typeface="Arial" panose="020B0604020202020204" pitchFamily="34" charset="0"/>
                        </a:rPr>
                        <a:t>кодов ВРИ </a:t>
                      </a:r>
                      <a:r>
                        <a:rPr lang="ru-RU" sz="1000" b="1" dirty="0" smtClean="0">
                          <a:solidFill>
                            <a:srgbClr val="FFFFFF"/>
                          </a:solidFill>
                          <a:effectLst/>
                          <a:latin typeface="Arial" panose="020B0604020202020204" pitchFamily="34" charset="0"/>
                          <a:cs typeface="Arial" panose="020B0604020202020204" pitchFamily="34" charset="0"/>
                        </a:rPr>
                        <a:t/>
                      </a:r>
                      <a:br>
                        <a:rPr lang="ru-RU" sz="1000" b="1" dirty="0" smtClean="0">
                          <a:solidFill>
                            <a:srgbClr val="FFFFFF"/>
                          </a:solidFill>
                          <a:effectLst/>
                          <a:latin typeface="Arial" panose="020B0604020202020204" pitchFamily="34" charset="0"/>
                          <a:cs typeface="Arial" panose="020B0604020202020204" pitchFamily="34" charset="0"/>
                        </a:rPr>
                      </a:br>
                      <a:r>
                        <a:rPr lang="ru-RU" sz="1000" b="1" dirty="0" smtClean="0">
                          <a:solidFill>
                            <a:srgbClr val="FFFFFF"/>
                          </a:solidFill>
                          <a:effectLst/>
                          <a:latin typeface="Arial" panose="020B0604020202020204" pitchFamily="34" charset="0"/>
                          <a:cs typeface="Arial" panose="020B0604020202020204" pitchFamily="34" charset="0"/>
                        </a:rPr>
                        <a:t>(</a:t>
                      </a:r>
                      <a:r>
                        <a:rPr lang="ru-RU" sz="1000" b="1" dirty="0">
                          <a:solidFill>
                            <a:srgbClr val="FFFFFF"/>
                          </a:solidFill>
                          <a:effectLst/>
                          <a:latin typeface="Arial" panose="020B0604020202020204" pitchFamily="34" charset="0"/>
                          <a:cs typeface="Arial" panose="020B0604020202020204" pitchFamily="34" charset="0"/>
                        </a:rPr>
                        <a:t>Приказ №</a:t>
                      </a:r>
                      <a:r>
                        <a:rPr lang="ru-RU" sz="1000" b="1" dirty="0" smtClean="0">
                          <a:solidFill>
                            <a:srgbClr val="FFFFFF"/>
                          </a:solidFill>
                          <a:effectLst/>
                          <a:latin typeface="Arial" panose="020B0604020202020204" pitchFamily="34" charset="0"/>
                          <a:cs typeface="Arial" panose="020B0604020202020204" pitchFamily="34" charset="0"/>
                        </a:rPr>
                        <a:t>П/0336</a:t>
                      </a:r>
                      <a:r>
                        <a:rPr lang="ru-RU" sz="1000" b="1" dirty="0">
                          <a:solidFill>
                            <a:srgbClr val="FFFFFF"/>
                          </a:solidFill>
                          <a:effectLst/>
                          <a:latin typeface="Arial" panose="020B0604020202020204" pitchFamily="34" charset="0"/>
                          <a:cs typeface="Arial" panose="020B0604020202020204" pitchFamily="34" charset="0"/>
                        </a:rPr>
                        <a:t>) входящих в сегмент рынка</a:t>
                      </a:r>
                      <a:endParaRPr lang="ru-RU"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ru-RU" sz="1000" b="1" dirty="0">
                          <a:solidFill>
                            <a:srgbClr val="FFFFFF"/>
                          </a:solidFill>
                          <a:effectLst/>
                          <a:latin typeface="Arial" panose="020B0604020202020204" pitchFamily="34" charset="0"/>
                          <a:cs typeface="Arial" panose="020B0604020202020204" pitchFamily="34" charset="0"/>
                        </a:rPr>
                        <a:t>Перечень кодов ВРИ </a:t>
                      </a:r>
                      <a:r>
                        <a:rPr lang="ru-RU" sz="1000" b="1" dirty="0" smtClean="0">
                          <a:solidFill>
                            <a:srgbClr val="FFFFFF"/>
                          </a:solidFill>
                          <a:effectLst/>
                          <a:latin typeface="Arial" panose="020B0604020202020204" pitchFamily="34" charset="0"/>
                          <a:cs typeface="Arial" panose="020B0604020202020204" pitchFamily="34" charset="0"/>
                        </a:rPr>
                        <a:t/>
                      </a:r>
                      <a:br>
                        <a:rPr lang="ru-RU" sz="1000" b="1" dirty="0" smtClean="0">
                          <a:solidFill>
                            <a:srgbClr val="FFFFFF"/>
                          </a:solidFill>
                          <a:effectLst/>
                          <a:latin typeface="Arial" panose="020B0604020202020204" pitchFamily="34" charset="0"/>
                          <a:cs typeface="Arial" panose="020B0604020202020204" pitchFamily="34" charset="0"/>
                        </a:rPr>
                      </a:br>
                      <a:r>
                        <a:rPr lang="ru-RU" sz="1000" b="1" dirty="0" smtClean="0">
                          <a:solidFill>
                            <a:srgbClr val="FFFFFF"/>
                          </a:solidFill>
                          <a:effectLst/>
                          <a:latin typeface="Arial" panose="020B0604020202020204" pitchFamily="34" charset="0"/>
                          <a:cs typeface="Arial" panose="020B0604020202020204" pitchFamily="34" charset="0"/>
                        </a:rPr>
                        <a:t>(</a:t>
                      </a:r>
                      <a:r>
                        <a:rPr lang="ru-RU" sz="1000" b="1" dirty="0">
                          <a:solidFill>
                            <a:srgbClr val="FFFFFF"/>
                          </a:solidFill>
                          <a:effectLst/>
                          <a:latin typeface="Arial" panose="020B0604020202020204" pitchFamily="34" charset="0"/>
                          <a:cs typeface="Arial" panose="020B0604020202020204" pitchFamily="34" charset="0"/>
                        </a:rPr>
                        <a:t>Приказ №П/0412) входящих в сегмент рынка</a:t>
                      </a:r>
                      <a:endParaRPr lang="ru-RU" sz="1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35415639"/>
                  </a:ext>
                </a:extLst>
              </a:tr>
              <a:tr h="474787">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1</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Сельскохозяйственное использование</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01:000; 01:010; 01:020; 01:030; 01:031; 01:032; 01:040; 01:041; 01:042; 01:050; 01:051; 01:052; 01:053; 01:054; 01:060; 01:070; 01:080; 01:081; 01:082; 01:083; 01:084; 01:085; 01:086; 01:120; 01:121;  01:130; 01:131;  01:140; 01:141; 01:142; 01:160; 01:170; 01:171; 02:012; 02:015; 02:022; 02:033</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1.0, 1.1., 1.2., 1.3., 1.4, 1.5., 1.5., 1.6, 1.7.,1.8., 1.9, 1.10, 1.11, 1.12, 1.13,  1.16, 1.17, 1.19, 1.20</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40805935"/>
                  </a:ext>
                </a:extLst>
              </a:tr>
              <a:tr h="272087">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2,1</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Жилая застройка (</a:t>
                      </a:r>
                      <a:r>
                        <a:rPr lang="ru-RU" sz="1000" b="0" dirty="0" err="1">
                          <a:solidFill>
                            <a:srgbClr val="002060"/>
                          </a:solidFill>
                          <a:effectLst/>
                          <a:latin typeface="Arial" panose="020B0604020202020204" pitchFamily="34" charset="0"/>
                          <a:cs typeface="Arial" panose="020B0604020202020204" pitchFamily="34" charset="0"/>
                        </a:rPr>
                        <a:t>среднеэтажная</a:t>
                      </a:r>
                      <a:r>
                        <a:rPr lang="ru-RU" sz="1000" b="0" dirty="0">
                          <a:solidFill>
                            <a:srgbClr val="002060"/>
                          </a:solidFill>
                          <a:effectLst/>
                          <a:latin typeface="Arial" panose="020B0604020202020204" pitchFamily="34" charset="0"/>
                          <a:cs typeface="Arial" panose="020B0604020202020204" pitchFamily="34" charset="0"/>
                        </a:rPr>
                        <a:t> и многоэтажная, многоэтажная многоквартирная жилая застройка)</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02:000; 02:050; 02:051; 02:060; 02:061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2.5., 2.6</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91813989"/>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2,2</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Индивидуальная жилая</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13:000; 02:010; 02:011; 02:013; 02:014; 02:020; 02:021; 02:030; 02:031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2.0., 2.1., 2.1.1, 2.2, 2.3, 14.0</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62326714"/>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2,7</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Хранение автотранспорта</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 </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2.7.1, 2.7.2</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33127574"/>
                  </a:ext>
                </a:extLst>
              </a:tr>
              <a:tr h="55639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3</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Общественное использование</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01:143; 03:010; 03:013; 03:020; 03:021; 03:022; 03:023; 03:030; 03:031; 03:032; 03:033; 03:034; 03:035; 03:040; 03:041; 03:042; 03:050; 03:051; 03:052; 03:060; 03:061; 03:062; 03:065; 03:070; 03:071; 03:072; 03:073; 03:080; 03:081; 03:082; 03:083; 03:090; 03:091; 03:092; 03:100; 03:101; 03:102; 03:103; 03:104; 05:010; 05:011; 05:012; 05:020; 05:021; 05:051; 07:021; 07:022; 08:022; 08:030; 08:041; 09:030</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1.14, 2.7, 3.0, 3.1, 3.1.1, 3.2, 3.2.1, 3.2.2, 3.2.4, 3.3, 3.4, 3.4.1, 3.4.2, 3.4.3, 3.5, 3.5.1, 3.5.2, 3.6, 3.6.1, 3.6.3, 3.7, 3.7.1, 3.7.2, 3.8, 3.8.1, 3.8.2, 3.9, 3.9.1, 3.9.2, 3.9.3, 3.10, 3.10.1, 3.10.2, 4.9, 4.9.2, 5.1, 5.1.1, 5.1.2, 5.1.3, 5.1.4, 5.1.5, 5.1.6, 5.1.7, 5.2, 5.5, 7.1.2, 7.2.2, 7.6, 8.3, 8.4, 9.3, 12.0.2</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53507748"/>
                  </a:ext>
                </a:extLst>
              </a:tr>
              <a:tr h="356089">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4</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Предпринимательство</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01:183; 02:017; 02:053; 02:063; 03:063; 03:064; 04:010; 04:020; 04:030; 04:040; 04:050; 04:060; 04:080; 04:081; 04:082; 04:083; 04:084; 04:096; 04:100; 05:013; 05:050; 08:021;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3.1.2, 3.2.3, 4.0, 4.1, 4.2., 4.3, 4.4., 4.5, 4.6, 4.8, 4.8.1, 4.8.2, 4.8.3, 4.9.1, 4.9.1.1., 4.9.1.2, 4.9.1.3, 4.9.1.4, 4.10.</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4078445"/>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5</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Отдых (рекреация)</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02:040; 04:070; 04:097; 05:014; 05:022; 05:030; 08:040; 09:021; 09:023;</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3.6.2, 5.0, 2.4, 4.7, 5.2.1, 5.3, 9.2.1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9451065"/>
                  </a:ext>
                </a:extLst>
              </a:tr>
              <a:tr h="691610">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6</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Производственная деятельность</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01:087; 01:088; 01:090; 01:091; 01:092; 01:100; 01:101; 01:102; 01:110; 01:111; 01:112; 01:122; 01:132; 01:150; 01:172; 01:180; 01:181; 01:182; 03:011; 03:012; 03:093; 04:095; 04:098; 04:099; 05:040; 06:010; 06:011; 06:012; 06:013; 06:014; 06:020; 06:021; 06:030; 06:031; 06:040; 06:050; 06:060; 06:070; 06:071; 06:072; 06:073; 06:074; 06:080; 06:090; 06:091; 06:092; 06:093; 06:100; 06:101; 06:110; 06:111; 07:010; 07:011; 07:012; 07:013; 07:014; 07:015; 07:020; 07:030; 07:031; 07:032; 07:040; 07:041; 07:042; 07:050; 07:051; 08:010; 08:012; 08:013; 08:031; 10:011; 10:012; 11:030; 12:001.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6.0, 1.15, 1.18, 5.4, 6.1, 6.2, 6.2.1, 6.3, 6.3.1, 6.3.2, 6.3.3, 6.3.4, 6.4, 6.5, 6.6., 6.7, 6.7.1, 6.8, 6.9, 6.9.1, 6.10, 6.11, 6.12, 7.1, 7.3, 7.4, 7.5, 11.3</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3547965"/>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7</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Транспорт</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02.071; 04:021; 04:031; 04:090; 04:091; 04:092; 04:093; 04:094; 07:023; 07:024;</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7.0, 7.1.1, 7.2, 7.2.1, 7.2.3, 12.0, 12.0.1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68861884"/>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8</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Обеспечение обороны и безопасности</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 </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8.0, 8.1, 8.2. </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03965939"/>
                  </a:ext>
                </a:extLst>
              </a:tr>
              <a:tr h="237393">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9</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Охраняемые природные территории и благоустройство</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 </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9.0, 9.1, 9.2</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50672920"/>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10</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Использование лесов</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 </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10.0, 10.1., 10.2, 10.3, 10.4</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41283522"/>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11</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Водные объекты</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 </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11.0, 11.1, 11.2</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110856"/>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12</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Специальные на территории населённых пунктов</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08:011; 12:010; 12:020; 12:021; 12:030.</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12.1, 12.2, 12.3</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40539654"/>
                  </a:ext>
                </a:extLst>
              </a:tr>
              <a:tr h="174954">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13</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Садоводческое, огородническое использование</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13:011; 13:021</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13.0, 13.1, 13.2</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95195822"/>
                  </a:ext>
                </a:extLst>
              </a:tr>
              <a:tr h="354747">
                <a:tc>
                  <a:txBody>
                    <a:bodyPr/>
                    <a:lstStyle/>
                    <a:p>
                      <a:pPr algn="ctr">
                        <a:spcAft>
                          <a:spcPts val="0"/>
                        </a:spcAft>
                      </a:pPr>
                      <a:r>
                        <a:rPr lang="ru-RU" sz="800" b="0" dirty="0">
                          <a:solidFill>
                            <a:srgbClr val="002060"/>
                          </a:solidFill>
                          <a:effectLst/>
                          <a:latin typeface="Arial" panose="020B0604020202020204" pitchFamily="34" charset="0"/>
                          <a:cs typeface="Arial" panose="020B0604020202020204" pitchFamily="34" charset="0"/>
                        </a:rPr>
                        <a:t>14</a:t>
                      </a:r>
                      <a:endParaRPr lang="ru-RU" sz="8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spcAft>
                          <a:spcPts val="0"/>
                        </a:spcAft>
                      </a:pPr>
                      <a:r>
                        <a:rPr lang="ru-RU" sz="1000" b="0" dirty="0">
                          <a:solidFill>
                            <a:srgbClr val="002060"/>
                          </a:solidFill>
                          <a:effectLst/>
                          <a:latin typeface="Arial" panose="020B0604020202020204" pitchFamily="34" charset="0"/>
                          <a:cs typeface="Arial" panose="020B0604020202020204" pitchFamily="34" charset="0"/>
                        </a:rPr>
                        <a:t>Иное использование (в отношении которых не установлен код вида разрешенного использования)</a:t>
                      </a:r>
                      <a:endParaRPr lang="ru-RU" sz="10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14:000; все объекты, в отношении которых не установлен код вида разрешенного использования</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spcAft>
                          <a:spcPts val="0"/>
                        </a:spcAft>
                      </a:pPr>
                      <a:r>
                        <a:rPr lang="ru-RU" sz="750" b="0" dirty="0">
                          <a:solidFill>
                            <a:srgbClr val="002060"/>
                          </a:solidFill>
                          <a:effectLst/>
                          <a:latin typeface="Arial" panose="020B0604020202020204" pitchFamily="34" charset="0"/>
                          <a:cs typeface="Arial" panose="020B0604020202020204" pitchFamily="34" charset="0"/>
                        </a:rPr>
                        <a:t> все объекты, в отношении которых не установлен код вида разрешенного использования</a:t>
                      </a:r>
                      <a:endParaRPr lang="ru-RU" sz="75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0235" marR="60235"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31164999"/>
                  </a:ext>
                </a:extLst>
              </a:tr>
            </a:tbl>
          </a:graphicData>
        </a:graphic>
      </p:graphicFrame>
      <p:pic>
        <p:nvPicPr>
          <p:cNvPr id="9" name="Рисунок 8"/>
          <p:cNvPicPr/>
          <p:nvPr/>
        </p:nvPicPr>
        <p:blipFill>
          <a:blip r:embed="rId4" cstate="print">
            <a:extLst>
              <a:ext uri="{28A0092B-C50C-407E-A947-70E740481C1C}">
                <a14:useLocalDpi xmlns:a14="http://schemas.microsoft.com/office/drawing/2010/main" val="0"/>
              </a:ext>
            </a:extLst>
          </a:blip>
          <a:stretch>
            <a:fillRect/>
          </a:stretch>
        </p:blipFill>
        <p:spPr>
          <a:xfrm>
            <a:off x="268017" y="516615"/>
            <a:ext cx="275470" cy="218538"/>
          </a:xfrm>
          <a:prstGeom prst="rect">
            <a:avLst/>
          </a:prstGeom>
        </p:spPr>
      </p:pic>
      <p:pic>
        <p:nvPicPr>
          <p:cNvPr id="10" name="Picture 10"/>
          <p:cNvPicPr>
            <a:picLocks noChangeAspect="1" noChangeArrowheads="1"/>
          </p:cNvPicPr>
          <p:nvPr/>
        </p:nvPicPr>
        <p:blipFill>
          <a:blip r:embed="rId5">
            <a:clrChange>
              <a:clrFrom>
                <a:srgbClr val="F8FFFF"/>
              </a:clrFrom>
              <a:clrTo>
                <a:srgbClr val="F8FFFF">
                  <a:alpha val="0"/>
                </a:srgbClr>
              </a:clrTo>
            </a:clrChange>
            <a:extLst>
              <a:ext uri="{28A0092B-C50C-407E-A947-70E740481C1C}">
                <a14:useLocalDpi xmlns:a14="http://schemas.microsoft.com/office/drawing/2010/main" val="0"/>
              </a:ext>
            </a:extLst>
          </a:blip>
          <a:srcRect/>
          <a:stretch>
            <a:fillRect/>
          </a:stretch>
        </p:blipFill>
        <p:spPr bwMode="auto">
          <a:xfrm>
            <a:off x="11289844" y="14488"/>
            <a:ext cx="768018" cy="58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30282" y="516615"/>
            <a:ext cx="11927579" cy="1323439"/>
          </a:xfrm>
          <a:prstGeom prst="rect">
            <a:avLst/>
          </a:prstGeom>
        </p:spPr>
        <p:txBody>
          <a:bodyPr wrap="square">
            <a:spAutoFit/>
          </a:bodyPr>
          <a:lstStyle/>
          <a:p>
            <a:pPr lvl="0" indent="449263" algn="just">
              <a:lnSpc>
                <a:spcPts val="1200"/>
              </a:lnSpc>
            </a:pPr>
            <a:r>
              <a:rPr lang="ru-RU" sz="1100" b="1" dirty="0">
                <a:solidFill>
                  <a:srgbClr val="002060"/>
                </a:solidFill>
                <a:latin typeface="Arial" panose="020B0604020202020204" pitchFamily="34" charset="0"/>
                <a:cs typeface="Arial" panose="020B0604020202020204" pitchFamily="34" charset="0"/>
              </a:rPr>
              <a:t>Сегментирование есть факторная дифференциация рынка недвижимости</a:t>
            </a:r>
            <a:r>
              <a:rPr lang="ru-RU" sz="1050" dirty="0">
                <a:solidFill>
                  <a:srgbClr val="002060"/>
                </a:solidFill>
                <a:latin typeface="Arial" panose="020B0604020202020204" pitchFamily="34" charset="0"/>
                <a:cs typeface="Arial" panose="020B0604020202020204" pitchFamily="34" charset="0"/>
              </a:rPr>
              <a:t>. Практическая реализация многофакторного анализа, направленная на снижение изменчивости наблюдаемых коррелированных переменных на рынке недвижимости, осуществляется через процесс сегментирования, который включает группировку объектов с аналогичными характеристиками и единым составом ценообразующих факторов. Каждый сегмент характеризуется уникальным набором ценообразующих факторов и собственной моделью ценообразования для каждого из них, что способствует минимизации неопределенности и изменчивости. </a:t>
            </a:r>
            <a:r>
              <a:rPr lang="ru-RU" sz="1050" dirty="0" err="1">
                <a:solidFill>
                  <a:srgbClr val="002060"/>
                </a:solidFill>
                <a:latin typeface="Arial" panose="020B0604020202020204" pitchFamily="34" charset="0"/>
                <a:cs typeface="Arial" panose="020B0604020202020204" pitchFamily="34" charset="0"/>
              </a:rPr>
              <a:t>Ценообразующие</a:t>
            </a:r>
            <a:r>
              <a:rPr lang="ru-RU" sz="1050" dirty="0">
                <a:solidFill>
                  <a:srgbClr val="002060"/>
                </a:solidFill>
                <a:latin typeface="Arial" panose="020B0604020202020204" pitchFamily="34" charset="0"/>
                <a:cs typeface="Arial" panose="020B0604020202020204" pitchFamily="34" charset="0"/>
              </a:rPr>
              <a:t> факторы группируются и анализируются в контексте конкретных сегментов рынка недвижимости, что позволяет свести большое количество переменных (характеристик объектов) к меньшему числу независимых факторов, обладающих высокой корреляцией между собой, благодаря классификации признаков (переменных).</a:t>
            </a:r>
          </a:p>
          <a:p>
            <a:pPr lvl="0" indent="180975" algn="just">
              <a:lnSpc>
                <a:spcPts val="1200"/>
              </a:lnSpc>
            </a:pPr>
            <a:r>
              <a:rPr lang="ru-RU" sz="1050" dirty="0">
                <a:solidFill>
                  <a:srgbClr val="002060"/>
                </a:solidFill>
                <a:latin typeface="Arial" panose="020B0604020202020204" pitchFamily="34" charset="0"/>
                <a:cs typeface="Arial" panose="020B0604020202020204" pitchFamily="34" charset="0"/>
              </a:rPr>
              <a:t>Результаты многофакторного анализа рынка недвижимости заключаются в едином значении ценообразующих факторов и характеристик рынка, соответствующих каждому объекту, входящему в данный сегмент.</a:t>
            </a:r>
          </a:p>
        </p:txBody>
      </p:sp>
      <p:grpSp>
        <p:nvGrpSpPr>
          <p:cNvPr id="12" name="Группа 11"/>
          <p:cNvGrpSpPr/>
          <p:nvPr/>
        </p:nvGrpSpPr>
        <p:grpSpPr>
          <a:xfrm>
            <a:off x="22377" y="-26231"/>
            <a:ext cx="2515499" cy="672562"/>
            <a:chOff x="215166" y="204154"/>
            <a:chExt cx="2515499" cy="672562"/>
          </a:xfrm>
        </p:grpSpPr>
        <p:pic>
          <p:nvPicPr>
            <p:cNvPr id="13" name="Рисунок 12"/>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r="56127"/>
            <a:stretch/>
          </p:blipFill>
          <p:spPr>
            <a:xfrm>
              <a:off x="215166" y="204154"/>
              <a:ext cx="527324" cy="457118"/>
            </a:xfrm>
            <a:prstGeom prst="rect">
              <a:avLst/>
            </a:prstGeom>
          </p:spPr>
        </p:pic>
        <p:sp>
          <p:nvSpPr>
            <p:cNvPr id="14" name="TextBox 13"/>
            <p:cNvSpPr txBox="1"/>
            <p:nvPr/>
          </p:nvSpPr>
          <p:spPr bwMode="auto">
            <a:xfrm>
              <a:off x="638095" y="230385"/>
              <a:ext cx="2092570" cy="646331"/>
            </a:xfrm>
            <a:prstGeom prst="rect">
              <a:avLst/>
            </a:prstGeom>
            <a:noFill/>
          </p:spPr>
          <p:txBody>
            <a:bodyPr wrap="square">
              <a:spAutoFit/>
            </a:bodyPr>
            <a:lstStyle/>
            <a:p>
              <a:pPr>
                <a:defRPr/>
              </a:pPr>
              <a:r>
                <a:rPr lang="ru-RU" sz="1200" b="1" dirty="0" smtClean="0">
                  <a:solidFill>
                    <a:schemeClr val="bg1"/>
                  </a:solidFill>
                  <a:latin typeface="Century Gothic" pitchFamily="34" charset="0"/>
                </a:rPr>
                <a:t>АНАЛИТИЧЕСКИЙ</a:t>
              </a:r>
            </a:p>
            <a:p>
              <a:pPr>
                <a:defRPr/>
              </a:pPr>
              <a:r>
                <a:rPr lang="ru-RU" sz="1200" b="1" dirty="0" smtClean="0">
                  <a:solidFill>
                    <a:schemeClr val="bg1"/>
                  </a:solidFill>
                  <a:latin typeface="Century Gothic" pitchFamily="34" charset="0"/>
                </a:rPr>
                <a:t>ЦЕНТР</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200468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11</a:t>
            </a:fld>
            <a:endParaRPr lang="ru-RU"/>
          </a:p>
        </p:txBody>
      </p:sp>
      <p:pic>
        <p:nvPicPr>
          <p:cNvPr id="5" name="Рисунок 4"/>
          <p:cNvPicPr/>
          <p:nvPr/>
        </p:nvPicPr>
        <p:blipFill>
          <a:blip r:embed="rId4" cstate="print">
            <a:extLst>
              <a:ext uri="{28A0092B-C50C-407E-A947-70E740481C1C}">
                <a14:useLocalDpi xmlns:a14="http://schemas.microsoft.com/office/drawing/2010/main"/>
              </a:ext>
            </a:extLst>
          </a:blip>
          <a:stretch>
            <a:fillRect/>
          </a:stretch>
        </p:blipFill>
        <p:spPr>
          <a:xfrm>
            <a:off x="250665" y="974174"/>
            <a:ext cx="5759238" cy="3343169"/>
          </a:xfrm>
          <a:prstGeom prst="rect">
            <a:avLst/>
          </a:prstGeom>
          <a:ln w="6350">
            <a:solidFill>
              <a:schemeClr val="tx1"/>
            </a:solidFill>
          </a:ln>
        </p:spPr>
      </p:pic>
      <p:pic>
        <p:nvPicPr>
          <p:cNvPr id="6" name="Рисунок 5"/>
          <p:cNvPicPr/>
          <p:nvPr/>
        </p:nvPicPr>
        <p:blipFill>
          <a:blip r:embed="rId5" cstate="print">
            <a:extLst>
              <a:ext uri="{28A0092B-C50C-407E-A947-70E740481C1C}">
                <a14:useLocalDpi xmlns:a14="http://schemas.microsoft.com/office/drawing/2010/main"/>
              </a:ext>
            </a:extLst>
          </a:blip>
          <a:stretch>
            <a:fillRect/>
          </a:stretch>
        </p:blipFill>
        <p:spPr>
          <a:xfrm>
            <a:off x="6151191" y="974173"/>
            <a:ext cx="5759238" cy="3343170"/>
          </a:xfrm>
          <a:prstGeom prst="rect">
            <a:avLst/>
          </a:prstGeom>
          <a:ln w="6350">
            <a:solidFill>
              <a:schemeClr val="tx1"/>
            </a:solidFill>
          </a:ln>
        </p:spPr>
      </p:pic>
      <p:sp>
        <p:nvSpPr>
          <p:cNvPr id="7" name="Прямоугольник 6">
            <a:extLst>
              <a:ext uri="{FF2B5EF4-FFF2-40B4-BE49-F238E27FC236}">
                <a16:creationId xmlns:a16="http://schemas.microsoft.com/office/drawing/2014/main" id="{503ADD3B-7B74-20ED-A29A-74C705887E2D}"/>
              </a:ext>
            </a:extLst>
          </p:cNvPr>
          <p:cNvSpPr/>
          <p:nvPr/>
        </p:nvSpPr>
        <p:spPr>
          <a:xfrm>
            <a:off x="542429" y="4283678"/>
            <a:ext cx="5199516" cy="338552"/>
          </a:xfrm>
          <a:prstGeom prst="rect">
            <a:avLst/>
          </a:prstGeom>
        </p:spPr>
        <p:txBody>
          <a:bodyPr wrap="square" lIns="91438" tIns="45719" rIns="91438" bIns="45719">
            <a:spAutoFit/>
          </a:bodyPr>
          <a:lstStyle/>
          <a:p>
            <a:pPr algn="ctr"/>
            <a:r>
              <a:rPr lang="ru-RU" sz="1600" b="1" dirty="0" smtClean="0">
                <a:solidFill>
                  <a:srgbClr val="002060"/>
                </a:solidFill>
                <a:latin typeface="Calibri" pitchFamily="34" charset="0"/>
                <a:cs typeface="Calibri" pitchFamily="34" charset="0"/>
              </a:rPr>
              <a:t>Результаты </a:t>
            </a:r>
            <a:r>
              <a:rPr lang="ru-RU" sz="1600" b="1" dirty="0">
                <a:solidFill>
                  <a:srgbClr val="002060"/>
                </a:solidFill>
                <a:latin typeface="Calibri" pitchFamily="34" charset="0"/>
                <a:cs typeface="Calibri" pitchFamily="34" charset="0"/>
              </a:rPr>
              <a:t>поиска по запросу «Аренда продажа земли»</a:t>
            </a:r>
          </a:p>
        </p:txBody>
      </p:sp>
      <p:sp>
        <p:nvSpPr>
          <p:cNvPr id="13"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9" name="Прямоугольник 8">
            <a:extLst>
              <a:ext uri="{FF2B5EF4-FFF2-40B4-BE49-F238E27FC236}">
                <a16:creationId xmlns:a16="http://schemas.microsoft.com/office/drawing/2014/main" id="{503ADD3B-7B74-20ED-A29A-74C705887E2D}"/>
              </a:ext>
            </a:extLst>
          </p:cNvPr>
          <p:cNvSpPr/>
          <p:nvPr/>
        </p:nvSpPr>
        <p:spPr>
          <a:xfrm>
            <a:off x="6431052" y="4246002"/>
            <a:ext cx="5199516" cy="338552"/>
          </a:xfrm>
          <a:prstGeom prst="rect">
            <a:avLst/>
          </a:prstGeom>
        </p:spPr>
        <p:txBody>
          <a:bodyPr wrap="square" lIns="91438" tIns="45719" rIns="91438" bIns="45719">
            <a:spAutoFit/>
          </a:bodyPr>
          <a:lstStyle/>
          <a:p>
            <a:pPr algn="ctr"/>
            <a:r>
              <a:rPr lang="ru-RU" sz="1600" b="1" dirty="0">
                <a:solidFill>
                  <a:srgbClr val="002060"/>
                </a:solidFill>
                <a:latin typeface="Calibri" pitchFamily="34" charset="0"/>
                <a:cs typeface="Calibri" pitchFamily="34" charset="0"/>
              </a:rPr>
              <a:t>Результаты поиска по запросу «Оценка земли»</a:t>
            </a:r>
          </a:p>
        </p:txBody>
      </p:sp>
      <p:sp>
        <p:nvSpPr>
          <p:cNvPr id="11" name="Прямоугольник 10"/>
          <p:cNvSpPr/>
          <p:nvPr/>
        </p:nvSpPr>
        <p:spPr>
          <a:xfrm>
            <a:off x="0" y="6165431"/>
            <a:ext cx="12191999"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a:solidFill>
                  <a:srgbClr val="C00000"/>
                </a:solidFill>
                <a:latin typeface="Arial" panose="020B0604020202020204" pitchFamily="34" charset="0"/>
                <a:cs typeface="Arial" panose="020B0604020202020204" pitchFamily="34" charset="0"/>
              </a:rPr>
              <a:t>Развитие рынка недвижимости определяется количеством и компетентностью его профессиональных участников</a:t>
            </a:r>
            <a:endParaRPr lang="ru-RU" sz="1600" b="1" dirty="0">
              <a:solidFill>
                <a:srgbClr val="C00000"/>
              </a:solidFill>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503ADD3B-7B74-20ED-A29A-74C705887E2D}"/>
              </a:ext>
            </a:extLst>
          </p:cNvPr>
          <p:cNvSpPr/>
          <p:nvPr/>
        </p:nvSpPr>
        <p:spPr>
          <a:xfrm>
            <a:off x="0" y="4616290"/>
            <a:ext cx="12192000" cy="1746630"/>
          </a:xfrm>
          <a:prstGeom prst="rect">
            <a:avLst/>
          </a:prstGeom>
        </p:spPr>
        <p:txBody>
          <a:bodyPr wrap="square" lIns="91438" tIns="45719" rIns="91438" bIns="45719">
            <a:spAutoFit/>
          </a:bodyPr>
          <a:lstStyle/>
          <a:p>
            <a:pPr indent="180975" algn="just">
              <a:lnSpc>
                <a:spcPts val="1700"/>
              </a:lnSpc>
              <a:spcAft>
                <a:spcPts val="500"/>
              </a:spcAft>
            </a:pPr>
            <a:r>
              <a:rPr lang="ru-RU" sz="1300" dirty="0">
                <a:solidFill>
                  <a:srgbClr val="002060"/>
                </a:solidFill>
                <a:latin typeface="Arial" pitchFamily="34" charset="0"/>
                <a:cs typeface="Arial" pitchFamily="34" charset="0"/>
              </a:rPr>
              <a:t>В ходе исследования были </a:t>
            </a:r>
            <a:r>
              <a:rPr lang="ru-RU" sz="1300" dirty="0" smtClean="0">
                <a:solidFill>
                  <a:srgbClr val="002060"/>
                </a:solidFill>
                <a:latin typeface="Arial" pitchFamily="34" charset="0"/>
                <a:cs typeface="Arial" pitchFamily="34" charset="0"/>
              </a:rPr>
              <a:t>проанализированы реестры </a:t>
            </a:r>
            <a:r>
              <a:rPr lang="ru-RU" sz="1300" dirty="0">
                <a:solidFill>
                  <a:srgbClr val="002060"/>
                </a:solidFill>
                <a:latin typeface="Arial" pitchFamily="34" charset="0"/>
                <a:cs typeface="Arial" pitchFamily="34" charset="0"/>
              </a:rPr>
              <a:t>профессиональных объединений риелторов и саморегулируемых организаций оценщиков с целью выявления специалистов, осуществляющих свою деятельность на территории г. </a:t>
            </a:r>
            <a:r>
              <a:rPr lang="ru-RU" sz="1300" dirty="0" err="1">
                <a:solidFill>
                  <a:srgbClr val="002060"/>
                </a:solidFill>
                <a:latin typeface="Arial" pitchFamily="34" charset="0"/>
                <a:cs typeface="Arial" pitchFamily="34" charset="0"/>
              </a:rPr>
              <a:t>Губкинский</a:t>
            </a:r>
            <a:r>
              <a:rPr lang="ru-RU" sz="1300" dirty="0">
                <a:solidFill>
                  <a:srgbClr val="002060"/>
                </a:solidFill>
                <a:latin typeface="Arial" pitchFamily="34" charset="0"/>
                <a:cs typeface="Arial" pitchFamily="34" charset="0"/>
              </a:rPr>
              <a:t> в области аренды, продажи, оценки и аналитики земли.</a:t>
            </a:r>
          </a:p>
          <a:p>
            <a:pPr indent="180975" algn="just">
              <a:lnSpc>
                <a:spcPts val="1700"/>
              </a:lnSpc>
              <a:spcAft>
                <a:spcPts val="500"/>
              </a:spcAft>
            </a:pPr>
            <a:r>
              <a:rPr lang="ru-RU" sz="1300" dirty="0">
                <a:solidFill>
                  <a:srgbClr val="002060"/>
                </a:solidFill>
                <a:latin typeface="Arial" pitchFamily="34" charset="0"/>
                <a:cs typeface="Arial" pitchFamily="34" charset="0"/>
              </a:rPr>
              <a:t>Несмотря на тщательный поиск экспертов и проведение переговоров со специалистами, занимающимися анализом рынка и оценкой земельных участков в г. </a:t>
            </a:r>
            <a:r>
              <a:rPr lang="ru-RU" sz="1300" dirty="0" err="1">
                <a:solidFill>
                  <a:srgbClr val="002060"/>
                </a:solidFill>
                <a:latin typeface="Arial" pitchFamily="34" charset="0"/>
                <a:cs typeface="Arial" pitchFamily="34" charset="0"/>
              </a:rPr>
              <a:t>Губкинский</a:t>
            </a:r>
            <a:r>
              <a:rPr lang="ru-RU" sz="1300" dirty="0">
                <a:solidFill>
                  <a:srgbClr val="002060"/>
                </a:solidFill>
                <a:latin typeface="Arial" pitchFamily="34" charset="0"/>
                <a:cs typeface="Arial" pitchFamily="34" charset="0"/>
              </a:rPr>
              <a:t>, не удалось собрать ни одной анкеты с полными ответами на все вопросы исследования.</a:t>
            </a:r>
          </a:p>
          <a:p>
            <a:pPr indent="180975" algn="just">
              <a:lnSpc>
                <a:spcPts val="1700"/>
              </a:lnSpc>
            </a:pPr>
            <a:r>
              <a:rPr lang="ru-RU" sz="1300" dirty="0" smtClean="0">
                <a:solidFill>
                  <a:srgbClr val="002060"/>
                </a:solidFill>
                <a:latin typeface="Arial" pitchFamily="34" charset="0"/>
                <a:cs typeface="Arial" pitchFamily="34" charset="0"/>
              </a:rPr>
              <a:t>Выводы</a:t>
            </a:r>
            <a:r>
              <a:rPr lang="ru-RU" sz="1300" dirty="0">
                <a:solidFill>
                  <a:srgbClr val="002060"/>
                </a:solidFill>
                <a:latin typeface="Arial" pitchFamily="34" charset="0"/>
                <a:cs typeface="Arial" pitchFamily="34" charset="0"/>
              </a:rPr>
              <a:t>: текущее состояние развития рынка услуг в сфере недвижимости на территории г. </a:t>
            </a:r>
            <a:r>
              <a:rPr lang="ru-RU" sz="1300" dirty="0" err="1">
                <a:solidFill>
                  <a:srgbClr val="002060"/>
                </a:solidFill>
                <a:latin typeface="Arial" pitchFamily="34" charset="0"/>
                <a:cs typeface="Arial" pitchFamily="34" charset="0"/>
              </a:rPr>
              <a:t>Губкинский</a:t>
            </a:r>
            <a:r>
              <a:rPr lang="ru-RU" sz="1300" dirty="0">
                <a:solidFill>
                  <a:srgbClr val="002060"/>
                </a:solidFill>
                <a:latin typeface="Arial" pitchFamily="34" charset="0"/>
                <a:cs typeface="Arial" pitchFamily="34" charset="0"/>
              </a:rPr>
              <a:t> не позволяет провести репрезентативное экспертное исследование </a:t>
            </a:r>
            <a:r>
              <a:rPr lang="ru-RU" sz="1300" dirty="0" smtClean="0">
                <a:solidFill>
                  <a:srgbClr val="002060"/>
                </a:solidFill>
                <a:latin typeface="Arial" pitchFamily="34" charset="0"/>
                <a:cs typeface="Arial" pitchFamily="34" charset="0"/>
              </a:rPr>
              <a:t>экономического </a:t>
            </a:r>
            <a:r>
              <a:rPr lang="ru-RU" sz="1300" dirty="0">
                <a:solidFill>
                  <a:srgbClr val="002060"/>
                </a:solidFill>
                <a:latin typeface="Arial" pitchFamily="34" charset="0"/>
                <a:cs typeface="Arial" pitchFamily="34" charset="0"/>
              </a:rPr>
              <a:t>обоснования коэффициентов аренды земли </a:t>
            </a:r>
            <a:r>
              <a:rPr lang="ru-RU" sz="1300" dirty="0" smtClean="0">
                <a:solidFill>
                  <a:srgbClr val="002060"/>
                </a:solidFill>
                <a:latin typeface="Arial" pitchFamily="34" charset="0"/>
                <a:cs typeface="Arial" pitchFamily="34" charset="0"/>
              </a:rPr>
              <a:t>только с использованием локальных данных, при этом Метод экспертно-аналитических исследований может быть применим на основе общероссийских данных.</a:t>
            </a:r>
            <a:endParaRPr lang="ru-RU" sz="1300" dirty="0">
              <a:solidFill>
                <a:srgbClr val="002060"/>
              </a:solidFill>
              <a:latin typeface="Arial" pitchFamily="34" charset="0"/>
              <a:cs typeface="Arial" pitchFamily="34" charset="0"/>
            </a:endParaRPr>
          </a:p>
        </p:txBody>
      </p:sp>
      <p:sp>
        <p:nvSpPr>
          <p:cNvPr id="8" name="Прямоугольник 7"/>
          <p:cNvSpPr/>
          <p:nvPr/>
        </p:nvSpPr>
        <p:spPr>
          <a:xfrm>
            <a:off x="2180348" y="0"/>
            <a:ext cx="8678333" cy="1107996"/>
          </a:xfrm>
          <a:prstGeom prst="rect">
            <a:avLst/>
          </a:prstGeom>
        </p:spPr>
        <p:txBody>
          <a:bodyPr wrap="square">
            <a:spAutoFit/>
          </a:bodyPr>
          <a:lstStyle/>
          <a:p>
            <a:pPr lvl="0" algn="ctr" defTabSz="914377"/>
            <a:r>
              <a:rPr lang="en-US" sz="2200" b="1" kern="0" dirty="0" smtClean="0">
                <a:solidFill>
                  <a:schemeClr val="bg1"/>
                </a:solidFill>
                <a:latin typeface="Calibri" pitchFamily="34" charset="0"/>
                <a:cs typeface="Calibri" pitchFamily="34" charset="0"/>
              </a:rPr>
              <a:t>I. </a:t>
            </a:r>
            <a:r>
              <a:rPr lang="ru-RU" sz="2200" b="1" kern="0" dirty="0" smtClean="0">
                <a:solidFill>
                  <a:schemeClr val="bg1"/>
                </a:solidFill>
                <a:latin typeface="Calibri" pitchFamily="34" charset="0"/>
                <a:cs typeface="Calibri" pitchFamily="34" charset="0"/>
              </a:rPr>
              <a:t>МЕТОД </a:t>
            </a:r>
            <a:r>
              <a:rPr lang="ru-RU" sz="2200" b="1" kern="0" dirty="0">
                <a:solidFill>
                  <a:schemeClr val="bg1"/>
                </a:solidFill>
                <a:latin typeface="Calibri" pitchFamily="34" charset="0"/>
                <a:cs typeface="Calibri" pitchFamily="34" charset="0"/>
              </a:rPr>
              <a:t>ЭКСПЕРТНО-АНАЛИТИЧЕСКОГО ИССЛЕДОВАНИЯ </a:t>
            </a:r>
          </a:p>
          <a:p>
            <a:pPr lvl="0" algn="ctr" defTabSz="914377"/>
            <a:r>
              <a:rPr lang="ru-RU" sz="2200" b="1" kern="0" dirty="0">
                <a:solidFill>
                  <a:schemeClr val="bg1"/>
                </a:solidFill>
                <a:latin typeface="Calibri" pitchFamily="34" charset="0"/>
                <a:cs typeface="Calibri" pitchFamily="34" charset="0"/>
              </a:rPr>
              <a:t>ОПРОС ЭКСПЕРТОВ РЫНКА НЕДВИЖИМОСТИ</a:t>
            </a:r>
          </a:p>
          <a:p>
            <a:pPr lvl="0" algn="ctr" defTabSz="914377"/>
            <a:endParaRPr lang="ru-RU" sz="2200" b="1" kern="0" dirty="0">
              <a:solidFill>
                <a:schemeClr val="accent1">
                  <a:lumMod val="50000"/>
                </a:schemeClr>
              </a:solidFill>
              <a:latin typeface="Calibri" pitchFamily="34" charset="0"/>
              <a:cs typeface="Calibri" pitchFamily="34" charset="0"/>
            </a:endParaRPr>
          </a:p>
        </p:txBody>
      </p:sp>
      <p:grpSp>
        <p:nvGrpSpPr>
          <p:cNvPr id="14" name="Группа 13"/>
          <p:cNvGrpSpPr/>
          <p:nvPr/>
        </p:nvGrpSpPr>
        <p:grpSpPr>
          <a:xfrm>
            <a:off x="-15868" y="-1"/>
            <a:ext cx="2677060" cy="789575"/>
            <a:chOff x="50312" y="-7821"/>
            <a:chExt cx="2677060" cy="789575"/>
          </a:xfrm>
        </p:grpSpPr>
        <p:pic>
          <p:nvPicPr>
            <p:cNvPr id="15" name="Рисунок 14"/>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6" name="TextBox 15"/>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426824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12</a:t>
            </a:fld>
            <a:endParaRPr lang="ru-RU"/>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2"/>
          <p:cNvSpPr>
            <a:spLocks noChangeArrowheads="1"/>
          </p:cNvSpPr>
          <p:nvPr/>
        </p:nvSpPr>
        <p:spPr bwMode="auto">
          <a:xfrm rot="5400000">
            <a:off x="5867548" y="-5871840"/>
            <a:ext cx="448322"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91117566"/>
              </p:ext>
            </p:extLst>
          </p:nvPr>
        </p:nvGraphicFramePr>
        <p:xfrm>
          <a:off x="101602" y="448320"/>
          <a:ext cx="11997262" cy="2360062"/>
        </p:xfrm>
        <a:graphic>
          <a:graphicData uri="http://schemas.openxmlformats.org/drawingml/2006/table">
            <a:tbl>
              <a:tblPr firstRow="1" firstCol="1" lastRow="1" lastCol="1" bandRow="1" bandCol="1"/>
              <a:tblGrid>
                <a:gridCol w="389465">
                  <a:extLst>
                    <a:ext uri="{9D8B030D-6E8A-4147-A177-3AD203B41FA5}">
                      <a16:colId xmlns:a16="http://schemas.microsoft.com/office/drawing/2014/main" val="20000"/>
                    </a:ext>
                  </a:extLst>
                </a:gridCol>
                <a:gridCol w="10735617">
                  <a:extLst>
                    <a:ext uri="{9D8B030D-6E8A-4147-A177-3AD203B41FA5}">
                      <a16:colId xmlns:a16="http://schemas.microsoft.com/office/drawing/2014/main" val="20001"/>
                    </a:ext>
                  </a:extLst>
                </a:gridCol>
                <a:gridCol w="872180">
                  <a:extLst>
                    <a:ext uri="{9D8B030D-6E8A-4147-A177-3AD203B41FA5}">
                      <a16:colId xmlns:a16="http://schemas.microsoft.com/office/drawing/2014/main" val="20002"/>
                    </a:ext>
                  </a:extLst>
                </a:gridCol>
              </a:tblGrid>
              <a:tr h="396000">
                <a:tc>
                  <a:txBody>
                    <a:bodyPr/>
                    <a:lstStyle/>
                    <a:p>
                      <a:pPr algn="ctr">
                        <a:lnSpc>
                          <a:spcPts val="900"/>
                        </a:lnSpc>
                        <a:spcAft>
                          <a:spcPts val="800"/>
                        </a:spcAft>
                      </a:pPr>
                      <a:r>
                        <a:rPr lang="ru-RU" sz="1200" b="1" dirty="0" smtClean="0">
                          <a:solidFill>
                            <a:srgbClr val="FFFFFF"/>
                          </a:solidFill>
                          <a:effectLst/>
                          <a:latin typeface="Arial" pitchFamily="34" charset="0"/>
                          <a:ea typeface="Calibri"/>
                          <a:cs typeface="Arial" pitchFamily="34" charset="0"/>
                        </a:rPr>
                        <a:t>№</a:t>
                      </a:r>
                      <a:r>
                        <a:rPr lang="ru-RU" sz="1200" b="1" baseline="0" dirty="0" smtClean="0">
                          <a:solidFill>
                            <a:srgbClr val="FFFFFF"/>
                          </a:solidFill>
                          <a:effectLst/>
                          <a:latin typeface="Arial" pitchFamily="34" charset="0"/>
                          <a:ea typeface="Calibri"/>
                          <a:cs typeface="Arial" pitchFamily="34" charset="0"/>
                        </a:rPr>
                        <a:t> </a:t>
                      </a:r>
                      <a:r>
                        <a:rPr lang="ru-RU" sz="1200" b="1" dirty="0" smtClean="0">
                          <a:solidFill>
                            <a:srgbClr val="FFFFFF"/>
                          </a:solidFill>
                          <a:effectLst/>
                          <a:latin typeface="Arial" pitchFamily="34" charset="0"/>
                          <a:ea typeface="Calibri"/>
                          <a:cs typeface="Arial" pitchFamily="34" charset="0"/>
                        </a:rPr>
                        <a:t>п/п</a:t>
                      </a:r>
                      <a:endParaRPr lang="ru-RU" sz="1200" dirty="0">
                        <a:solidFill>
                          <a:srgbClr val="FFFFFF"/>
                        </a:solidFill>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ts val="900"/>
                        </a:lnSpc>
                        <a:spcAft>
                          <a:spcPts val="800"/>
                        </a:spcAft>
                      </a:pPr>
                      <a:r>
                        <a:rPr lang="ru-RU" sz="1200" b="1" dirty="0">
                          <a:solidFill>
                            <a:srgbClr val="FFFFFF"/>
                          </a:solidFill>
                          <a:effectLst/>
                          <a:latin typeface="Arial" pitchFamily="34" charset="0"/>
                          <a:ea typeface="Calibri"/>
                          <a:cs typeface="Arial" pitchFamily="34" charset="0"/>
                        </a:rPr>
                        <a:t>Исследуемый вопрос</a:t>
                      </a:r>
                      <a:endParaRPr lang="ru-RU" sz="1200" dirty="0">
                        <a:solidFill>
                          <a:srgbClr val="FFFFFF"/>
                        </a:solidFill>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indent="0" algn="ctr">
                        <a:lnSpc>
                          <a:spcPts val="900"/>
                        </a:lnSpc>
                        <a:spcAft>
                          <a:spcPts val="800"/>
                        </a:spcAft>
                      </a:pPr>
                      <a:r>
                        <a:rPr lang="ru-RU" sz="1200" b="1" dirty="0">
                          <a:solidFill>
                            <a:srgbClr val="FFFFFF"/>
                          </a:solidFill>
                          <a:effectLst/>
                          <a:latin typeface="Arial" pitchFamily="34" charset="0"/>
                          <a:ea typeface="Calibri"/>
                          <a:cs typeface="Arial" pitchFamily="34" charset="0"/>
                        </a:rPr>
                        <a:t>Ответ Эксперта</a:t>
                      </a:r>
                      <a:endParaRPr lang="ru-RU" sz="1200" dirty="0">
                        <a:solidFill>
                          <a:srgbClr val="FFFFFF"/>
                        </a:solidFill>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74577">
                <a:tc>
                  <a:txBody>
                    <a:bodyPr/>
                    <a:lstStyle/>
                    <a:p>
                      <a:pPr algn="ctr">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88449" rtl="0" eaLnBrk="1" fontAlgn="auto" latinLnBrk="0" hangingPunct="1">
                        <a:lnSpc>
                          <a:spcPts val="900"/>
                        </a:lnSpc>
                        <a:spcBef>
                          <a:spcPts val="300"/>
                        </a:spcBef>
                        <a:spcAft>
                          <a:spcPts val="300"/>
                        </a:spcAft>
                        <a:buClrTx/>
                        <a:buSzTx/>
                        <a:buFontTx/>
                        <a:buNone/>
                        <a:tabLst/>
                        <a:defRPr/>
                      </a:pPr>
                      <a:r>
                        <a:rPr kumimoji="0" lang="ru-RU" sz="1150" b="0"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Различаются ли значения экономически обоснованных ставок аренды для земельных участков, находящихся в частной, муниципальной, федеральной, государственной собственности субъекта РФ или собственность на которые не разграничена? </a:t>
                      </a:r>
                      <a:r>
                        <a:rPr kumimoji="0" lang="ru-RU" sz="1150" b="1"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Нет/ Да </a:t>
                      </a:r>
                      <a:r>
                        <a:rPr kumimoji="0" lang="ru-RU" sz="1150" b="0"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(указать величину различия, %)</a:t>
                      </a: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7000"/>
                        </a:lnSpc>
                        <a:spcAft>
                          <a:spcPts val="800"/>
                        </a:spcAft>
                      </a:pPr>
                      <a:r>
                        <a:rPr lang="ru-RU" sz="1500" b="1" dirty="0" smtClean="0">
                          <a:solidFill>
                            <a:schemeClr val="accent1">
                              <a:lumMod val="50000"/>
                            </a:schemeClr>
                          </a:solidFill>
                          <a:effectLst/>
                          <a:latin typeface="Calibri"/>
                          <a:ea typeface="Calibri"/>
                          <a:cs typeface="Times New Roman"/>
                        </a:rPr>
                        <a:t>нет</a:t>
                      </a:r>
                      <a:r>
                        <a:rPr lang="ru-RU" sz="1500" b="1" dirty="0">
                          <a:solidFill>
                            <a:schemeClr val="accent1">
                              <a:lumMod val="50000"/>
                            </a:schemeClr>
                          </a:solidFill>
                          <a:effectLst/>
                          <a:latin typeface="Calibri"/>
                          <a:ea typeface="Calibri"/>
                          <a:cs typeface="Times New Roman"/>
                        </a:rPr>
                        <a:t> </a:t>
                      </a:r>
                      <a:endParaRPr lang="ru-RU" sz="15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3526">
                <a:tc>
                  <a:txBody>
                    <a:bodyPr/>
                    <a:lstStyle/>
                    <a:p>
                      <a:pPr algn="ctr">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88449" rtl="0" eaLnBrk="1" fontAlgn="auto" latinLnBrk="0" hangingPunct="1">
                        <a:lnSpc>
                          <a:spcPts val="900"/>
                        </a:lnSpc>
                        <a:spcBef>
                          <a:spcPts val="300"/>
                        </a:spcBef>
                        <a:spcAft>
                          <a:spcPts val="300"/>
                        </a:spcAft>
                        <a:buClrTx/>
                        <a:buSzTx/>
                        <a:buFontTx/>
                        <a:buNone/>
                        <a:tabLst/>
                        <a:defRPr/>
                      </a:pPr>
                      <a:r>
                        <a:rPr kumimoji="0" lang="ru-RU" sz="1150" b="0"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Считаете ли Вы целесообразным для определения рыночной величины арендной платы за земельные участки применение единой ставки аренды, как к рыночной, так и к кадастровой стоимости земли, с учётом того, что кадастровая стоимость должна устанавливаться наиболее близко к рыночной, а также существует и действует на практике законодательный механизм установления кадастровой в размере рыночной стоимости? </a:t>
                      </a:r>
                      <a:r>
                        <a:rPr kumimoji="0" lang="ru-RU" sz="1150" b="1"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Да / Нет</a:t>
                      </a:r>
                      <a:r>
                        <a:rPr kumimoji="0" lang="ru-RU" sz="1150" b="0"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 (указать величину различия, %)</a:t>
                      </a: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7000"/>
                        </a:lnSpc>
                        <a:spcAft>
                          <a:spcPts val="800"/>
                        </a:spcAft>
                      </a:pPr>
                      <a:r>
                        <a:rPr lang="ru-RU" sz="1500" b="1" dirty="0" smtClean="0">
                          <a:solidFill>
                            <a:schemeClr val="accent1">
                              <a:lumMod val="50000"/>
                            </a:schemeClr>
                          </a:solidFill>
                          <a:effectLst/>
                          <a:latin typeface="Calibri"/>
                          <a:ea typeface="Calibri"/>
                          <a:cs typeface="Times New Roman"/>
                        </a:rPr>
                        <a:t>да</a:t>
                      </a:r>
                      <a:endParaRPr lang="ru-RU" sz="15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2310">
                <a:tc>
                  <a:txBody>
                    <a:bodyPr/>
                    <a:lstStyle/>
                    <a:p>
                      <a:pPr algn="ctr">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1088449" rtl="0" eaLnBrk="1" fontAlgn="auto" latinLnBrk="0" hangingPunct="1">
                        <a:lnSpc>
                          <a:spcPts val="900"/>
                        </a:lnSpc>
                        <a:spcBef>
                          <a:spcPts val="300"/>
                        </a:spcBef>
                        <a:spcAft>
                          <a:spcPts val="300"/>
                        </a:spcAft>
                        <a:buClrTx/>
                        <a:buSzTx/>
                        <a:buFontTx/>
                        <a:buNone/>
                        <a:tabLst/>
                        <a:defRPr/>
                      </a:pPr>
                      <a:r>
                        <a:rPr kumimoji="0" lang="ru-RU" sz="1150" b="0"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Считаете ли Вы целесообразным производить дифференциацию рыночной величины арендной платы за земельные участки в зависимости от местоположения участка? Например, для ГНП, СНП и межселенных территорий? </a:t>
                      </a:r>
                      <a:r>
                        <a:rPr kumimoji="0" lang="ru-RU" sz="1150" b="1"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rPr>
                        <a:t>Нет/ Да</a:t>
                      </a:r>
                      <a:endParaRPr kumimoji="0" lang="ru-RU" sz="1150" b="0" i="0" u="none" strike="noStrike" kern="1200" cap="none" spc="0" normalizeH="0" baseline="0" noProof="0" dirty="0" smtClean="0">
                        <a:ln>
                          <a:noFill/>
                        </a:ln>
                        <a:solidFill>
                          <a:schemeClr val="accent1">
                            <a:lumMod val="50000"/>
                          </a:schemeClr>
                        </a:solidFill>
                        <a:effectLst/>
                        <a:uLnTx/>
                        <a:uFillTx/>
                        <a:latin typeface="Arial" pitchFamily="34" charset="0"/>
                        <a:ea typeface="Calibri"/>
                        <a:cs typeface="Arial" pitchFamily="34" charset="0"/>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7000"/>
                        </a:lnSpc>
                        <a:spcAft>
                          <a:spcPts val="800"/>
                        </a:spcAft>
                      </a:pPr>
                      <a:r>
                        <a:rPr lang="ru-RU" sz="1500" b="1" dirty="0">
                          <a:solidFill>
                            <a:schemeClr val="accent1">
                              <a:lumMod val="50000"/>
                            </a:schemeClr>
                          </a:solidFill>
                          <a:effectLst/>
                          <a:latin typeface="Calibri"/>
                          <a:ea typeface="Calibri"/>
                          <a:cs typeface="Times New Roman"/>
                        </a:rPr>
                        <a:t> </a:t>
                      </a:r>
                      <a:r>
                        <a:rPr lang="ru-RU" sz="1500" b="1" dirty="0" smtClean="0">
                          <a:solidFill>
                            <a:schemeClr val="accent1">
                              <a:lumMod val="50000"/>
                            </a:schemeClr>
                          </a:solidFill>
                          <a:effectLst/>
                          <a:latin typeface="Calibri"/>
                          <a:ea typeface="Calibri"/>
                          <a:cs typeface="Times New Roman"/>
                        </a:rPr>
                        <a:t>нет</a:t>
                      </a:r>
                      <a:endParaRPr lang="ru-RU" sz="15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2310">
                <a:tc>
                  <a:txBody>
                    <a:bodyPr/>
                    <a:lstStyle/>
                    <a:p>
                      <a:pPr algn="ctr">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Различаются ли значения экономически обоснованных </a:t>
                      </a:r>
                      <a:r>
                        <a:rPr lang="ru-RU" sz="1150" dirty="0" smtClean="0">
                          <a:solidFill>
                            <a:schemeClr val="accent1">
                              <a:lumMod val="50000"/>
                            </a:schemeClr>
                          </a:solidFill>
                          <a:effectLst/>
                          <a:latin typeface="Arial" pitchFamily="34" charset="0"/>
                          <a:ea typeface="Calibri"/>
                          <a:cs typeface="Arial" pitchFamily="34" charset="0"/>
                        </a:rPr>
                        <a:t>коэффициентов</a:t>
                      </a:r>
                      <a:r>
                        <a:rPr lang="ru-RU" sz="1150" baseline="0" dirty="0" smtClean="0">
                          <a:solidFill>
                            <a:schemeClr val="accent1">
                              <a:lumMod val="50000"/>
                            </a:schemeClr>
                          </a:solidFill>
                          <a:effectLst/>
                          <a:latin typeface="Arial" pitchFamily="34" charset="0"/>
                          <a:ea typeface="Calibri"/>
                          <a:cs typeface="Arial" pitchFamily="34" charset="0"/>
                        </a:rPr>
                        <a:t> (</a:t>
                      </a:r>
                      <a:r>
                        <a:rPr lang="ru-RU" sz="1150" dirty="0" smtClean="0">
                          <a:solidFill>
                            <a:schemeClr val="accent1">
                              <a:lumMod val="50000"/>
                            </a:schemeClr>
                          </a:solidFill>
                          <a:effectLst/>
                          <a:latin typeface="Arial" pitchFamily="34" charset="0"/>
                          <a:ea typeface="Calibri"/>
                          <a:cs typeface="Arial" pitchFamily="34" charset="0"/>
                        </a:rPr>
                        <a:t>ставок) </a:t>
                      </a:r>
                      <a:r>
                        <a:rPr lang="ru-RU" sz="1150" dirty="0">
                          <a:solidFill>
                            <a:schemeClr val="accent1">
                              <a:lumMod val="50000"/>
                            </a:schemeClr>
                          </a:solidFill>
                          <a:effectLst/>
                          <a:latin typeface="Arial" pitchFamily="34" charset="0"/>
                          <a:ea typeface="Calibri"/>
                          <a:cs typeface="Arial" pitchFamily="34" charset="0"/>
                        </a:rPr>
                        <a:t>аренды для застроенных и не </a:t>
                      </a:r>
                      <a:r>
                        <a:rPr lang="ru-RU" sz="1150" dirty="0" smtClean="0">
                          <a:solidFill>
                            <a:schemeClr val="accent1">
                              <a:lumMod val="50000"/>
                            </a:schemeClr>
                          </a:solidFill>
                          <a:effectLst/>
                          <a:latin typeface="Arial" pitchFamily="34" charset="0"/>
                          <a:ea typeface="Calibri"/>
                          <a:cs typeface="Arial" pitchFamily="34" charset="0"/>
                        </a:rPr>
                        <a:t>застроенных* </a:t>
                      </a:r>
                      <a:r>
                        <a:rPr lang="ru-RU" sz="1150" dirty="0">
                          <a:solidFill>
                            <a:schemeClr val="accent1">
                              <a:lumMod val="50000"/>
                            </a:schemeClr>
                          </a:solidFill>
                          <a:effectLst/>
                          <a:latin typeface="Arial" pitchFamily="34" charset="0"/>
                          <a:ea typeface="Calibri"/>
                          <a:cs typeface="Arial" pitchFamily="34" charset="0"/>
                        </a:rPr>
                        <a:t>земельных </a:t>
                      </a:r>
                      <a:r>
                        <a:rPr lang="ru-RU" sz="1150" dirty="0" smtClean="0">
                          <a:solidFill>
                            <a:schemeClr val="accent1">
                              <a:lumMod val="50000"/>
                            </a:schemeClr>
                          </a:solidFill>
                          <a:effectLst/>
                          <a:latin typeface="Arial" pitchFamily="34" charset="0"/>
                          <a:ea typeface="Calibri"/>
                          <a:cs typeface="Arial" pitchFamily="34" charset="0"/>
                        </a:rPr>
                        <a:t>участков</a:t>
                      </a:r>
                      <a:r>
                        <a:rPr lang="ru-RU" sz="1150" baseline="0" dirty="0" smtClean="0">
                          <a:solidFill>
                            <a:schemeClr val="accent1">
                              <a:lumMod val="50000"/>
                            </a:schemeClr>
                          </a:solidFill>
                          <a:effectLst/>
                          <a:latin typeface="Arial" pitchFamily="34" charset="0"/>
                          <a:ea typeface="Calibri"/>
                          <a:cs typeface="Arial" pitchFamily="34" charset="0"/>
                        </a:rPr>
                        <a:t> (*- за исключением участков предоставляемых под строительство)</a:t>
                      </a:r>
                      <a:r>
                        <a:rPr lang="ru-RU" sz="1150" dirty="0" smtClean="0">
                          <a:solidFill>
                            <a:schemeClr val="accent1">
                              <a:lumMod val="50000"/>
                            </a:schemeClr>
                          </a:solidFill>
                          <a:effectLst/>
                          <a:latin typeface="Arial" pitchFamily="34" charset="0"/>
                          <a:ea typeface="Calibri"/>
                          <a:cs typeface="Arial" pitchFamily="34" charset="0"/>
                        </a:rPr>
                        <a:t>? </a:t>
                      </a:r>
                      <a:r>
                        <a:rPr lang="ru-RU" sz="1150" b="1" dirty="0">
                          <a:solidFill>
                            <a:schemeClr val="accent1">
                              <a:lumMod val="50000"/>
                            </a:schemeClr>
                          </a:solidFill>
                          <a:effectLst/>
                          <a:latin typeface="Arial" pitchFamily="34" charset="0"/>
                          <a:ea typeface="Calibri"/>
                          <a:cs typeface="Arial" pitchFamily="34" charset="0"/>
                        </a:rPr>
                        <a:t>Нет/ Да </a:t>
                      </a:r>
                      <a:r>
                        <a:rPr lang="ru-RU" sz="1150" dirty="0">
                          <a:solidFill>
                            <a:schemeClr val="accent1">
                              <a:lumMod val="50000"/>
                            </a:schemeClr>
                          </a:solidFill>
                          <a:effectLst/>
                          <a:latin typeface="Arial" pitchFamily="34" charset="0"/>
                          <a:ea typeface="Calibri"/>
                          <a:cs typeface="Arial" pitchFamily="34" charset="0"/>
                        </a:rPr>
                        <a:t>(указать величину различия, %)</a:t>
                      </a: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7000"/>
                        </a:lnSpc>
                        <a:spcAft>
                          <a:spcPts val="800"/>
                        </a:spcAft>
                      </a:pPr>
                      <a:r>
                        <a:rPr lang="ru-RU" sz="1500" b="1" dirty="0">
                          <a:solidFill>
                            <a:schemeClr val="accent1">
                              <a:lumMod val="50000"/>
                            </a:schemeClr>
                          </a:solidFill>
                          <a:effectLst/>
                          <a:latin typeface="Calibri"/>
                          <a:ea typeface="Calibri"/>
                          <a:cs typeface="Times New Roman"/>
                        </a:rPr>
                        <a:t> </a:t>
                      </a:r>
                      <a:r>
                        <a:rPr lang="ru-RU" sz="1500" b="1" dirty="0" smtClean="0">
                          <a:solidFill>
                            <a:schemeClr val="accent1">
                              <a:lumMod val="50000"/>
                            </a:schemeClr>
                          </a:solidFill>
                          <a:effectLst/>
                          <a:latin typeface="Calibri"/>
                          <a:ea typeface="Calibri"/>
                          <a:cs typeface="Times New Roman"/>
                        </a:rPr>
                        <a:t>нет</a:t>
                      </a:r>
                      <a:endParaRPr lang="ru-RU" sz="15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5665">
                <a:tc>
                  <a:txBody>
                    <a:bodyPr/>
                    <a:lstStyle/>
                    <a:p>
                      <a:pPr algn="ctr">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Bef>
                          <a:spcPts val="300"/>
                        </a:spcBef>
                        <a:spcAft>
                          <a:spcPts val="300"/>
                        </a:spcAft>
                      </a:pPr>
                      <a:r>
                        <a:rPr lang="ru-RU" sz="1150" dirty="0">
                          <a:solidFill>
                            <a:schemeClr val="accent1">
                              <a:lumMod val="50000"/>
                            </a:schemeClr>
                          </a:solidFill>
                          <a:effectLst/>
                          <a:latin typeface="Arial" pitchFamily="34" charset="0"/>
                          <a:ea typeface="Calibri"/>
                          <a:cs typeface="Arial" pitchFamily="34" charset="0"/>
                        </a:rPr>
                        <a:t>Возможно ли использование в качестве величины долгосрочных темпов динамики (роста) рынка земли индекса инфляции (индекс потребительских цен) </a:t>
                      </a:r>
                      <a:r>
                        <a:rPr lang="ru-RU" sz="1150" b="1" dirty="0">
                          <a:solidFill>
                            <a:schemeClr val="accent1">
                              <a:lumMod val="50000"/>
                            </a:schemeClr>
                          </a:solidFill>
                          <a:effectLst/>
                          <a:latin typeface="Arial" pitchFamily="34" charset="0"/>
                          <a:ea typeface="Calibri"/>
                          <a:cs typeface="Arial" pitchFamily="34" charset="0"/>
                        </a:rPr>
                        <a:t>Да / Нет </a:t>
                      </a:r>
                      <a:r>
                        <a:rPr lang="ru-RU" sz="1150" dirty="0">
                          <a:solidFill>
                            <a:schemeClr val="accent1">
                              <a:lumMod val="50000"/>
                            </a:schemeClr>
                          </a:solidFill>
                          <a:effectLst/>
                          <a:latin typeface="Arial" pitchFamily="34" charset="0"/>
                          <a:ea typeface="Calibri"/>
                          <a:cs typeface="Arial" pitchFamily="34" charset="0"/>
                        </a:rPr>
                        <a:t>(указать иное)</a:t>
                      </a: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0" algn="ctr">
                        <a:lnSpc>
                          <a:spcPct val="107000"/>
                        </a:lnSpc>
                        <a:spcAft>
                          <a:spcPts val="800"/>
                        </a:spcAft>
                      </a:pPr>
                      <a:r>
                        <a:rPr lang="ru-RU" sz="1500" b="1" dirty="0" smtClean="0">
                          <a:solidFill>
                            <a:schemeClr val="accent1">
                              <a:lumMod val="50000"/>
                            </a:schemeClr>
                          </a:solidFill>
                          <a:effectLst/>
                          <a:latin typeface="Calibri"/>
                          <a:ea typeface="Calibri"/>
                          <a:cs typeface="Times New Roman"/>
                        </a:rPr>
                        <a:t>да</a:t>
                      </a:r>
                      <a:endParaRPr lang="ru-RU" sz="15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867076723"/>
              </p:ext>
            </p:extLst>
          </p:nvPr>
        </p:nvGraphicFramePr>
        <p:xfrm>
          <a:off x="89586" y="2856233"/>
          <a:ext cx="12000812" cy="3969391"/>
        </p:xfrm>
        <a:graphic>
          <a:graphicData uri="http://schemas.openxmlformats.org/drawingml/2006/table">
            <a:tbl>
              <a:tblPr firstRow="1" firstCol="1" lastRow="1" lastCol="1" bandRow="1" bandCol="1"/>
              <a:tblGrid>
                <a:gridCol w="577612">
                  <a:extLst>
                    <a:ext uri="{9D8B030D-6E8A-4147-A177-3AD203B41FA5}">
                      <a16:colId xmlns:a16="http://schemas.microsoft.com/office/drawing/2014/main" val="20000"/>
                    </a:ext>
                  </a:extLst>
                </a:gridCol>
                <a:gridCol w="8179296">
                  <a:extLst>
                    <a:ext uri="{9D8B030D-6E8A-4147-A177-3AD203B41FA5}">
                      <a16:colId xmlns:a16="http://schemas.microsoft.com/office/drawing/2014/main" val="20001"/>
                    </a:ext>
                  </a:extLst>
                </a:gridCol>
                <a:gridCol w="1127192">
                  <a:extLst>
                    <a:ext uri="{9D8B030D-6E8A-4147-A177-3AD203B41FA5}">
                      <a16:colId xmlns:a16="http://schemas.microsoft.com/office/drawing/2014/main" val="20002"/>
                    </a:ext>
                  </a:extLst>
                </a:gridCol>
                <a:gridCol w="998124">
                  <a:extLst>
                    <a:ext uri="{9D8B030D-6E8A-4147-A177-3AD203B41FA5}">
                      <a16:colId xmlns:a16="http://schemas.microsoft.com/office/drawing/2014/main" val="20003"/>
                    </a:ext>
                  </a:extLst>
                </a:gridCol>
                <a:gridCol w="1118588">
                  <a:extLst>
                    <a:ext uri="{9D8B030D-6E8A-4147-A177-3AD203B41FA5}">
                      <a16:colId xmlns:a16="http://schemas.microsoft.com/office/drawing/2014/main" val="20004"/>
                    </a:ext>
                  </a:extLst>
                </a:gridCol>
              </a:tblGrid>
              <a:tr h="616065">
                <a:tc>
                  <a:txBody>
                    <a:bodyPr/>
                    <a:lstStyle/>
                    <a:p>
                      <a:pPr algn="ctr">
                        <a:lnSpc>
                          <a:spcPts val="900"/>
                        </a:lnSpc>
                        <a:spcBef>
                          <a:spcPts val="300"/>
                        </a:spcBef>
                        <a:spcAft>
                          <a:spcPts val="300"/>
                        </a:spcAft>
                      </a:pPr>
                      <a:r>
                        <a:rPr lang="ru-RU" sz="1200" b="1" dirty="0">
                          <a:solidFill>
                            <a:srgbClr val="FFFFFF"/>
                          </a:solidFill>
                          <a:effectLst/>
                          <a:latin typeface="Arial" pitchFamily="34" charset="0"/>
                          <a:ea typeface="Calibri"/>
                          <a:cs typeface="Arial" pitchFamily="34" charset="0"/>
                        </a:rPr>
                        <a:t>№</a:t>
                      </a:r>
                      <a:br>
                        <a:rPr lang="ru-RU" sz="1200" b="1" dirty="0">
                          <a:solidFill>
                            <a:srgbClr val="FFFFFF"/>
                          </a:solidFill>
                          <a:effectLst/>
                          <a:latin typeface="Arial" pitchFamily="34" charset="0"/>
                          <a:ea typeface="Calibri"/>
                          <a:cs typeface="Arial" pitchFamily="34" charset="0"/>
                        </a:rPr>
                      </a:br>
                      <a:r>
                        <a:rPr lang="ru-RU" sz="1200" b="1" dirty="0">
                          <a:solidFill>
                            <a:srgbClr val="FFFFFF"/>
                          </a:solidFill>
                          <a:effectLst/>
                          <a:latin typeface="Arial" pitchFamily="34" charset="0"/>
                          <a:ea typeface="Calibri"/>
                          <a:cs typeface="Arial" pitchFamily="34" charset="0"/>
                        </a:rPr>
                        <a:t>сегмента</a:t>
                      </a:r>
                      <a:endParaRPr lang="ru-RU" sz="1200" dirty="0">
                        <a:solidFill>
                          <a:srgbClr val="FFFFFF"/>
                        </a:solidFill>
                        <a:effectLst/>
                        <a:latin typeface="Arial" pitchFamily="34" charset="0"/>
                        <a:ea typeface="Calibri"/>
                        <a:cs typeface="Arial" pitchFamily="34" charset="0"/>
                      </a:endParaRPr>
                    </a:p>
                  </a:txBody>
                  <a:tcPr marL="68580" marR="68580"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just" defTabSz="1088449" rtl="0" eaLnBrk="1" fontAlgn="auto" latinLnBrk="0" hangingPunct="1">
                        <a:lnSpc>
                          <a:spcPts val="1000"/>
                        </a:lnSpc>
                        <a:spcBef>
                          <a:spcPts val="400"/>
                        </a:spcBef>
                        <a:spcAft>
                          <a:spcPts val="300"/>
                        </a:spcAft>
                        <a:buClrTx/>
                        <a:buSzTx/>
                        <a:buFontTx/>
                        <a:buNone/>
                        <a:tabLst/>
                        <a:defRPr/>
                      </a:pPr>
                      <a:r>
                        <a:rPr kumimoji="0" lang="ru-RU" sz="1200" b="1" i="0" u="none" strike="noStrike" kern="1200" cap="none" spc="0" normalizeH="0" baseline="0" noProof="0" dirty="0" smtClean="0">
                          <a:ln>
                            <a:noFill/>
                          </a:ln>
                          <a:solidFill>
                            <a:srgbClr val="FFFFFF"/>
                          </a:solidFill>
                          <a:effectLst/>
                          <a:uLnTx/>
                          <a:uFillTx/>
                          <a:latin typeface="Arial" pitchFamily="34" charset="0"/>
                          <a:ea typeface="Calibri"/>
                          <a:cs typeface="Arial" pitchFamily="34" charset="0"/>
                        </a:rPr>
                        <a:t>Какова величина экономически обоснованных коэффициентов (ставок) аренды для земельных участков, находящиеся в муниципальной собственности и земельные участки, государственная собственность на которые не разграничена, на территории г. Н</a:t>
                      </a:r>
                      <a:r>
                        <a:rPr kumimoji="0" lang="en-US" sz="1200" b="1" i="0" u="none" strike="noStrike" kern="1200" cap="none" spc="0" normalizeH="0" baseline="0" noProof="0" dirty="0" smtClean="0">
                          <a:ln>
                            <a:noFill/>
                          </a:ln>
                          <a:solidFill>
                            <a:srgbClr val="FFFFFF"/>
                          </a:solidFill>
                          <a:effectLst/>
                          <a:uLnTx/>
                          <a:uFillTx/>
                          <a:latin typeface="Arial" pitchFamily="34" charset="0"/>
                          <a:ea typeface="Calibri"/>
                          <a:cs typeface="Arial" pitchFamily="34" charset="0"/>
                        </a:rPr>
                        <a:t>-</a:t>
                      </a:r>
                      <a:r>
                        <a:rPr kumimoji="0" lang="ru-RU" sz="1200" b="1" i="0" u="none" strike="noStrike" kern="1200" cap="none" spc="0" normalizeH="0" baseline="0" noProof="0" dirty="0" err="1" smtClean="0">
                          <a:ln>
                            <a:noFill/>
                          </a:ln>
                          <a:solidFill>
                            <a:srgbClr val="FFFFFF"/>
                          </a:solidFill>
                          <a:effectLst/>
                          <a:uLnTx/>
                          <a:uFillTx/>
                          <a:latin typeface="Arial" pitchFamily="34" charset="0"/>
                          <a:ea typeface="Calibri"/>
                          <a:cs typeface="Arial" pitchFamily="34" charset="0"/>
                        </a:rPr>
                        <a:t>ска</a:t>
                      </a:r>
                      <a:r>
                        <a:rPr kumimoji="0" lang="ru-RU" sz="1200" b="1" i="0" u="none" strike="noStrike" kern="1200" cap="none" spc="0" normalizeH="0" baseline="0" noProof="0" dirty="0" smtClean="0">
                          <a:ln>
                            <a:noFill/>
                          </a:ln>
                          <a:solidFill>
                            <a:srgbClr val="FFFFFF"/>
                          </a:solidFill>
                          <a:effectLst/>
                          <a:uLnTx/>
                          <a:uFillTx/>
                          <a:latin typeface="Arial" pitchFamily="34" charset="0"/>
                          <a:ea typeface="Calibri"/>
                          <a:cs typeface="Arial" pitchFamily="34" charset="0"/>
                        </a:rPr>
                        <a:t>, относительно их кадастровой стоимости?</a:t>
                      </a:r>
                      <a:endParaRPr kumimoji="0" lang="ru-RU" sz="1200" b="0" i="0" u="none" strike="noStrike" kern="1200" cap="none" spc="0" normalizeH="0" baseline="0" noProof="0" dirty="0" smtClean="0">
                        <a:ln>
                          <a:noFill/>
                        </a:ln>
                        <a:solidFill>
                          <a:srgbClr val="FFFFFF"/>
                        </a:solidFill>
                        <a:effectLst/>
                        <a:uLnTx/>
                        <a:uFillTx/>
                        <a:latin typeface="Arial" pitchFamily="34" charset="0"/>
                        <a:ea typeface="Calibri"/>
                        <a:cs typeface="Arial" pitchFamily="34" charset="0"/>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ts val="1000"/>
                        </a:lnSpc>
                        <a:spcBef>
                          <a:spcPts val="0"/>
                        </a:spcBef>
                        <a:spcAft>
                          <a:spcPts val="300"/>
                        </a:spcAft>
                      </a:pPr>
                      <a:r>
                        <a:rPr lang="ru-RU" sz="1200" b="1" dirty="0">
                          <a:solidFill>
                            <a:srgbClr val="FFFFFF"/>
                          </a:solidFill>
                          <a:effectLst/>
                          <a:latin typeface="Arial" pitchFamily="34" charset="0"/>
                          <a:ea typeface="Calibri"/>
                          <a:cs typeface="Arial" pitchFamily="34" charset="0"/>
                        </a:rPr>
                        <a:t>Наиболее вероятное </a:t>
                      </a:r>
                      <a:r>
                        <a:rPr lang="ru-RU" sz="1200" b="1" dirty="0" smtClean="0">
                          <a:solidFill>
                            <a:srgbClr val="FFFFFF"/>
                          </a:solidFill>
                          <a:effectLst/>
                          <a:latin typeface="Arial" pitchFamily="34" charset="0"/>
                          <a:ea typeface="Calibri"/>
                          <a:cs typeface="Arial" pitchFamily="34" charset="0"/>
                        </a:rPr>
                        <a:t>значение, %</a:t>
                      </a:r>
                      <a:endParaRPr lang="ru-RU" sz="1200" dirty="0">
                        <a:solidFill>
                          <a:srgbClr val="FFFFFF"/>
                        </a:solidFill>
                        <a:effectLst/>
                        <a:latin typeface="Arial" pitchFamily="34" charset="0"/>
                        <a:ea typeface="Calibri"/>
                        <a:cs typeface="Arial" pitchFamily="34" charset="0"/>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ts val="900"/>
                        </a:lnSpc>
                        <a:spcBef>
                          <a:spcPts val="300"/>
                        </a:spcBef>
                        <a:spcAft>
                          <a:spcPts val="300"/>
                        </a:spcAft>
                      </a:pPr>
                      <a:r>
                        <a:rPr lang="ru-RU" sz="1200" b="1" dirty="0" err="1" smtClean="0">
                          <a:solidFill>
                            <a:srgbClr val="FFFFFF"/>
                          </a:solidFill>
                          <a:effectLst/>
                          <a:latin typeface="Arial" pitchFamily="34" charset="0"/>
                          <a:ea typeface="Calibri"/>
                          <a:cs typeface="Arial" pitchFamily="34" charset="0"/>
                        </a:rPr>
                        <a:t>Минималь-ное</a:t>
                      </a:r>
                      <a:r>
                        <a:rPr lang="ru-RU" sz="1200" b="1" dirty="0" smtClean="0">
                          <a:solidFill>
                            <a:srgbClr val="FFFFFF"/>
                          </a:solidFill>
                          <a:effectLst/>
                          <a:latin typeface="Arial" pitchFamily="34" charset="0"/>
                          <a:ea typeface="Calibri"/>
                          <a:cs typeface="Arial" pitchFamily="34" charset="0"/>
                        </a:rPr>
                        <a:t>, %</a:t>
                      </a:r>
                      <a:endParaRPr lang="ru-RU" sz="1200" dirty="0">
                        <a:solidFill>
                          <a:srgbClr val="FFFFFF"/>
                        </a:solidFill>
                        <a:effectLst/>
                        <a:latin typeface="Arial" pitchFamily="34" charset="0"/>
                        <a:ea typeface="Calibri"/>
                        <a:cs typeface="Arial" pitchFamily="34" charset="0"/>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a:lnSpc>
                          <a:spcPts val="900"/>
                        </a:lnSpc>
                        <a:spcBef>
                          <a:spcPts val="300"/>
                        </a:spcBef>
                        <a:spcAft>
                          <a:spcPts val="300"/>
                        </a:spcAft>
                      </a:pPr>
                      <a:r>
                        <a:rPr lang="ru-RU" sz="1200" b="1" dirty="0" err="1" smtClean="0">
                          <a:solidFill>
                            <a:srgbClr val="FFFFFF"/>
                          </a:solidFill>
                          <a:effectLst/>
                          <a:latin typeface="Arial" pitchFamily="34" charset="0"/>
                          <a:ea typeface="Calibri"/>
                          <a:cs typeface="Arial" pitchFamily="34" charset="0"/>
                        </a:rPr>
                        <a:t>Максималь</a:t>
                      </a:r>
                      <a:r>
                        <a:rPr lang="ru-RU" sz="1200" b="1" dirty="0" smtClean="0">
                          <a:solidFill>
                            <a:srgbClr val="FFFFFF"/>
                          </a:solidFill>
                          <a:effectLst/>
                          <a:latin typeface="Arial" pitchFamily="34" charset="0"/>
                          <a:ea typeface="Calibri"/>
                          <a:cs typeface="Arial" pitchFamily="34" charset="0"/>
                        </a:rPr>
                        <a:t>- </a:t>
                      </a:r>
                      <a:r>
                        <a:rPr lang="ru-RU" sz="1200" b="1" dirty="0" err="1" smtClean="0">
                          <a:solidFill>
                            <a:srgbClr val="FFFFFF"/>
                          </a:solidFill>
                          <a:effectLst/>
                          <a:latin typeface="Arial" pitchFamily="34" charset="0"/>
                          <a:ea typeface="Calibri"/>
                          <a:cs typeface="Arial" pitchFamily="34" charset="0"/>
                        </a:rPr>
                        <a:t>ное</a:t>
                      </a:r>
                      <a:r>
                        <a:rPr lang="ru-RU" sz="1200" b="1" dirty="0" smtClean="0">
                          <a:solidFill>
                            <a:srgbClr val="FFFFFF"/>
                          </a:solidFill>
                          <a:effectLst/>
                          <a:latin typeface="Arial" pitchFamily="34" charset="0"/>
                          <a:ea typeface="Calibri"/>
                          <a:cs typeface="Arial" pitchFamily="34" charset="0"/>
                        </a:rPr>
                        <a:t>, %</a:t>
                      </a:r>
                      <a:endParaRPr lang="ru-RU" sz="1200" dirty="0">
                        <a:solidFill>
                          <a:srgbClr val="FFFFFF"/>
                        </a:solidFill>
                        <a:effectLst/>
                        <a:latin typeface="Arial" pitchFamily="34" charset="0"/>
                        <a:ea typeface="Calibri"/>
                        <a:cs typeface="Arial" pitchFamily="34" charset="0"/>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Сельскохозяйственное использование</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0,99</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0,02</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4,00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Индивидуальная жилищная застройка</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0,85</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0,30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324">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Жилая застройка (</a:t>
                      </a:r>
                      <a:r>
                        <a:rPr lang="ru-RU" sz="1200" dirty="0" err="1">
                          <a:solidFill>
                            <a:srgbClr val="000000"/>
                          </a:solidFill>
                          <a:effectLst/>
                          <a:latin typeface="Arial" pitchFamily="34" charset="0"/>
                          <a:ea typeface="Calibri"/>
                          <a:cs typeface="Arial" pitchFamily="34" charset="0"/>
                        </a:rPr>
                        <a:t>среднеэтажная</a:t>
                      </a:r>
                      <a:r>
                        <a:rPr lang="ru-RU" sz="1200" dirty="0">
                          <a:solidFill>
                            <a:srgbClr val="000000"/>
                          </a:solidFill>
                          <a:effectLst/>
                          <a:latin typeface="Arial" pitchFamily="34" charset="0"/>
                          <a:ea typeface="Calibri"/>
                          <a:cs typeface="Arial" pitchFamily="34" charset="0"/>
                        </a:rPr>
                        <a:t> и многоэтажная)</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2,89</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1,00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4,00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Гаражи</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1,37</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1,00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3,00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Общественное использование</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0,74/4,09</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0,50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4,50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Предпринимательство</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5,56</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3,00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7,00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Отдых (рекреация)</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1,52/4,16</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5,00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Производственная деятельность</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2,50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3,00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Транспорт</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2,42</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3,50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Обеспечение обороны и безопасности</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5052">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Охраняемые природные территории и благоустройство</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Использование лесов</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2643">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Водные объекты</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8297">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Специальное, ритуальное использование, запас</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smtClean="0">
                          <a:solidFill>
                            <a:schemeClr val="accent1">
                              <a:lumMod val="50000"/>
                            </a:schemeClr>
                          </a:solidFill>
                          <a:effectLst/>
                          <a:latin typeface="Calibri"/>
                          <a:ea typeface="Calibri"/>
                          <a:cs typeface="Times New Roman"/>
                        </a:rPr>
                        <a:t>1,50</a:t>
                      </a:r>
                      <a:r>
                        <a:rPr lang="ru-RU" sz="1200" dirty="0">
                          <a:solidFill>
                            <a:schemeClr val="accent1">
                              <a:lumMod val="50000"/>
                            </a:schemeClr>
                          </a:solidFill>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4580">
                <a:tc>
                  <a:txBody>
                    <a:bodyPr/>
                    <a:lstStyle/>
                    <a:p>
                      <a:pPr algn="ctr">
                        <a:lnSpc>
                          <a:spcPct val="107000"/>
                        </a:lnSpc>
                        <a:spcAft>
                          <a:spcPts val="800"/>
                        </a:spcAft>
                      </a:pPr>
                      <a:r>
                        <a:rPr lang="ru-RU" sz="1200" dirty="0">
                          <a:solidFill>
                            <a:schemeClr val="accent1">
                              <a:lumMod val="50000"/>
                            </a:schemeClr>
                          </a:solidFill>
                          <a:effectLst/>
                          <a:latin typeface="Arial" pitchFamily="34" charset="0"/>
                          <a:ea typeface="Calibri"/>
                          <a:cs typeface="Arial"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1200" dirty="0">
                          <a:solidFill>
                            <a:srgbClr val="000000"/>
                          </a:solidFill>
                          <a:effectLst/>
                          <a:latin typeface="Arial" pitchFamily="34" charset="0"/>
                          <a:ea typeface="Calibri"/>
                          <a:cs typeface="Arial" pitchFamily="34" charset="0"/>
                        </a:rPr>
                        <a:t>Садоводческое, огородническое и дачное использование, малоэтажная жилая застройка</a:t>
                      </a:r>
                      <a:endParaRPr lang="ru-RU" sz="12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1,07</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0,30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200" dirty="0">
                          <a:solidFill>
                            <a:schemeClr val="accent1">
                              <a:lumMod val="50000"/>
                            </a:schemeClr>
                          </a:solidFill>
                          <a:effectLst/>
                          <a:latin typeface="Calibri"/>
                          <a:ea typeface="Calibri"/>
                          <a:cs typeface="Times New Roman"/>
                        </a:rPr>
                        <a:t> </a:t>
                      </a:r>
                      <a:r>
                        <a:rPr lang="ru-RU" sz="1200" dirty="0" smtClean="0">
                          <a:solidFill>
                            <a:schemeClr val="accent1">
                              <a:lumMod val="50000"/>
                            </a:schemeClr>
                          </a:solidFill>
                          <a:effectLst/>
                          <a:latin typeface="Calibri"/>
                          <a:ea typeface="Calibri"/>
                          <a:cs typeface="Times New Roman"/>
                        </a:rPr>
                        <a:t>1,50</a:t>
                      </a:r>
                      <a:endParaRPr lang="ru-RU" sz="1200" dirty="0">
                        <a:solidFill>
                          <a:schemeClr val="accent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Прямоугольник 7"/>
          <p:cNvSpPr/>
          <p:nvPr/>
        </p:nvSpPr>
        <p:spPr>
          <a:xfrm>
            <a:off x="1625598" y="0"/>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АНКЕТА ЭКСПЕРТОВ</a:t>
            </a:r>
          </a:p>
        </p:txBody>
      </p:sp>
      <p:grpSp>
        <p:nvGrpSpPr>
          <p:cNvPr id="9" name="Группа 8"/>
          <p:cNvGrpSpPr/>
          <p:nvPr/>
        </p:nvGrpSpPr>
        <p:grpSpPr>
          <a:xfrm>
            <a:off x="22377" y="-26231"/>
            <a:ext cx="2515499" cy="672562"/>
            <a:chOff x="215166" y="204154"/>
            <a:chExt cx="2515499" cy="672562"/>
          </a:xfrm>
        </p:grpSpPr>
        <p:pic>
          <p:nvPicPr>
            <p:cNvPr id="10" name="Рисунок 9"/>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215166" y="204154"/>
              <a:ext cx="527324" cy="457118"/>
            </a:xfrm>
            <a:prstGeom prst="rect">
              <a:avLst/>
            </a:prstGeom>
          </p:spPr>
        </p:pic>
        <p:sp>
          <p:nvSpPr>
            <p:cNvPr id="11" name="TextBox 10"/>
            <p:cNvSpPr txBox="1"/>
            <p:nvPr/>
          </p:nvSpPr>
          <p:spPr bwMode="auto">
            <a:xfrm>
              <a:off x="638095" y="230385"/>
              <a:ext cx="2092570" cy="646331"/>
            </a:xfrm>
            <a:prstGeom prst="rect">
              <a:avLst/>
            </a:prstGeom>
            <a:noFill/>
          </p:spPr>
          <p:txBody>
            <a:bodyPr wrap="square">
              <a:spAutoFit/>
            </a:bodyPr>
            <a:lstStyle/>
            <a:p>
              <a:pPr>
                <a:defRPr/>
              </a:pPr>
              <a:r>
                <a:rPr lang="ru-RU" sz="1200" b="1" dirty="0" smtClean="0">
                  <a:solidFill>
                    <a:schemeClr val="bg1"/>
                  </a:solidFill>
                  <a:latin typeface="Century Gothic" pitchFamily="34" charset="0"/>
                </a:rPr>
                <a:t>АНАЛИТИЧЕСКИЙ</a:t>
              </a:r>
            </a:p>
            <a:p>
              <a:pPr>
                <a:defRPr/>
              </a:pPr>
              <a:r>
                <a:rPr lang="ru-RU" sz="1200" b="1" dirty="0" smtClean="0">
                  <a:solidFill>
                    <a:schemeClr val="bg1"/>
                  </a:solidFill>
                  <a:latin typeface="Century Gothic" pitchFamily="34" charset="0"/>
                </a:rPr>
                <a:t>ЦЕНТР</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13950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2"/>
          <p:cNvSpPr>
            <a:spLocks noChangeArrowheads="1"/>
          </p:cNvSpPr>
          <p:nvPr/>
        </p:nvSpPr>
        <p:spPr bwMode="auto">
          <a:xfrm rot="5400000">
            <a:off x="5620125" y="-5624417"/>
            <a:ext cx="943168"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13</a:t>
            </a:fld>
            <a:endParaRPr lang="ru-RU"/>
          </a:p>
        </p:txBody>
      </p:sp>
      <p:sp>
        <p:nvSpPr>
          <p:cNvPr id="8" name="Прямоугольник 7"/>
          <p:cNvSpPr/>
          <p:nvPr/>
        </p:nvSpPr>
        <p:spPr>
          <a:xfrm>
            <a:off x="1931300" y="-10416"/>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МЕТОД ЭКСПЕРТНО-АНАЛИТИЧЕСКОГО ИССЛЕДОВАНИЯ</a:t>
            </a:r>
          </a:p>
        </p:txBody>
      </p:sp>
      <p:sp>
        <p:nvSpPr>
          <p:cNvPr id="5" name="Прямоугольник 4"/>
          <p:cNvSpPr/>
          <p:nvPr/>
        </p:nvSpPr>
        <p:spPr>
          <a:xfrm>
            <a:off x="259370" y="375508"/>
            <a:ext cx="5512012" cy="553996"/>
          </a:xfrm>
          <a:prstGeom prst="rect">
            <a:avLst/>
          </a:prstGeom>
        </p:spPr>
        <p:txBody>
          <a:bodyPr wrap="square" lIns="91438" tIns="45719" rIns="91438" bIns="45719">
            <a:spAutoFit/>
          </a:bodyPr>
          <a:lstStyle/>
          <a:p>
            <a:pPr algn="ctr"/>
            <a:r>
              <a:rPr lang="ru-RU" sz="1500" b="1" dirty="0" smtClean="0">
                <a:solidFill>
                  <a:schemeClr val="bg1"/>
                </a:solidFill>
              </a:rPr>
              <a:t>«Справочник </a:t>
            </a:r>
            <a:r>
              <a:rPr lang="ru-RU" sz="1500" b="1" dirty="0">
                <a:solidFill>
                  <a:schemeClr val="bg1"/>
                </a:solidFill>
              </a:rPr>
              <a:t>оценщика недвижимости. </a:t>
            </a:r>
            <a:r>
              <a:rPr lang="ru-RU" sz="1500" b="1" dirty="0" smtClean="0">
                <a:solidFill>
                  <a:schemeClr val="bg1"/>
                </a:solidFill>
              </a:rPr>
              <a:t/>
            </a:r>
            <a:br>
              <a:rPr lang="ru-RU" sz="1500" b="1" dirty="0" smtClean="0">
                <a:solidFill>
                  <a:schemeClr val="bg1"/>
                </a:solidFill>
              </a:rPr>
            </a:br>
            <a:r>
              <a:rPr lang="ru-RU" sz="1500" b="1" dirty="0" smtClean="0">
                <a:solidFill>
                  <a:schemeClr val="bg1"/>
                </a:solidFill>
              </a:rPr>
              <a:t>Земельные </a:t>
            </a:r>
            <a:r>
              <a:rPr lang="ru-RU" sz="1500" b="1" dirty="0">
                <a:solidFill>
                  <a:schemeClr val="bg1"/>
                </a:solidFill>
              </a:rPr>
              <a:t>участки» </a:t>
            </a:r>
            <a:r>
              <a:rPr lang="ru-RU" sz="1500" dirty="0" smtClean="0">
                <a:solidFill>
                  <a:schemeClr val="bg1"/>
                </a:solidFill>
              </a:rPr>
              <a:t>Л.А</a:t>
            </a:r>
            <a:r>
              <a:rPr lang="ru-RU" sz="1500" dirty="0">
                <a:solidFill>
                  <a:schemeClr val="bg1"/>
                </a:solidFill>
              </a:rPr>
              <a:t>. </a:t>
            </a:r>
            <a:r>
              <a:rPr lang="ru-RU" sz="1500" dirty="0" err="1">
                <a:solidFill>
                  <a:schemeClr val="bg1"/>
                </a:solidFill>
              </a:rPr>
              <a:t>Лейфер</a:t>
            </a:r>
            <a:r>
              <a:rPr lang="ru-RU" sz="1500" dirty="0">
                <a:solidFill>
                  <a:schemeClr val="bg1"/>
                </a:solidFill>
              </a:rPr>
              <a:t> 2022-2025 гг.</a:t>
            </a:r>
          </a:p>
        </p:txBody>
      </p:sp>
      <p:sp>
        <p:nvSpPr>
          <p:cNvPr id="6" name="Прямоугольник 5"/>
          <p:cNvSpPr/>
          <p:nvPr/>
        </p:nvSpPr>
        <p:spPr>
          <a:xfrm>
            <a:off x="6898180" y="341553"/>
            <a:ext cx="4104261" cy="553996"/>
          </a:xfrm>
          <a:prstGeom prst="rect">
            <a:avLst/>
          </a:prstGeom>
        </p:spPr>
        <p:txBody>
          <a:bodyPr wrap="none" lIns="91438" tIns="45719" rIns="91438" bIns="45719">
            <a:spAutoFit/>
          </a:bodyPr>
          <a:lstStyle/>
          <a:p>
            <a:pPr algn="ctr"/>
            <a:r>
              <a:rPr lang="ru-RU" sz="1500" b="1" dirty="0">
                <a:solidFill>
                  <a:schemeClr val="bg1"/>
                </a:solidFill>
              </a:rPr>
              <a:t>Сборник корректировок «Земельные участки»</a:t>
            </a:r>
          </a:p>
          <a:p>
            <a:pPr algn="ctr"/>
            <a:r>
              <a:rPr lang="ru-RU" sz="1500" dirty="0">
                <a:solidFill>
                  <a:schemeClr val="bg1"/>
                </a:solidFill>
              </a:rPr>
              <a:t>Совет Экспертов 2018-2025 гг.</a:t>
            </a:r>
          </a:p>
        </p:txBody>
      </p:sp>
      <p:sp>
        <p:nvSpPr>
          <p:cNvPr id="7" name="Прямоугольник 6"/>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7546" y="4211643"/>
            <a:ext cx="5464466" cy="1892824"/>
          </a:xfrm>
          <a:prstGeom prst="rect">
            <a:avLst/>
          </a:prstGeom>
        </p:spPr>
        <p:txBody>
          <a:bodyPr wrap="square" lIns="91438" tIns="45719" rIns="91438" bIns="45719">
            <a:spAutoFit/>
          </a:bodyPr>
          <a:lstStyle/>
          <a:p>
            <a:pPr algn="just"/>
            <a:r>
              <a:rPr lang="ru-RU" sz="1300" b="1" i="1" dirty="0">
                <a:solidFill>
                  <a:srgbClr val="C00000"/>
                </a:solidFill>
                <a:latin typeface="Arial" pitchFamily="34" charset="0"/>
                <a:cs typeface="Arial" pitchFamily="34" charset="0"/>
              </a:rPr>
              <a:t>Важная информация</a:t>
            </a:r>
            <a:r>
              <a:rPr lang="ru-RU" sz="1300" b="1" dirty="0">
                <a:solidFill>
                  <a:srgbClr val="C00000"/>
                </a:solidFill>
                <a:latin typeface="Arial" pitchFamily="34" charset="0"/>
                <a:cs typeface="Arial" pitchFamily="34" charset="0"/>
              </a:rPr>
              <a:t>. </a:t>
            </a:r>
            <a:r>
              <a:rPr lang="ru-RU" sz="1300" b="1" dirty="0">
                <a:solidFill>
                  <a:schemeClr val="accent1">
                    <a:lumMod val="50000"/>
                  </a:schemeClr>
                </a:solidFill>
                <a:latin typeface="Arial" pitchFamily="34" charset="0"/>
                <a:cs typeface="Arial" pitchFamily="34" charset="0"/>
              </a:rPr>
              <a:t>Приведенные в таблице коэффициенты не следует интерпретировать как ставки капитализации дохода от деятельности, ведущейся на земельном участке. По своей сути они являются ставками арендной платы, представленными в виде процентов от рыночной стоимости земельного участка при специальных допущениях. Поэтому для расчета рыночной стоимости земельных участков методом прямой капитализации использовать эти коэффициенты не рекомендуется.</a:t>
            </a:r>
          </a:p>
        </p:txBody>
      </p:sp>
      <p:grpSp>
        <p:nvGrpSpPr>
          <p:cNvPr id="10" name="Группа 9"/>
          <p:cNvGrpSpPr/>
          <p:nvPr/>
        </p:nvGrpSpPr>
        <p:grpSpPr>
          <a:xfrm>
            <a:off x="75314" y="943166"/>
            <a:ext cx="5436698" cy="3240907"/>
            <a:chOff x="6509691" y="1045228"/>
            <a:chExt cx="4812119" cy="3019721"/>
          </a:xfrm>
        </p:grpSpPr>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77" t="1248" r="177"/>
            <a:stretch/>
          </p:blipFill>
          <p:spPr bwMode="auto">
            <a:xfrm>
              <a:off x="6509691" y="1478856"/>
              <a:ext cx="4812119" cy="258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096" y="1045228"/>
              <a:ext cx="4169973" cy="41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Прямоугольник 13"/>
          <p:cNvSpPr/>
          <p:nvPr/>
        </p:nvSpPr>
        <p:spPr>
          <a:xfrm>
            <a:off x="5678747" y="4620759"/>
            <a:ext cx="6478521" cy="2308322"/>
          </a:xfrm>
          <a:prstGeom prst="rect">
            <a:avLst/>
          </a:prstGeom>
        </p:spPr>
        <p:txBody>
          <a:bodyPr wrap="square" lIns="91438" tIns="45719" rIns="91438" bIns="45719">
            <a:spAutoFit/>
          </a:bodyPr>
          <a:lstStyle/>
          <a:p>
            <a:r>
              <a:rPr lang="ru-RU" sz="1200" b="1" dirty="0">
                <a:solidFill>
                  <a:schemeClr val="accent1">
                    <a:lumMod val="50000"/>
                  </a:schemeClr>
                </a:solidFill>
                <a:latin typeface="Arial" pitchFamily="34" charset="0"/>
                <a:cs typeface="Arial" pitchFamily="34" charset="0"/>
              </a:rPr>
              <a:t>*- Значение коэффициента аренды 0,05% применимо для пастбищ, лесов и не возделываемых земель, в субъектах, относящихся к неблагоприятным для производства сельскохозяйственной продукции территориям, с учётом Распоряжения № 104-р от 26.01.2017 года. </a:t>
            </a:r>
          </a:p>
          <a:p>
            <a:r>
              <a:rPr lang="ru-RU" sz="1200" b="1" dirty="0">
                <a:solidFill>
                  <a:schemeClr val="accent1">
                    <a:lumMod val="50000"/>
                  </a:schemeClr>
                </a:solidFill>
                <a:latin typeface="Arial" pitchFamily="34" charset="0"/>
                <a:cs typeface="Arial" pitchFamily="34" charset="0"/>
              </a:rPr>
              <a:t>**- Для более доходных сельскохозяйственных земель под тепличными хозяйствами и высокоплодородными пашнями южных и центральных регионов следует применять максимально значение коэффициента аренды – 3%. </a:t>
            </a:r>
          </a:p>
          <a:p>
            <a:r>
              <a:rPr lang="ru-RU" sz="1200" b="1" dirty="0">
                <a:solidFill>
                  <a:schemeClr val="accent1">
                    <a:lumMod val="50000"/>
                  </a:schemeClr>
                </a:solidFill>
                <a:latin typeface="Arial" pitchFamily="34" charset="0"/>
                <a:cs typeface="Arial" pitchFamily="34" charset="0"/>
              </a:rPr>
              <a:t>*** - Среднее значение коэффициента аренды для земель индивидуальной жилой застройки применимо для прямых договоров с </a:t>
            </a:r>
            <a:r>
              <a:rPr lang="ru-RU" sz="1200" b="1" dirty="0" err="1">
                <a:solidFill>
                  <a:schemeClr val="accent1">
                    <a:lumMod val="50000"/>
                  </a:schemeClr>
                </a:solidFill>
                <a:latin typeface="Arial" pitchFamily="34" charset="0"/>
                <a:cs typeface="Arial" pitchFamily="34" charset="0"/>
              </a:rPr>
              <a:t>физ.лицами</a:t>
            </a:r>
            <a:r>
              <a:rPr lang="ru-RU" sz="1200" b="1" dirty="0">
                <a:solidFill>
                  <a:schemeClr val="accent1">
                    <a:lumMod val="50000"/>
                  </a:schemeClr>
                </a:solidFill>
                <a:latin typeface="Arial" pitchFamily="34" charset="0"/>
                <a:cs typeface="Arial" pitchFamily="34" charset="0"/>
              </a:rPr>
              <a:t>, осуществляющими жилое землепользование, в </a:t>
            </a:r>
            <a:r>
              <a:rPr lang="ru-RU" sz="1200" b="1" dirty="0" err="1">
                <a:solidFill>
                  <a:schemeClr val="accent1">
                    <a:lumMod val="50000"/>
                  </a:schemeClr>
                </a:solidFill>
                <a:latin typeface="Arial" pitchFamily="34" charset="0"/>
                <a:cs typeface="Arial" pitchFamily="34" charset="0"/>
              </a:rPr>
              <a:t>т.ч</a:t>
            </a:r>
            <a:r>
              <a:rPr lang="ru-RU" sz="1200" b="1" dirty="0">
                <a:solidFill>
                  <a:schemeClr val="accent1">
                    <a:lumMod val="50000"/>
                  </a:schemeClr>
                </a:solidFill>
                <a:latin typeface="Arial" pitchFamily="34" charset="0"/>
                <a:cs typeface="Arial" pitchFamily="34" charset="0"/>
              </a:rPr>
              <a:t>. при прирезках, «захватах» и т.п. Максимальная граница интервала коэффициента аренды применима для договоров с девелоперами. </a:t>
            </a:r>
          </a:p>
        </p:txBody>
      </p:sp>
      <p:graphicFrame>
        <p:nvGraphicFramePr>
          <p:cNvPr id="2" name="Таблица 1"/>
          <p:cNvGraphicFramePr>
            <a:graphicFrameLocks noGrp="1"/>
          </p:cNvGraphicFramePr>
          <p:nvPr>
            <p:extLst>
              <p:ext uri="{D42A27DB-BD31-4B8C-83A1-F6EECF244321}">
                <p14:modId xmlns:p14="http://schemas.microsoft.com/office/powerpoint/2010/main" val="1629099552"/>
              </p:ext>
            </p:extLst>
          </p:nvPr>
        </p:nvGraphicFramePr>
        <p:xfrm>
          <a:off x="5582492" y="1000948"/>
          <a:ext cx="6504296" cy="3630583"/>
        </p:xfrm>
        <a:graphic>
          <a:graphicData uri="http://schemas.openxmlformats.org/drawingml/2006/table">
            <a:tbl>
              <a:tblPr firstRow="1" firstCol="1" bandRow="1"/>
              <a:tblGrid>
                <a:gridCol w="426682">
                  <a:extLst>
                    <a:ext uri="{9D8B030D-6E8A-4147-A177-3AD203B41FA5}">
                      <a16:colId xmlns:a16="http://schemas.microsoft.com/office/drawing/2014/main" val="3118941510"/>
                    </a:ext>
                  </a:extLst>
                </a:gridCol>
                <a:gridCol w="2575268">
                  <a:extLst>
                    <a:ext uri="{9D8B030D-6E8A-4147-A177-3AD203B41FA5}">
                      <a16:colId xmlns:a16="http://schemas.microsoft.com/office/drawing/2014/main" val="4281653047"/>
                    </a:ext>
                  </a:extLst>
                </a:gridCol>
                <a:gridCol w="1187355">
                  <a:extLst>
                    <a:ext uri="{9D8B030D-6E8A-4147-A177-3AD203B41FA5}">
                      <a16:colId xmlns:a16="http://schemas.microsoft.com/office/drawing/2014/main" val="3285255023"/>
                    </a:ext>
                  </a:extLst>
                </a:gridCol>
                <a:gridCol w="1132764">
                  <a:extLst>
                    <a:ext uri="{9D8B030D-6E8A-4147-A177-3AD203B41FA5}">
                      <a16:colId xmlns:a16="http://schemas.microsoft.com/office/drawing/2014/main" val="2579965504"/>
                    </a:ext>
                  </a:extLst>
                </a:gridCol>
                <a:gridCol w="1182227">
                  <a:extLst>
                    <a:ext uri="{9D8B030D-6E8A-4147-A177-3AD203B41FA5}">
                      <a16:colId xmlns:a16="http://schemas.microsoft.com/office/drawing/2014/main" val="3720284077"/>
                    </a:ext>
                  </a:extLst>
                </a:gridCol>
              </a:tblGrid>
              <a:tr h="392345">
                <a:tc>
                  <a:txBody>
                    <a:bodyPr/>
                    <a:lstStyle/>
                    <a:p>
                      <a:pPr algn="ctr">
                        <a:lnSpc>
                          <a:spcPct val="115000"/>
                        </a:lnSpc>
                        <a:spcAft>
                          <a:spcPts val="0"/>
                        </a:spcAft>
                      </a:pPr>
                      <a:r>
                        <a:rPr lang="ru-RU"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Код</a:t>
                      </a:r>
                      <a:endParaRPr lang="ru-RU"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15000"/>
                        </a:lnSpc>
                        <a:spcAft>
                          <a:spcPts val="0"/>
                        </a:spcAft>
                      </a:pPr>
                      <a:r>
                        <a:rPr lang="ru-RU"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Сегмент рынка земли</a:t>
                      </a:r>
                      <a:endParaRPr lang="ru-RU"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15000"/>
                        </a:lnSpc>
                        <a:spcAft>
                          <a:spcPts val="1000"/>
                        </a:spcAft>
                      </a:pPr>
                      <a:r>
                        <a:rPr lang="ru-R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Средне рыночное значение,%</a:t>
                      </a:r>
                      <a:endParaRPr lang="ru-RU"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15000"/>
                        </a:lnSpc>
                        <a:spcAft>
                          <a:spcPts val="1000"/>
                        </a:spcAft>
                      </a:pPr>
                      <a:r>
                        <a:rPr lang="ru-R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Минимальное значение,%</a:t>
                      </a:r>
                      <a:endParaRPr lang="ru-RU"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lnSpc>
                          <a:spcPct val="115000"/>
                        </a:lnSpc>
                        <a:spcAft>
                          <a:spcPts val="1000"/>
                        </a:spcAft>
                      </a:pPr>
                      <a:r>
                        <a:rPr lang="ru-R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Максимальное значение,%</a:t>
                      </a:r>
                      <a:endParaRPr lang="ru-RU"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752122779"/>
                  </a:ext>
                </a:extLst>
              </a:tr>
              <a:tr h="207371">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Сельскохозяйственная</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1,30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0,60 (0,05*)</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3,00**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38794673"/>
                  </a:ext>
                </a:extLst>
              </a:tr>
              <a:tr h="207371">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Индивидуальная жилая***</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1,00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0,30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2,80***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7068167"/>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Жилая многоэтажная</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2,80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1,40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3,00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2616340"/>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Гаражи</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1,00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1,70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44104095"/>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Общественное использование</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1,80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3,10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6039276"/>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Коммерческая</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4,40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2,30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7,90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45372386"/>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Отдых (рекреация)</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 (3,10****)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4,50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9863605"/>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Производственная</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3,00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1,70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4,20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7721263"/>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Логистические и индустриальные парки, ТОР и ОЭЗ</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3,60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2,00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4,40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7740441"/>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Транспорт</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7435397"/>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Использование лесов</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0,60 (0,05*)</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49838526"/>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11</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Водные объекты</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0,60 (0,05*)</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7616092"/>
                  </a:ext>
                </a:extLst>
              </a:tr>
              <a:tr h="207371">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12</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Специальное, ритуальное использование, запас</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0,50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ru-RU" sz="11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1,50</a:t>
                      </a:r>
                      <a:endParaRPr lang="ru-RU" sz="1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85287082"/>
                  </a:ext>
                </a:extLst>
              </a:tr>
            </a:tbl>
          </a:graphicData>
        </a:graphic>
      </p:graphicFrame>
      <p:grpSp>
        <p:nvGrpSpPr>
          <p:cNvPr id="16" name="Группа 15"/>
          <p:cNvGrpSpPr/>
          <p:nvPr/>
        </p:nvGrpSpPr>
        <p:grpSpPr>
          <a:xfrm>
            <a:off x="-4292" y="16442"/>
            <a:ext cx="2515499" cy="672562"/>
            <a:chOff x="215166" y="204154"/>
            <a:chExt cx="2515499" cy="672562"/>
          </a:xfrm>
        </p:grpSpPr>
        <p:pic>
          <p:nvPicPr>
            <p:cNvPr id="17" name="Рисунок 16"/>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56127"/>
            <a:stretch/>
          </p:blipFill>
          <p:spPr>
            <a:xfrm>
              <a:off x="215166" y="204154"/>
              <a:ext cx="527324" cy="457118"/>
            </a:xfrm>
            <a:prstGeom prst="rect">
              <a:avLst/>
            </a:prstGeom>
          </p:spPr>
        </p:pic>
        <p:sp>
          <p:nvSpPr>
            <p:cNvPr id="18" name="TextBox 17"/>
            <p:cNvSpPr txBox="1"/>
            <p:nvPr/>
          </p:nvSpPr>
          <p:spPr bwMode="auto">
            <a:xfrm>
              <a:off x="638095" y="230385"/>
              <a:ext cx="2092570" cy="646331"/>
            </a:xfrm>
            <a:prstGeom prst="rect">
              <a:avLst/>
            </a:prstGeom>
            <a:noFill/>
          </p:spPr>
          <p:txBody>
            <a:bodyPr wrap="square">
              <a:spAutoFit/>
            </a:bodyPr>
            <a:lstStyle/>
            <a:p>
              <a:pPr>
                <a:defRPr/>
              </a:pPr>
              <a:r>
                <a:rPr lang="ru-RU" sz="1200" b="1" dirty="0" smtClean="0">
                  <a:solidFill>
                    <a:schemeClr val="bg1"/>
                  </a:solidFill>
                  <a:latin typeface="Century Gothic" pitchFamily="34" charset="0"/>
                </a:rPr>
                <a:t>АНАЛИТИЧЕСКИЙ</a:t>
              </a:r>
            </a:p>
            <a:p>
              <a:pPr>
                <a:defRPr/>
              </a:pPr>
              <a:r>
                <a:rPr lang="ru-RU" sz="1200" b="1" dirty="0" smtClean="0">
                  <a:solidFill>
                    <a:schemeClr val="bg1"/>
                  </a:solidFill>
                  <a:latin typeface="Century Gothic" pitchFamily="34" charset="0"/>
                </a:rPr>
                <a:t>ЦЕНТР</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29975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14</a:t>
            </a:fld>
            <a:endParaRPr lang="ru-RU"/>
          </a:p>
        </p:txBody>
      </p:sp>
      <p:sp>
        <p:nvSpPr>
          <p:cNvPr id="10"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3" name="Прямоугольник 2"/>
          <p:cNvSpPr/>
          <p:nvPr/>
        </p:nvSpPr>
        <p:spPr>
          <a:xfrm>
            <a:off x="2756887" y="330215"/>
            <a:ext cx="8246532" cy="384721"/>
          </a:xfrm>
          <a:prstGeom prst="rect">
            <a:avLst/>
          </a:prstGeom>
        </p:spPr>
        <p:txBody>
          <a:bodyPr wrap="square">
            <a:spAutoFit/>
          </a:bodyPr>
          <a:lstStyle/>
          <a:p>
            <a:pPr lvl="0" algn="ctr" defTabSz="914377">
              <a:spcBef>
                <a:spcPct val="20000"/>
              </a:spcBef>
            </a:pPr>
            <a:r>
              <a:rPr lang="ru-RU" sz="1900" dirty="0">
                <a:solidFill>
                  <a:schemeClr val="bg1"/>
                </a:solidFill>
                <a:latin typeface="Arial" pitchFamily="34" charset="0"/>
                <a:cs typeface="Arial" pitchFamily="34" charset="0"/>
              </a:rPr>
              <a:t>Мониторинг Российских исследований ставок доходности для земли</a:t>
            </a:r>
            <a:endParaRPr lang="ru-RU" sz="1900" dirty="0">
              <a:solidFill>
                <a:schemeClr val="bg1"/>
              </a:solidFill>
              <a:latin typeface="Century Gothic"/>
            </a:endParaRPr>
          </a:p>
        </p:txBody>
      </p:sp>
      <p:sp>
        <p:nvSpPr>
          <p:cNvPr id="7" name="Прямоугольник 6"/>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extLst>
              <p:ext uri="{D42A27DB-BD31-4B8C-83A1-F6EECF244321}">
                <p14:modId xmlns:p14="http://schemas.microsoft.com/office/powerpoint/2010/main" val="1060943423"/>
              </p:ext>
            </p:extLst>
          </p:nvPr>
        </p:nvGraphicFramePr>
        <p:xfrm>
          <a:off x="22994" y="964597"/>
          <a:ext cx="12169005" cy="5863541"/>
        </p:xfrm>
        <a:graphic>
          <a:graphicData uri="http://schemas.openxmlformats.org/drawingml/2006/table">
            <a:tbl>
              <a:tblPr firstRow="1" firstCol="1" bandRow="1"/>
              <a:tblGrid>
                <a:gridCol w="757647">
                  <a:extLst>
                    <a:ext uri="{9D8B030D-6E8A-4147-A177-3AD203B41FA5}">
                      <a16:colId xmlns:a16="http://schemas.microsoft.com/office/drawing/2014/main" val="2742071532"/>
                    </a:ext>
                  </a:extLst>
                </a:gridCol>
                <a:gridCol w="4367310">
                  <a:extLst>
                    <a:ext uri="{9D8B030D-6E8A-4147-A177-3AD203B41FA5}">
                      <a16:colId xmlns:a16="http://schemas.microsoft.com/office/drawing/2014/main" val="2843608545"/>
                    </a:ext>
                  </a:extLst>
                </a:gridCol>
                <a:gridCol w="1174008">
                  <a:extLst>
                    <a:ext uri="{9D8B030D-6E8A-4147-A177-3AD203B41FA5}">
                      <a16:colId xmlns:a16="http://schemas.microsoft.com/office/drawing/2014/main" val="480437815"/>
                    </a:ext>
                  </a:extLst>
                </a:gridCol>
                <a:gridCol w="1174008">
                  <a:extLst>
                    <a:ext uri="{9D8B030D-6E8A-4147-A177-3AD203B41FA5}">
                      <a16:colId xmlns:a16="http://schemas.microsoft.com/office/drawing/2014/main" val="1333981875"/>
                    </a:ext>
                  </a:extLst>
                </a:gridCol>
                <a:gridCol w="1174008">
                  <a:extLst>
                    <a:ext uri="{9D8B030D-6E8A-4147-A177-3AD203B41FA5}">
                      <a16:colId xmlns:a16="http://schemas.microsoft.com/office/drawing/2014/main" val="3615140533"/>
                    </a:ext>
                  </a:extLst>
                </a:gridCol>
                <a:gridCol w="1174008">
                  <a:extLst>
                    <a:ext uri="{9D8B030D-6E8A-4147-A177-3AD203B41FA5}">
                      <a16:colId xmlns:a16="http://schemas.microsoft.com/office/drawing/2014/main" val="719053223"/>
                    </a:ext>
                  </a:extLst>
                </a:gridCol>
                <a:gridCol w="1174008">
                  <a:extLst>
                    <a:ext uri="{9D8B030D-6E8A-4147-A177-3AD203B41FA5}">
                      <a16:colId xmlns:a16="http://schemas.microsoft.com/office/drawing/2014/main" val="2524600769"/>
                    </a:ext>
                  </a:extLst>
                </a:gridCol>
                <a:gridCol w="1174008">
                  <a:extLst>
                    <a:ext uri="{9D8B030D-6E8A-4147-A177-3AD203B41FA5}">
                      <a16:colId xmlns:a16="http://schemas.microsoft.com/office/drawing/2014/main" val="222257522"/>
                    </a:ext>
                  </a:extLst>
                </a:gridCol>
              </a:tblGrid>
              <a:tr h="1008581">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200" dirty="0" smtClean="0">
                          <a:solidFill>
                            <a:srgbClr val="FFFFFF"/>
                          </a:solidFill>
                          <a:effectLst/>
                          <a:latin typeface="Arial" panose="020B0604020202020204" pitchFamily="34" charset="0"/>
                          <a:cs typeface="Arial" panose="020B0604020202020204" pitchFamily="34" charset="0"/>
                        </a:rPr>
                        <a:t>№</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200" dirty="0">
                          <a:solidFill>
                            <a:srgbClr val="FFFFFF"/>
                          </a:solidFill>
                          <a:effectLst/>
                          <a:latin typeface="Arial" panose="020B0604020202020204" pitchFamily="34" charset="0"/>
                          <a:cs typeface="Arial" panose="020B0604020202020204" pitchFamily="34" charset="0"/>
                        </a:rPr>
                        <a:t>Сегмент рынка </a:t>
                      </a:r>
                      <a:r>
                        <a:rPr lang="ru-RU" sz="1200" dirty="0" smtClean="0">
                          <a:solidFill>
                            <a:srgbClr val="FFFFFF"/>
                          </a:solidFill>
                          <a:effectLst/>
                          <a:latin typeface="Arial" panose="020B0604020202020204" pitchFamily="34" charset="0"/>
                          <a:cs typeface="Arial" panose="020B0604020202020204" pitchFamily="34" charset="0"/>
                        </a:rPr>
                        <a:t>земли</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0000"/>
                        </a:lnSpc>
                        <a:spcAft>
                          <a:spcPts val="0"/>
                        </a:spcAft>
                      </a:pPr>
                      <a:r>
                        <a:rPr lang="ru-RU" sz="1200" dirty="0" smtClean="0">
                          <a:solidFill>
                            <a:srgbClr val="FFFFFF"/>
                          </a:solidFill>
                          <a:effectLst/>
                          <a:latin typeface="Arial" panose="020B0604020202020204" pitchFamily="34" charset="0"/>
                          <a:cs typeface="Arial" panose="020B0604020202020204" pitchFamily="34" charset="0"/>
                        </a:rPr>
                        <a:t>Справочник </a:t>
                      </a:r>
                      <a:r>
                        <a:rPr lang="ru-RU" sz="1200" dirty="0" err="1">
                          <a:solidFill>
                            <a:srgbClr val="FFFFFF"/>
                          </a:solidFill>
                          <a:effectLst/>
                          <a:latin typeface="Arial" panose="020B0604020202020204" pitchFamily="34" charset="0"/>
                          <a:cs typeface="Arial" panose="020B0604020202020204" pitchFamily="34" charset="0"/>
                        </a:rPr>
                        <a:t>Лейфера</a:t>
                      </a:r>
                      <a:r>
                        <a:rPr lang="ru-RU" sz="1200" dirty="0">
                          <a:solidFill>
                            <a:srgbClr val="FFFFFF"/>
                          </a:solidFill>
                          <a:effectLst/>
                          <a:latin typeface="Arial" panose="020B0604020202020204" pitchFamily="34" charset="0"/>
                          <a:cs typeface="Arial" panose="020B0604020202020204" pitchFamily="34" charset="0"/>
                        </a:rPr>
                        <a:t> Л.А. </a:t>
                      </a:r>
                      <a:endParaRPr lang="ru-RU" sz="1200" dirty="0" smtClean="0">
                        <a:solidFill>
                          <a:srgbClr val="FFFFFF"/>
                        </a:solidFill>
                        <a:effectLst/>
                        <a:latin typeface="Arial" panose="020B0604020202020204" pitchFamily="34" charset="0"/>
                        <a:cs typeface="Arial" panose="020B0604020202020204" pitchFamily="34" charset="0"/>
                      </a:endParaRPr>
                    </a:p>
                    <a:p>
                      <a:pPr algn="ctr">
                        <a:lnSpc>
                          <a:spcPct val="100000"/>
                        </a:lnSpc>
                        <a:spcAft>
                          <a:spcPts val="0"/>
                        </a:spcAft>
                      </a:pPr>
                      <a:r>
                        <a:rPr lang="ru-RU" sz="1200" dirty="0" smtClean="0">
                          <a:solidFill>
                            <a:srgbClr val="FFFFFF"/>
                          </a:solidFill>
                          <a:effectLst/>
                          <a:latin typeface="Arial" panose="020B0604020202020204" pitchFamily="34" charset="0"/>
                          <a:cs typeface="Arial" panose="020B0604020202020204" pitchFamily="34" charset="0"/>
                        </a:rPr>
                        <a:t>2024/2025г</a:t>
                      </a:r>
                      <a:r>
                        <a:rPr lang="ru-RU" sz="1200" dirty="0">
                          <a:solidFill>
                            <a:srgbClr val="FFFFFF"/>
                          </a:solidFill>
                          <a:effectLst/>
                          <a:latin typeface="Arial" panose="020B0604020202020204" pitchFamily="34" charset="0"/>
                          <a:cs typeface="Arial" panose="020B0604020202020204" pitchFamily="34" charset="0"/>
                        </a:rPr>
                        <a:t>.</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0000"/>
                        </a:lnSpc>
                        <a:spcAft>
                          <a:spcPts val="0"/>
                        </a:spcAft>
                      </a:pPr>
                      <a:r>
                        <a:rPr lang="ru-RU" sz="1200" dirty="0" smtClean="0">
                          <a:solidFill>
                            <a:srgbClr val="FFFFFF"/>
                          </a:solidFill>
                          <a:effectLst/>
                          <a:latin typeface="Arial" panose="020B0604020202020204" pitchFamily="34" charset="0"/>
                          <a:cs typeface="Arial" panose="020B0604020202020204" pitchFamily="34" charset="0"/>
                        </a:rPr>
                        <a:t>Сборник </a:t>
                      </a:r>
                      <a:r>
                        <a:rPr lang="ru-RU" sz="1200" dirty="0">
                          <a:solidFill>
                            <a:srgbClr val="FFFFFF"/>
                          </a:solidFill>
                          <a:effectLst/>
                          <a:latin typeface="Arial" panose="020B0604020202020204" pitchFamily="34" charset="0"/>
                          <a:cs typeface="Arial" panose="020B0604020202020204" pitchFamily="34" charset="0"/>
                        </a:rPr>
                        <a:t>корректировок Земля </a:t>
                      </a:r>
                      <a:r>
                        <a:rPr lang="ru-RU" sz="1200" dirty="0" smtClean="0">
                          <a:solidFill>
                            <a:srgbClr val="FFFFFF"/>
                          </a:solidFill>
                          <a:effectLst/>
                          <a:latin typeface="Arial" panose="020B0604020202020204" pitchFamily="34" charset="0"/>
                          <a:cs typeface="Arial" panose="020B0604020202020204" pitchFamily="34" charset="0"/>
                        </a:rPr>
                        <a:t>2024,  Совет </a:t>
                      </a:r>
                      <a:r>
                        <a:rPr lang="ru-RU" sz="1200" dirty="0">
                          <a:solidFill>
                            <a:srgbClr val="FFFFFF"/>
                          </a:solidFill>
                          <a:effectLst/>
                          <a:latin typeface="Arial" panose="020B0604020202020204" pitchFamily="34" charset="0"/>
                          <a:cs typeface="Arial" panose="020B0604020202020204" pitchFamily="34" charset="0"/>
                        </a:rPr>
                        <a:t>экспертов</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0000"/>
                        </a:lnSpc>
                        <a:spcAft>
                          <a:spcPts val="0"/>
                        </a:spcAft>
                      </a:pPr>
                      <a:r>
                        <a:rPr lang="ru-RU" sz="1200" dirty="0" smtClean="0">
                          <a:solidFill>
                            <a:srgbClr val="FFFFFF"/>
                          </a:solidFill>
                          <a:effectLst/>
                          <a:latin typeface="Arial" panose="020B0604020202020204" pitchFamily="34" charset="0"/>
                          <a:cs typeface="Arial" panose="020B0604020202020204" pitchFamily="34" charset="0"/>
                        </a:rPr>
                        <a:t>Справочник </a:t>
                      </a:r>
                      <a:r>
                        <a:rPr lang="ru-RU" sz="1200" dirty="0">
                          <a:solidFill>
                            <a:srgbClr val="FFFFFF"/>
                          </a:solidFill>
                          <a:effectLst/>
                          <a:latin typeface="Arial" panose="020B0604020202020204" pitchFamily="34" charset="0"/>
                          <a:cs typeface="Arial" panose="020B0604020202020204" pitchFamily="34" charset="0"/>
                        </a:rPr>
                        <a:t>оценщика  НП ОКО 2023г.</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0000"/>
                        </a:lnSpc>
                        <a:spcAft>
                          <a:spcPts val="0"/>
                        </a:spcAft>
                      </a:pPr>
                      <a:r>
                        <a:rPr lang="ru-RU" sz="1200" dirty="0">
                          <a:solidFill>
                            <a:srgbClr val="FFFFFF"/>
                          </a:solidFill>
                          <a:effectLst/>
                          <a:latin typeface="Arial" panose="020B0604020202020204" pitchFamily="34" charset="0"/>
                          <a:cs typeface="Arial" panose="020B0604020202020204" pitchFamily="34" charset="0"/>
                        </a:rPr>
                        <a:t>Среднее значение </a:t>
                      </a:r>
                      <a:r>
                        <a:rPr lang="ru-RU" sz="1200" dirty="0" smtClean="0">
                          <a:solidFill>
                            <a:srgbClr val="FFFFFF"/>
                          </a:solidFill>
                          <a:effectLst/>
                          <a:latin typeface="Arial" panose="020B0604020202020204" pitchFamily="34" charset="0"/>
                          <a:cs typeface="Arial" panose="020B0604020202020204" pitchFamily="34" charset="0"/>
                        </a:rPr>
                        <a:t>Ка, %</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0000"/>
                        </a:lnSpc>
                        <a:spcAft>
                          <a:spcPts val="0"/>
                        </a:spcAft>
                      </a:pPr>
                      <a:r>
                        <a:rPr lang="ru-RU" sz="1200" dirty="0">
                          <a:solidFill>
                            <a:srgbClr val="FFFFFF"/>
                          </a:solidFill>
                          <a:effectLst/>
                          <a:latin typeface="Arial" panose="020B0604020202020204" pitchFamily="34" charset="0"/>
                          <a:cs typeface="Arial" panose="020B0604020202020204" pitchFamily="34" charset="0"/>
                        </a:rPr>
                        <a:t>Минимальное значение </a:t>
                      </a:r>
                      <a:r>
                        <a:rPr lang="ru-RU" sz="1200" dirty="0" smtClean="0">
                          <a:solidFill>
                            <a:srgbClr val="FFFFFF"/>
                          </a:solidFill>
                          <a:effectLst/>
                          <a:latin typeface="Arial" panose="020B0604020202020204" pitchFamily="34" charset="0"/>
                          <a:cs typeface="Arial" panose="020B0604020202020204" pitchFamily="34" charset="0"/>
                        </a:rPr>
                        <a:t>Ка,%</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0000"/>
                        </a:lnSpc>
                        <a:spcAft>
                          <a:spcPts val="0"/>
                        </a:spcAft>
                      </a:pPr>
                      <a:r>
                        <a:rPr lang="ru-RU" sz="1200" dirty="0">
                          <a:solidFill>
                            <a:srgbClr val="FFFFFF"/>
                          </a:solidFill>
                          <a:effectLst/>
                          <a:latin typeface="Arial" panose="020B0604020202020204" pitchFamily="34" charset="0"/>
                          <a:cs typeface="Arial" panose="020B0604020202020204" pitchFamily="34" charset="0"/>
                        </a:rPr>
                        <a:t>Максимальное значение </a:t>
                      </a:r>
                      <a:r>
                        <a:rPr lang="ru-RU" sz="1200" dirty="0" smtClean="0">
                          <a:solidFill>
                            <a:srgbClr val="FFFFFF"/>
                          </a:solidFill>
                          <a:effectLst/>
                          <a:latin typeface="Arial" panose="020B0604020202020204" pitchFamily="34" charset="0"/>
                          <a:cs typeface="Arial" panose="020B0604020202020204" pitchFamily="34" charset="0"/>
                        </a:rPr>
                        <a:t>Ка,%</a:t>
                      </a:r>
                      <a:endParaRPr lang="ru-RU"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928790010"/>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a:solidFill>
                            <a:schemeClr val="accent1">
                              <a:lumMod val="50000"/>
                            </a:schemeClr>
                          </a:solidFill>
                          <a:effectLst/>
                          <a:latin typeface="Arial" panose="020B0604020202020204" pitchFamily="34" charset="0"/>
                          <a:cs typeface="Arial" panose="020B0604020202020204" pitchFamily="34" charset="0"/>
                        </a:rPr>
                        <a:t>1</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Сельскохозяйственное использование</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2,7</a:t>
                      </a:r>
                      <a:r>
                        <a:rPr lang="ru-RU" sz="1350" baseline="0" dirty="0" smtClean="0">
                          <a:solidFill>
                            <a:schemeClr val="accent1">
                              <a:lumMod val="50000"/>
                            </a:schemeClr>
                          </a:solidFill>
                          <a:effectLst/>
                          <a:latin typeface="Arial" panose="020B0604020202020204" pitchFamily="34" charset="0"/>
                          <a:cs typeface="Arial" panose="020B0604020202020204" pitchFamily="34" charset="0"/>
                        </a:rPr>
                        <a:t> - 6,9</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1,3</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3,3</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2,5</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0,05</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6,0 (9,8)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32507125"/>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cs typeface="Arial" panose="020B0604020202020204" pitchFamily="34" charset="0"/>
                        </a:rPr>
                        <a:t>2.1</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Малоэтажная жилая ИЖС</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1,3</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1,1</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0,3</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2,8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97782014"/>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cs typeface="Arial" panose="020B0604020202020204" pitchFamily="34" charset="0"/>
                        </a:rPr>
                        <a:t>2.5</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Жилая застройка (средне этажная и многоэтажная)</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2,8*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1,2*</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smtClean="0">
                          <a:solidFill>
                            <a:schemeClr val="accent1">
                              <a:lumMod val="50000"/>
                            </a:schemeClr>
                          </a:solidFill>
                          <a:effectLst/>
                          <a:latin typeface="Arial" panose="020B0604020202020204" pitchFamily="34" charset="0"/>
                          <a:ea typeface="+mn-ea"/>
                          <a:cs typeface="Arial" panose="020B0604020202020204" pitchFamily="34" charset="0"/>
                        </a:rPr>
                        <a:t>1,9*</a:t>
                      </a:r>
                      <a:endPar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1,3</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5,8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01583613"/>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cs typeface="Arial" panose="020B0604020202020204" pitchFamily="34" charset="0"/>
                        </a:rPr>
                        <a:t>2.7</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Гаражи</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3,2</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1,6</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0,5</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26900060"/>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a:solidFill>
                            <a:schemeClr val="accent1">
                              <a:lumMod val="50000"/>
                            </a:schemeClr>
                          </a:solidFill>
                          <a:effectLst/>
                          <a:latin typeface="Arial" panose="020B0604020202020204" pitchFamily="34" charset="0"/>
                          <a:cs typeface="Arial" panose="020B0604020202020204" pitchFamily="34" charset="0"/>
                        </a:rPr>
                        <a:t>3</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Общественное использование</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 </a:t>
                      </a:r>
                      <a:r>
                        <a:rPr lang="ru-RU" sz="1350" dirty="0" smtClean="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a:t>
                      </a:r>
                      <a:r>
                        <a:rPr lang="ru-RU" sz="1350" kern="1200" dirty="0">
                          <a:solidFill>
                            <a:schemeClr val="accent1">
                              <a:lumMod val="50000"/>
                            </a:schemeClr>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1,8</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0,5</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3,1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37328070"/>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a:solidFill>
                            <a:schemeClr val="accent1">
                              <a:lumMod val="50000"/>
                            </a:schemeClr>
                          </a:solidFill>
                          <a:effectLst/>
                          <a:latin typeface="Arial" panose="020B0604020202020204" pitchFamily="34" charset="0"/>
                          <a:cs typeface="Arial" panose="020B0604020202020204" pitchFamily="34" charset="0"/>
                        </a:rPr>
                        <a:t>4</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Предпринимательство</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4,4</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4,4</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5,6</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4,8</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2,6</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7,9</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8453632"/>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a:solidFill>
                            <a:schemeClr val="accent1">
                              <a:lumMod val="50000"/>
                            </a:schemeClr>
                          </a:solidFill>
                          <a:effectLst/>
                          <a:latin typeface="Arial" panose="020B0604020202020204" pitchFamily="34" charset="0"/>
                          <a:cs typeface="Arial" panose="020B0604020202020204" pitchFamily="34" charset="0"/>
                        </a:rPr>
                        <a:t>5</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Отдых (рекреация)</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3,1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1,5 (3,1**)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 </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3,1</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4,5</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5716835"/>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a:solidFill>
                            <a:schemeClr val="accent1">
                              <a:lumMod val="50000"/>
                            </a:schemeClr>
                          </a:solidFill>
                          <a:effectLst/>
                          <a:latin typeface="Arial" panose="020B0604020202020204" pitchFamily="34" charset="0"/>
                          <a:cs typeface="Arial" panose="020B0604020202020204" pitchFamily="34" charset="0"/>
                        </a:rPr>
                        <a:t>6</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Производственная деятельность</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3,0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3,0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marL="0" algn="ctr" defTabSz="1088449" rtl="0" eaLnBrk="1" latinLnBrk="0" hangingPunct="1">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4,0</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3,0</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1,2</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4,4</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66196525"/>
                  </a:ext>
                </a:extLst>
              </a:tr>
              <a:tr h="252000">
                <a:tc>
                  <a:txBody>
                    <a:body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ct val="100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Транспорт</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8275581"/>
                  </a:ext>
                </a:extLst>
              </a:tr>
              <a:tr h="252000">
                <a:tc>
                  <a:txBody>
                    <a:body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8</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ct val="100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Обеспечение обороны и безопасности</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41939160"/>
                  </a:ext>
                </a:extLst>
              </a:tr>
              <a:tr h="252000">
                <a:tc>
                  <a:txBody>
                    <a:body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9</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ct val="100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Охраняемые природные территории и благоустройство</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95672485"/>
                  </a:ext>
                </a:extLst>
              </a:tr>
              <a:tr h="252000">
                <a:tc>
                  <a:txBody>
                    <a:body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10</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ct val="100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Использование лесов</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45589625"/>
                  </a:ext>
                </a:extLst>
              </a:tr>
              <a:tr h="252000">
                <a:tc>
                  <a:txBody>
                    <a:body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nSpc>
                          <a:spcPct val="100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Водные объекты</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62970652"/>
                  </a:ext>
                </a:extLst>
              </a:tr>
              <a:tr h="252000">
                <a:tc>
                  <a:txBody>
                    <a:bodyPr/>
                    <a:lstStyle/>
                    <a:p>
                      <a:pPr algn="ctr">
                        <a:lnSpc>
                          <a:spcPct val="115000"/>
                        </a:lnSpc>
                        <a:spcAft>
                          <a:spcPts val="0"/>
                        </a:spcAft>
                      </a:pPr>
                      <a:r>
                        <a:rPr lang="ru-RU" sz="13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12</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ru-RU" sz="1350" kern="1200" noProof="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Специальное, ритуальное использование, запас</a:t>
                      </a: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1,5</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53271145"/>
                  </a:ext>
                </a:extLst>
              </a:tr>
              <a:tr h="252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350" b="0" dirty="0">
                          <a:solidFill>
                            <a:schemeClr val="accent1">
                              <a:lumMod val="50000"/>
                            </a:schemeClr>
                          </a:solidFill>
                          <a:effectLst/>
                          <a:latin typeface="Arial" panose="020B0604020202020204" pitchFamily="34" charset="0"/>
                          <a:cs typeface="Arial" panose="020B0604020202020204" pitchFamily="34" charset="0"/>
                        </a:rPr>
                        <a:t>13</a:t>
                      </a: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Садоводческое, огородническое и дачное использование</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cs typeface="Arial" panose="020B0604020202020204" pitchFamily="34" charset="0"/>
                        </a:rPr>
                        <a:t>-</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1,0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kern="1200" dirty="0" smtClean="0">
                          <a:solidFill>
                            <a:schemeClr val="accent1">
                              <a:lumMod val="50000"/>
                            </a:schemeClr>
                          </a:solidFill>
                          <a:effectLst/>
                          <a:latin typeface="Arial" panose="020B0604020202020204" pitchFamily="34" charset="0"/>
                          <a:ea typeface="+mn-ea"/>
                          <a:cs typeface="Arial" panose="020B0604020202020204" pitchFamily="34" charset="0"/>
                        </a:rPr>
                        <a:t>1,3</a:t>
                      </a:r>
                      <a:endParaRPr lang="ru-RU" sz="1350"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rtl="0" fontAlgn="ctr"/>
                      <a:r>
                        <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rPr>
                        <a:t>1,1</a:t>
                      </a: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0,3</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350" dirty="0">
                          <a:solidFill>
                            <a:schemeClr val="accent1">
                              <a:lumMod val="50000"/>
                            </a:schemeClr>
                          </a:solidFill>
                          <a:effectLst/>
                          <a:latin typeface="Arial" panose="020B0604020202020204" pitchFamily="34" charset="0"/>
                          <a:cs typeface="Arial" panose="020B0604020202020204" pitchFamily="34" charset="0"/>
                        </a:rPr>
                        <a:t>2,8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89413633"/>
                  </a:ext>
                </a:extLst>
              </a:tr>
              <a:tr h="252000">
                <a:tc>
                  <a:txBody>
                    <a:bodyPr/>
                    <a:lstStyle/>
                    <a:p>
                      <a:pPr algn="ctr">
                        <a:lnSpc>
                          <a:spcPct val="115000"/>
                        </a:lnSpc>
                        <a:spcAft>
                          <a:spcPts val="0"/>
                        </a:spcAft>
                      </a:pP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Aft>
                          <a:spcPts val="0"/>
                        </a:spcAft>
                      </a:pPr>
                      <a:r>
                        <a:rPr lang="ru-RU" sz="135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Коэффициент аренды</a:t>
                      </a:r>
                      <a:endParaRPr lang="ru-RU" sz="13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350" b="1" kern="1200" dirty="0" smtClean="0">
                          <a:solidFill>
                            <a:schemeClr val="accent1">
                              <a:lumMod val="50000"/>
                            </a:schemeClr>
                          </a:solidFill>
                          <a:effectLst/>
                          <a:latin typeface="Arial" panose="020B0604020202020204" pitchFamily="34" charset="0"/>
                          <a:ea typeface="+mn-ea"/>
                          <a:cs typeface="Arial" panose="020B0604020202020204" pitchFamily="34" charset="0"/>
                        </a:rPr>
                        <a:t>2,0</a:t>
                      </a:r>
                      <a:endPar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4,8</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5371980"/>
                  </a:ext>
                </a:extLst>
              </a:tr>
              <a:tr h="252000">
                <a:tc>
                  <a:txBody>
                    <a:bodyPr/>
                    <a:lstStyle/>
                    <a:p>
                      <a:pPr algn="ctr">
                        <a:lnSpc>
                          <a:spcPct val="115000"/>
                        </a:lnSpc>
                        <a:spcAft>
                          <a:spcPts val="0"/>
                        </a:spcAft>
                      </a:pP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ru-RU" sz="135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Коэффициент капитализации</a:t>
                      </a:r>
                      <a:endParaRPr lang="ru-RU" sz="13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350" b="1" kern="1200" dirty="0" smtClean="0">
                          <a:solidFill>
                            <a:schemeClr val="accent1">
                              <a:lumMod val="50000"/>
                            </a:schemeClr>
                          </a:solidFill>
                          <a:effectLst/>
                          <a:latin typeface="Arial" panose="020B0604020202020204" pitchFamily="34" charset="0"/>
                          <a:ea typeface="+mn-ea"/>
                          <a:cs typeface="Arial" panose="020B0604020202020204" pitchFamily="34" charset="0"/>
                        </a:rPr>
                        <a:t>12,2</a:t>
                      </a:r>
                      <a:endPar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7,5</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17,6</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87105047"/>
                  </a:ext>
                </a:extLst>
              </a:tr>
              <a:tr h="252000">
                <a:tc>
                  <a:txBody>
                    <a:bodyPr/>
                    <a:lstStyle/>
                    <a:p>
                      <a:pPr algn="ctr">
                        <a:lnSpc>
                          <a:spcPct val="115000"/>
                        </a:lnSpc>
                        <a:spcAft>
                          <a:spcPts val="0"/>
                        </a:spcAft>
                      </a:pPr>
                      <a:endParaRPr lang="ru-RU" sz="13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15000"/>
                        </a:lnSpc>
                        <a:spcAft>
                          <a:spcPts val="0"/>
                        </a:spcAft>
                      </a:pPr>
                      <a:r>
                        <a:rPr lang="ru-RU" sz="135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Рентабельность</a:t>
                      </a:r>
                      <a:endParaRPr lang="ru-RU" sz="13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3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endParaRPr kumimoji="0" lang="ru-RU" sz="13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350" b="1" kern="1200" dirty="0" smtClean="0">
                          <a:solidFill>
                            <a:schemeClr val="accent1">
                              <a:lumMod val="50000"/>
                            </a:schemeClr>
                          </a:solidFill>
                          <a:effectLst/>
                          <a:latin typeface="Arial" panose="020B0604020202020204" pitchFamily="34" charset="0"/>
                          <a:ea typeface="+mn-ea"/>
                          <a:cs typeface="Arial" panose="020B0604020202020204" pitchFamily="34" charset="0"/>
                        </a:rPr>
                        <a:t>5,9</a:t>
                      </a:r>
                      <a:endParaRPr lang="ru-RU" sz="1350" b="1"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0,0</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3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43,2</a:t>
                      </a:r>
                      <a:endParaRPr lang="ru-RU" sz="13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5112130"/>
                  </a:ext>
                </a:extLst>
              </a:tr>
            </a:tbl>
          </a:graphicData>
        </a:graphic>
      </p:graphicFrame>
      <p:sp>
        <p:nvSpPr>
          <p:cNvPr id="8" name="Прямоугольник 7"/>
          <p:cNvSpPr/>
          <p:nvPr/>
        </p:nvSpPr>
        <p:spPr>
          <a:xfrm>
            <a:off x="2313510" y="-3095"/>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МЕТОД ЭКСПЕРТНО-АНАЛИТИЧЕСКОГО ИССЛЕДОВАНИЯ</a:t>
            </a:r>
          </a:p>
        </p:txBody>
      </p:sp>
      <p:grpSp>
        <p:nvGrpSpPr>
          <p:cNvPr id="14" name="Группа 13"/>
          <p:cNvGrpSpPr/>
          <p:nvPr/>
        </p:nvGrpSpPr>
        <p:grpSpPr>
          <a:xfrm>
            <a:off x="-15868" y="47936"/>
            <a:ext cx="2677060" cy="789575"/>
            <a:chOff x="50312" y="-7821"/>
            <a:chExt cx="2677060" cy="789575"/>
          </a:xfrm>
        </p:grpSpPr>
        <p:pic>
          <p:nvPicPr>
            <p:cNvPr id="15" name="Рисунок 14"/>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6" name="TextBox 15"/>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74303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Прямоугольник 2"/>
          <p:cNvSpPr>
            <a:spLocks noChangeArrowheads="1"/>
          </p:cNvSpPr>
          <p:nvPr/>
        </p:nvSpPr>
        <p:spPr bwMode="auto">
          <a:xfrm rot="5400000">
            <a:off x="5850475" y="-5854767"/>
            <a:ext cx="482468"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15</a:t>
            </a:fld>
            <a:endParaRPr lang="ru-RU"/>
          </a:p>
        </p:txBody>
      </p:sp>
      <p:sp>
        <p:nvSpPr>
          <p:cNvPr id="8" name="Прямоугольник 7"/>
          <p:cNvSpPr/>
          <p:nvPr/>
        </p:nvSpPr>
        <p:spPr>
          <a:xfrm>
            <a:off x="1752542" y="-54853"/>
            <a:ext cx="8678333" cy="507831"/>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СТАВКА КАПИТАЛИЗАЦИИ </a:t>
            </a:r>
            <a:r>
              <a:rPr lang="en-US" sz="27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VS</a:t>
            </a:r>
            <a:r>
              <a:rPr lang="en-US" sz="2400" dirty="0">
                <a:solidFill>
                  <a:srgbClr val="FFFFFF"/>
                </a:solidFill>
                <a:latin typeface="Arial Black" panose="020B0A04020102020204" pitchFamily="34" charset="0"/>
                <a:ea typeface="Calibri" panose="020F0502020204030204" pitchFamily="34" charset="0"/>
                <a:cs typeface="Times New Roman" panose="02020603050405020304" pitchFamily="18" charset="0"/>
              </a:rPr>
              <a:t> </a:t>
            </a:r>
            <a:r>
              <a:rPr lang="ru-RU" sz="2200" b="1" kern="0" dirty="0">
                <a:solidFill>
                  <a:schemeClr val="bg1"/>
                </a:solidFill>
                <a:latin typeface="Calibri" pitchFamily="34" charset="0"/>
                <a:cs typeface="Calibri" pitchFamily="34" charset="0"/>
              </a:rPr>
              <a:t>КОЭФФИЦИЕНТ АРЕНДЫ</a:t>
            </a:r>
          </a:p>
        </p:txBody>
      </p:sp>
      <p:sp>
        <p:nvSpPr>
          <p:cNvPr id="5" name="Прямоугольник 4"/>
          <p:cNvSpPr/>
          <p:nvPr/>
        </p:nvSpPr>
        <p:spPr>
          <a:xfrm>
            <a:off x="1223807" y="540429"/>
            <a:ext cx="9357455" cy="646331"/>
          </a:xfrm>
          <a:prstGeom prst="rect">
            <a:avLst/>
          </a:prstGeom>
        </p:spPr>
        <p:txBody>
          <a:bodyPr wrap="square">
            <a:spAutoFit/>
          </a:bodyPr>
          <a:lstStyle/>
          <a:p>
            <a:pPr algn="ctr"/>
            <a:r>
              <a:rPr lang="ru-RU" sz="1800" b="1" kern="0" dirty="0" smtClean="0">
                <a:solidFill>
                  <a:srgbClr val="C00000"/>
                </a:solidFill>
              </a:rPr>
              <a:t>СПРАВОЧНИК ОЦЕНЩИКА НЕДВИЖИМОСТИ </a:t>
            </a:r>
            <a:r>
              <a:rPr lang="ru-RU" sz="1800" b="1" kern="0" dirty="0">
                <a:solidFill>
                  <a:srgbClr val="C00000"/>
                </a:solidFill>
              </a:rPr>
              <a:t>ПОД РЕД. Л.А. ЛЕЙФЕРА </a:t>
            </a:r>
            <a:r>
              <a:rPr lang="ru-RU" sz="1800" b="1" kern="0" dirty="0" smtClean="0">
                <a:solidFill>
                  <a:srgbClr val="C00000"/>
                </a:solidFill>
              </a:rPr>
              <a:t/>
            </a:r>
            <a:br>
              <a:rPr lang="ru-RU" sz="1800" b="1" kern="0" dirty="0" smtClean="0">
                <a:solidFill>
                  <a:srgbClr val="C00000"/>
                </a:solidFill>
              </a:rPr>
            </a:br>
            <a:r>
              <a:rPr lang="ru-RU" sz="1800" b="1" kern="0" dirty="0" smtClean="0">
                <a:solidFill>
                  <a:srgbClr val="C00000"/>
                </a:solidFill>
              </a:rPr>
              <a:t>Земельные участки. 2025</a:t>
            </a:r>
            <a:r>
              <a:rPr lang="ru-RU" sz="1800" dirty="0" smtClean="0">
                <a:solidFill>
                  <a:srgbClr val="C00000"/>
                </a:solidFill>
              </a:rPr>
              <a:t> </a:t>
            </a:r>
            <a:r>
              <a:rPr lang="ru-RU" sz="1800" b="1" kern="0" dirty="0" smtClean="0">
                <a:solidFill>
                  <a:srgbClr val="C00000"/>
                </a:solidFill>
              </a:rPr>
              <a:t>Часть 2</a:t>
            </a:r>
            <a:r>
              <a:rPr lang="ru-RU" sz="1800" b="1" kern="0" dirty="0">
                <a:solidFill>
                  <a:srgbClr val="C00000"/>
                </a:solidFill>
              </a:rPr>
              <a:t>. </a:t>
            </a:r>
            <a:endParaRPr lang="ru-RU" sz="1800" dirty="0">
              <a:solidFill>
                <a:srgbClr val="C00000"/>
              </a:solidFill>
            </a:endParaRPr>
          </a:p>
        </p:txBody>
      </p:sp>
      <p:sp>
        <p:nvSpPr>
          <p:cNvPr id="6" name="Прямоугольник 5"/>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231249" y="1302685"/>
            <a:ext cx="1404098" cy="523218"/>
          </a:xfrm>
          <a:prstGeom prst="rect">
            <a:avLst/>
          </a:prstGeom>
        </p:spPr>
        <p:txBody>
          <a:bodyPr wrap="none" lIns="91438" tIns="45719" rIns="91438" bIns="45719">
            <a:spAutoFit/>
          </a:bodyPr>
          <a:lstStyle/>
          <a:p>
            <a:pPr algn="ctr"/>
            <a:r>
              <a:rPr lang="ru-RU" sz="2800" b="1" dirty="0" err="1">
                <a:solidFill>
                  <a:srgbClr val="C00000"/>
                </a:solidFill>
                <a:latin typeface="Arial" pitchFamily="34" charset="0"/>
                <a:cs typeface="Arial" pitchFamily="34" charset="0"/>
              </a:rPr>
              <a:t>Кк</a:t>
            </a:r>
            <a:r>
              <a:rPr lang="ru-RU" sz="2800" b="1" dirty="0">
                <a:solidFill>
                  <a:srgbClr val="C00000"/>
                </a:solidFill>
                <a:latin typeface="Arial" pitchFamily="34" charset="0"/>
                <a:cs typeface="Arial" pitchFamily="34" charset="0"/>
              </a:rPr>
              <a:t> ≠ Ка</a:t>
            </a:r>
            <a:endParaRPr lang="ru-RU" sz="2800" b="1" dirty="0">
              <a:solidFill>
                <a:srgbClr val="C00000"/>
              </a:solidFill>
            </a:endParaRPr>
          </a:p>
        </p:txBody>
      </p:sp>
      <p:sp>
        <p:nvSpPr>
          <p:cNvPr id="9" name="Прямоугольник 8"/>
          <p:cNvSpPr/>
          <p:nvPr/>
        </p:nvSpPr>
        <p:spPr>
          <a:xfrm>
            <a:off x="6313801" y="4707185"/>
            <a:ext cx="5505667" cy="1892824"/>
          </a:xfrm>
          <a:prstGeom prst="rect">
            <a:avLst/>
          </a:prstGeom>
        </p:spPr>
        <p:txBody>
          <a:bodyPr wrap="square" lIns="91438" tIns="45719" rIns="91438" bIns="45719">
            <a:spAutoFit/>
          </a:bodyPr>
          <a:lstStyle/>
          <a:p>
            <a:pPr algn="just"/>
            <a:r>
              <a:rPr lang="ru-RU" sz="1300" b="1" i="1" dirty="0">
                <a:solidFill>
                  <a:srgbClr val="C00000"/>
                </a:solidFill>
                <a:latin typeface="Arial" pitchFamily="34" charset="0"/>
                <a:cs typeface="Arial" pitchFamily="34" charset="0"/>
              </a:rPr>
              <a:t>Важная информация</a:t>
            </a:r>
            <a:r>
              <a:rPr lang="ru-RU" sz="1300" b="1" dirty="0">
                <a:solidFill>
                  <a:srgbClr val="C00000"/>
                </a:solidFill>
                <a:latin typeface="Arial" pitchFamily="34" charset="0"/>
                <a:cs typeface="Arial" pitchFamily="34" charset="0"/>
              </a:rPr>
              <a:t>. </a:t>
            </a:r>
            <a:r>
              <a:rPr lang="ru-RU" sz="1300" b="1" dirty="0">
                <a:solidFill>
                  <a:schemeClr val="accent1">
                    <a:lumMod val="50000"/>
                  </a:schemeClr>
                </a:solidFill>
                <a:latin typeface="Arial" pitchFamily="34" charset="0"/>
                <a:cs typeface="Arial" pitchFamily="34" charset="0"/>
              </a:rPr>
              <a:t>Приведенные в таблице коэффициенты не следует интерпретировать как ставки капитализации дохода от деятельности, ведущейся на земельном участке. По своей сути они являются ставками арендной платы, представленными в виде процентов от рыночной стоимости земельного участка при специальных допущениях. Поэтому для расчета рыночной стоимости земельных участков методом прямой капитализации использовать эти коэффициенты не рекомендуется.</a:t>
            </a:r>
          </a:p>
        </p:txBody>
      </p:sp>
      <p:sp>
        <p:nvSpPr>
          <p:cNvPr id="10" name="Прямоугольник 9"/>
          <p:cNvSpPr/>
          <p:nvPr/>
        </p:nvSpPr>
        <p:spPr>
          <a:xfrm>
            <a:off x="151346" y="4688921"/>
            <a:ext cx="5512855" cy="2092879"/>
          </a:xfrm>
          <a:prstGeom prst="rect">
            <a:avLst/>
          </a:prstGeom>
        </p:spPr>
        <p:txBody>
          <a:bodyPr wrap="square" lIns="91438" tIns="45719" rIns="91438" bIns="45719">
            <a:spAutoFit/>
          </a:bodyPr>
          <a:lstStyle/>
          <a:p>
            <a:pPr algn="just"/>
            <a:r>
              <a:rPr lang="ru-RU" sz="1300" b="1" i="1" dirty="0">
                <a:solidFill>
                  <a:srgbClr val="C00000"/>
                </a:solidFill>
                <a:latin typeface="Arial" pitchFamily="34" charset="0"/>
                <a:cs typeface="Arial" pitchFamily="34" charset="0"/>
              </a:rPr>
              <a:t>Важная информация</a:t>
            </a:r>
            <a:r>
              <a:rPr lang="ru-RU" sz="1300" b="1" dirty="0">
                <a:solidFill>
                  <a:srgbClr val="C00000"/>
                </a:solidFill>
                <a:latin typeface="Arial" pitchFamily="34" charset="0"/>
                <a:cs typeface="Arial" pitchFamily="34" charset="0"/>
              </a:rPr>
              <a:t>: </a:t>
            </a:r>
            <a:r>
              <a:rPr lang="ru-RU" sz="1300" b="1" dirty="0">
                <a:solidFill>
                  <a:schemeClr val="accent1">
                    <a:lumMod val="50000"/>
                  </a:schemeClr>
                </a:solidFill>
                <a:latin typeface="Arial" pitchFamily="34" charset="0"/>
                <a:cs typeface="Arial" pitchFamily="34" charset="0"/>
              </a:rPr>
              <a:t>Приведенные ставки капитализации (текущей доходности) не следует использовать для определения требуемого дохода от аренды участка, используя формулу прямой капитализации, а в качестве исходных данных рыночную стоимость, определенную в рамках сравнительного подхода. Обращаем внимание, что использование таких ставок при расчете арендной ставки может привести к ее искусственному завышению, что может рассматриваться как создание условий для неосновательного обогащения.</a:t>
            </a:r>
            <a:endParaRPr lang="ru-RU" sz="1300" dirty="0">
              <a:solidFill>
                <a:schemeClr val="accent1">
                  <a:lumMod val="50000"/>
                </a:schemeClr>
              </a:solidFill>
            </a:endParaRPr>
          </a:p>
        </p:txBody>
      </p:sp>
      <p:grpSp>
        <p:nvGrpSpPr>
          <p:cNvPr id="11" name="Группа 10"/>
          <p:cNvGrpSpPr/>
          <p:nvPr/>
        </p:nvGrpSpPr>
        <p:grpSpPr>
          <a:xfrm>
            <a:off x="151347" y="1271219"/>
            <a:ext cx="5629109" cy="3465327"/>
            <a:chOff x="-40571" y="969009"/>
            <a:chExt cx="4311020" cy="2468800"/>
          </a:xfrm>
        </p:grpSpPr>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476" b="2146"/>
            <a:stretch/>
          </p:blipFill>
          <p:spPr bwMode="auto">
            <a:xfrm>
              <a:off x="-40571" y="1374727"/>
              <a:ext cx="4311020" cy="206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04" y="969009"/>
              <a:ext cx="3263899" cy="41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Группа 13"/>
          <p:cNvGrpSpPr/>
          <p:nvPr/>
        </p:nvGrpSpPr>
        <p:grpSpPr>
          <a:xfrm>
            <a:off x="6430056" y="1375736"/>
            <a:ext cx="5438772" cy="3352757"/>
            <a:chOff x="6616942" y="1045228"/>
            <a:chExt cx="5017558" cy="3130127"/>
          </a:xfrm>
        </p:grpSpPr>
        <p:pic>
          <p:nvPicPr>
            <p:cNvPr id="15"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77" t="1248" r="177"/>
            <a:stretch/>
          </p:blipFill>
          <p:spPr bwMode="auto">
            <a:xfrm>
              <a:off x="6616942" y="1478856"/>
              <a:ext cx="5017558" cy="269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096" y="1045228"/>
              <a:ext cx="4169973" cy="41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7274" y="507832"/>
            <a:ext cx="1264534" cy="95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Группа 17"/>
          <p:cNvGrpSpPr/>
          <p:nvPr/>
        </p:nvGrpSpPr>
        <p:grpSpPr>
          <a:xfrm>
            <a:off x="22377" y="-26231"/>
            <a:ext cx="2515499" cy="672562"/>
            <a:chOff x="215166" y="204154"/>
            <a:chExt cx="2515499" cy="672562"/>
          </a:xfrm>
        </p:grpSpPr>
        <p:pic>
          <p:nvPicPr>
            <p:cNvPr id="19" name="Рисунок 18"/>
            <p:cNvPicPr>
              <a:picLocks noChangeAspect="1"/>
            </p:cNvPicPr>
            <p:nvPr/>
          </p:nvPicPr>
          <p:blipFill rotWithShape="1">
            <a:blip r:embed="rId8">
              <a:lum bright="70000" contrast="-70000"/>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r="56127"/>
            <a:stretch/>
          </p:blipFill>
          <p:spPr>
            <a:xfrm>
              <a:off x="215166" y="204154"/>
              <a:ext cx="527324" cy="457118"/>
            </a:xfrm>
            <a:prstGeom prst="rect">
              <a:avLst/>
            </a:prstGeom>
          </p:spPr>
        </p:pic>
        <p:sp>
          <p:nvSpPr>
            <p:cNvPr id="20" name="TextBox 19"/>
            <p:cNvSpPr txBox="1"/>
            <p:nvPr/>
          </p:nvSpPr>
          <p:spPr bwMode="auto">
            <a:xfrm>
              <a:off x="638095" y="230385"/>
              <a:ext cx="2092570" cy="646331"/>
            </a:xfrm>
            <a:prstGeom prst="rect">
              <a:avLst/>
            </a:prstGeom>
            <a:noFill/>
          </p:spPr>
          <p:txBody>
            <a:bodyPr wrap="square">
              <a:spAutoFit/>
            </a:bodyPr>
            <a:lstStyle/>
            <a:p>
              <a:pPr>
                <a:defRPr/>
              </a:pPr>
              <a:r>
                <a:rPr lang="ru-RU" sz="1200" b="1" dirty="0" smtClean="0">
                  <a:solidFill>
                    <a:schemeClr val="bg1"/>
                  </a:solidFill>
                  <a:latin typeface="Century Gothic" pitchFamily="34" charset="0"/>
                </a:rPr>
                <a:t>АНАЛИТИЧЕСКИЙ</a:t>
              </a:r>
            </a:p>
            <a:p>
              <a:pPr>
                <a:defRPr/>
              </a:pPr>
              <a:r>
                <a:rPr lang="ru-RU" sz="1200" b="1" dirty="0" smtClean="0">
                  <a:solidFill>
                    <a:schemeClr val="bg1"/>
                  </a:solidFill>
                  <a:latin typeface="Century Gothic" pitchFamily="34" charset="0"/>
                </a:rPr>
                <a:t>ЦЕНТР</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62630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16</a:t>
            </a:fld>
            <a:endParaRPr lang="ru-RU"/>
          </a:p>
        </p:txBody>
      </p:sp>
      <p:sp>
        <p:nvSpPr>
          <p:cNvPr id="3" name="Прямоугольник 2"/>
          <p:cNvSpPr/>
          <p:nvPr/>
        </p:nvSpPr>
        <p:spPr>
          <a:xfrm>
            <a:off x="1443941" y="-21031"/>
            <a:ext cx="10153649" cy="769441"/>
          </a:xfrm>
          <a:prstGeom prst="rect">
            <a:avLst/>
          </a:prstGeom>
        </p:spPr>
        <p:txBody>
          <a:bodyPr wrap="square">
            <a:spAutoFit/>
          </a:bodyPr>
          <a:lstStyle/>
          <a:p>
            <a:pPr lvl="0" algn="ctr" defTabSz="914377"/>
            <a:r>
              <a:rPr lang="en-US" sz="2200" b="1" kern="0" dirty="0">
                <a:solidFill>
                  <a:schemeClr val="bg1"/>
                </a:solidFill>
                <a:latin typeface="Calibri" pitchFamily="34" charset="0"/>
                <a:cs typeface="Calibri" pitchFamily="34" charset="0"/>
              </a:rPr>
              <a:t>II</a:t>
            </a:r>
            <a:r>
              <a:rPr lang="ru-RU" sz="2200" b="1" kern="0" dirty="0">
                <a:solidFill>
                  <a:schemeClr val="bg1"/>
                </a:solidFill>
                <a:latin typeface="Calibri" pitchFamily="34" charset="0"/>
                <a:cs typeface="Calibri" pitchFamily="34" charset="0"/>
              </a:rPr>
              <a:t>. МЕТОД РЕКАПИТАЛИЗАЦИИ НА ОСНОВЕ </a:t>
            </a:r>
            <a:r>
              <a:rPr lang="ru-RU" sz="2200" b="1" kern="0" dirty="0" smtClean="0">
                <a:solidFill>
                  <a:schemeClr val="bg1"/>
                </a:solidFill>
                <a:latin typeface="Calibri" pitchFamily="34" charset="0"/>
                <a:cs typeface="Calibri" pitchFamily="34" charset="0"/>
              </a:rPr>
              <a:t>ДЕЙСТВУЮЩИХ</a:t>
            </a:r>
          </a:p>
          <a:p>
            <a:pPr lvl="0" algn="ctr" defTabSz="914377"/>
            <a:r>
              <a:rPr lang="ru-RU" sz="2200" b="1" kern="0" dirty="0" smtClean="0">
                <a:solidFill>
                  <a:schemeClr val="bg1"/>
                </a:solidFill>
                <a:latin typeface="Calibri" pitchFamily="34" charset="0"/>
                <a:cs typeface="Calibri" pitchFamily="34" charset="0"/>
              </a:rPr>
              <a:t> </a:t>
            </a:r>
            <a:r>
              <a:rPr lang="ru-RU" sz="2200" b="1" kern="0" dirty="0">
                <a:solidFill>
                  <a:schemeClr val="bg1"/>
                </a:solidFill>
                <a:latin typeface="Calibri" pitchFamily="34" charset="0"/>
                <a:cs typeface="Calibri" pitchFamily="34" charset="0"/>
              </a:rPr>
              <a:t>ДОГОВОРОВ АРЕНДЫ </a:t>
            </a:r>
            <a:r>
              <a:rPr lang="ru-RU" sz="2200" b="1" kern="0" dirty="0" smtClean="0">
                <a:solidFill>
                  <a:schemeClr val="bg1"/>
                </a:solidFill>
                <a:latin typeface="Calibri" pitchFamily="34" charset="0"/>
                <a:cs typeface="Calibri" pitchFamily="34" charset="0"/>
              </a:rPr>
              <a:t>ЗЕМЕЛЬНЫХ </a:t>
            </a:r>
            <a:r>
              <a:rPr lang="ru-RU" sz="2200" b="1" kern="0" dirty="0">
                <a:solidFill>
                  <a:schemeClr val="bg1"/>
                </a:solidFill>
                <a:latin typeface="Calibri" pitchFamily="34" charset="0"/>
                <a:cs typeface="Calibri" pitchFamily="34" charset="0"/>
              </a:rPr>
              <a:t>УЧАСТКОВ</a:t>
            </a:r>
          </a:p>
        </p:txBody>
      </p:sp>
      <p:sp>
        <p:nvSpPr>
          <p:cNvPr id="9" name="Прямоугольник 8"/>
          <p:cNvSpPr/>
          <p:nvPr/>
        </p:nvSpPr>
        <p:spPr>
          <a:xfrm>
            <a:off x="2912143" y="2961359"/>
            <a:ext cx="7217247" cy="723273"/>
          </a:xfrm>
          <a:prstGeom prst="rect">
            <a:avLst/>
          </a:prstGeom>
        </p:spPr>
        <p:txBody>
          <a:bodyPr wrap="square" lIns="91438" tIns="45719" rIns="91438" bIns="45719">
            <a:spAutoFit/>
          </a:bodyPr>
          <a:lstStyle/>
          <a:p>
            <a:pPr algn="just">
              <a:spcAft>
                <a:spcPts val="600"/>
              </a:spcAft>
            </a:pPr>
            <a:r>
              <a:rPr lang="ru-RU" dirty="0" smtClean="0">
                <a:solidFill>
                  <a:srgbClr val="002060"/>
                </a:solidFill>
                <a:latin typeface="Arial" pitchFamily="34" charset="0"/>
                <a:cs typeface="Arial" pitchFamily="34" charset="0"/>
              </a:rPr>
              <a:t>Большинство сделок по аренде заключено с муниципалитетом; </a:t>
            </a:r>
          </a:p>
          <a:p>
            <a:pPr algn="just">
              <a:spcAft>
                <a:spcPts val="600"/>
              </a:spcAft>
            </a:pPr>
            <a:r>
              <a:rPr lang="ru-RU" dirty="0" smtClean="0">
                <a:solidFill>
                  <a:srgbClr val="002060"/>
                </a:solidFill>
                <a:latin typeface="Arial" pitchFamily="34" charset="0"/>
                <a:cs typeface="Arial" pitchFamily="34" charset="0"/>
              </a:rPr>
              <a:t>Условия договоров аренды принимается участниками рынка.</a:t>
            </a:r>
          </a:p>
        </p:txBody>
      </p:sp>
      <p:sp>
        <p:nvSpPr>
          <p:cNvPr id="10" name="Прямоугольник 9"/>
          <p:cNvSpPr/>
          <p:nvPr/>
        </p:nvSpPr>
        <p:spPr>
          <a:xfrm>
            <a:off x="460240" y="1002987"/>
            <a:ext cx="11591925" cy="1200327"/>
          </a:xfrm>
          <a:prstGeom prst="rect">
            <a:avLst/>
          </a:prstGeom>
        </p:spPr>
        <p:txBody>
          <a:bodyPr wrap="square" lIns="91438" tIns="45719" rIns="91438" bIns="45719">
            <a:spAutoFit/>
          </a:bodyPr>
          <a:lstStyle/>
          <a:p>
            <a:pPr algn="just"/>
            <a:r>
              <a:rPr lang="ru-RU" dirty="0">
                <a:solidFill>
                  <a:srgbClr val="002060"/>
                </a:solidFill>
                <a:latin typeface="Arial" pitchFamily="34" charset="0"/>
                <a:cs typeface="Arial" pitchFamily="34" charset="0"/>
              </a:rPr>
              <a:t>В случае наличия достоверной информации о величине дохода, создаваемого аналогом объекта оценки за определенный период времени, и его цене </a:t>
            </a:r>
            <a:r>
              <a:rPr lang="ru-RU" dirty="0" smtClean="0">
                <a:solidFill>
                  <a:srgbClr val="002060"/>
                </a:solidFill>
                <a:latin typeface="Arial" pitchFamily="34" charset="0"/>
                <a:cs typeface="Arial" pitchFamily="34" charset="0"/>
              </a:rPr>
              <a:t>коэффициент текущей доходности, </a:t>
            </a:r>
            <a:r>
              <a:rPr lang="ru-RU" dirty="0">
                <a:solidFill>
                  <a:srgbClr val="002060"/>
                </a:solidFill>
                <a:latin typeface="Arial" pitchFamily="34" charset="0"/>
                <a:cs typeface="Arial" pitchFamily="34" charset="0"/>
              </a:rPr>
              <a:t>создаваемого правом аренды земельного участка, может определяться путем деления величины дохода, создаваемого аналогом за определенный период времени, на цену данного аналога.</a:t>
            </a:r>
          </a:p>
        </p:txBody>
      </p:sp>
      <p:grpSp>
        <p:nvGrpSpPr>
          <p:cNvPr id="11" name="Группа 10"/>
          <p:cNvGrpSpPr/>
          <p:nvPr/>
        </p:nvGrpSpPr>
        <p:grpSpPr>
          <a:xfrm>
            <a:off x="5086633" y="2345173"/>
            <a:ext cx="2339137" cy="523220"/>
            <a:chOff x="3312983" y="2779088"/>
            <a:chExt cx="2339137" cy="523220"/>
          </a:xfrm>
        </p:grpSpPr>
        <p:sp>
          <p:nvSpPr>
            <p:cNvPr id="12" name="Прямоугольник 11"/>
            <p:cNvSpPr/>
            <p:nvPr/>
          </p:nvSpPr>
          <p:spPr>
            <a:xfrm>
              <a:off x="3312983" y="2779088"/>
              <a:ext cx="2266967" cy="523220"/>
            </a:xfrm>
            <a:prstGeom prst="rect">
              <a:avLst/>
            </a:prstGeom>
          </p:spPr>
          <p:txBody>
            <a:bodyPr wrap="none">
              <a:spAutoFit/>
            </a:bodyPr>
            <a:lstStyle/>
            <a:p>
              <a:pPr algn="ctr">
                <a:defRPr/>
              </a:pPr>
              <a:r>
                <a:rPr lang="ru-RU" sz="2800" b="1" kern="0" dirty="0">
                  <a:solidFill>
                    <a:srgbClr val="002060"/>
                  </a:solidFill>
                  <a:latin typeface="Roboto"/>
                </a:rPr>
                <a:t>Ка = Ап / КС</a:t>
              </a:r>
            </a:p>
          </p:txBody>
        </p:sp>
        <p:sp>
          <p:nvSpPr>
            <p:cNvPr id="13" name="Прямоугольник 12"/>
            <p:cNvSpPr/>
            <p:nvPr/>
          </p:nvSpPr>
          <p:spPr>
            <a:xfrm>
              <a:off x="3313175" y="2779088"/>
              <a:ext cx="2338945" cy="523220"/>
            </a:xfrm>
            <a:prstGeom prst="rect">
              <a:avLst/>
            </a:prstGeom>
            <a:noFill/>
            <a:ln w="25400" cap="flat" cmpd="sng" algn="ctr">
              <a:solidFill>
                <a:srgbClr val="C00000"/>
              </a:solidFill>
              <a:prstDash val="solid"/>
            </a:ln>
            <a:effectLst/>
          </p:spPr>
          <p:txBody>
            <a:bodyPr rtlCol="0" anchor="ctr"/>
            <a:lstStyle/>
            <a:p>
              <a:pPr algn="ctr">
                <a:defRPr/>
              </a:pPr>
              <a:endParaRPr lang="ru-RU" kern="0">
                <a:solidFill>
                  <a:sysClr val="window" lastClr="FFFFFF"/>
                </a:solidFill>
                <a:latin typeface="Calibri"/>
              </a:endParaRPr>
            </a:p>
          </p:txBody>
        </p:sp>
      </p:grpSp>
      <p:grpSp>
        <p:nvGrpSpPr>
          <p:cNvPr id="14" name="Группа 13"/>
          <p:cNvGrpSpPr/>
          <p:nvPr/>
        </p:nvGrpSpPr>
        <p:grpSpPr>
          <a:xfrm>
            <a:off x="4275982" y="4002131"/>
            <a:ext cx="3960440" cy="544250"/>
            <a:chOff x="2771800" y="5463220"/>
            <a:chExt cx="3960440" cy="544251"/>
          </a:xfrm>
        </p:grpSpPr>
        <p:sp>
          <p:nvSpPr>
            <p:cNvPr id="15" name="Прямоугольник 14"/>
            <p:cNvSpPr/>
            <p:nvPr/>
          </p:nvSpPr>
          <p:spPr>
            <a:xfrm>
              <a:off x="2771800" y="5463220"/>
              <a:ext cx="3960440" cy="523221"/>
            </a:xfrm>
            <a:prstGeom prst="rect">
              <a:avLst/>
            </a:prstGeom>
          </p:spPr>
          <p:txBody>
            <a:bodyPr wrap="square">
              <a:spAutoFit/>
            </a:bodyPr>
            <a:lstStyle/>
            <a:p>
              <a:pPr algn="ctr">
                <a:defRPr/>
              </a:pPr>
              <a:r>
                <a:rPr lang="ru-RU" sz="2800" b="1" kern="0" dirty="0">
                  <a:solidFill>
                    <a:srgbClr val="002060"/>
                  </a:solidFill>
                  <a:latin typeface="Roboto"/>
                </a:rPr>
                <a:t>Ка М</a:t>
              </a:r>
              <a:r>
                <a:rPr lang="en-US" sz="2800" b="1" kern="0" dirty="0">
                  <a:solidFill>
                    <a:srgbClr val="002060"/>
                  </a:solidFill>
                  <a:latin typeface="Roboto"/>
                </a:rPr>
                <a:t>in</a:t>
              </a:r>
              <a:r>
                <a:rPr lang="ru-RU" sz="2800" b="1" kern="0" dirty="0">
                  <a:solidFill>
                    <a:srgbClr val="002060"/>
                  </a:solidFill>
                  <a:latin typeface="Roboto"/>
                </a:rPr>
                <a:t> &lt; Ка &lt; Ка </a:t>
              </a:r>
              <a:r>
                <a:rPr lang="en-US" sz="2800" b="1" kern="0" dirty="0">
                  <a:solidFill>
                    <a:srgbClr val="002060"/>
                  </a:solidFill>
                  <a:latin typeface="Roboto"/>
                </a:rPr>
                <a:t>Max</a:t>
              </a:r>
              <a:endParaRPr lang="ru-RU" sz="2800" b="1" kern="0" dirty="0">
                <a:solidFill>
                  <a:srgbClr val="002060"/>
                </a:solidFill>
                <a:latin typeface="Roboto"/>
              </a:endParaRPr>
            </a:p>
          </p:txBody>
        </p:sp>
        <p:sp>
          <p:nvSpPr>
            <p:cNvPr id="16" name="Прямоугольник 15"/>
            <p:cNvSpPr/>
            <p:nvPr/>
          </p:nvSpPr>
          <p:spPr>
            <a:xfrm>
              <a:off x="2771800" y="5484251"/>
              <a:ext cx="3960440" cy="523220"/>
            </a:xfrm>
            <a:prstGeom prst="rect">
              <a:avLst/>
            </a:prstGeom>
            <a:noFill/>
            <a:ln w="25400" cap="flat" cmpd="sng" algn="ctr">
              <a:solidFill>
                <a:srgbClr val="C00000"/>
              </a:solidFill>
              <a:prstDash val="solid"/>
            </a:ln>
            <a:effectLst/>
          </p:spPr>
          <p:txBody>
            <a:bodyPr rtlCol="0" anchor="ctr"/>
            <a:lstStyle/>
            <a:p>
              <a:pPr algn="ctr">
                <a:defRPr/>
              </a:pPr>
              <a:endParaRPr lang="ru-RU" kern="0">
                <a:solidFill>
                  <a:sysClr val="window" lastClr="FFFFFF"/>
                </a:solidFill>
                <a:latin typeface="Calibri"/>
              </a:endParaRPr>
            </a:p>
          </p:txBody>
        </p:sp>
      </p:grpSp>
      <p:sp>
        <p:nvSpPr>
          <p:cNvPr id="17" name="Прямоугольник 16"/>
          <p:cNvSpPr/>
          <p:nvPr/>
        </p:nvSpPr>
        <p:spPr>
          <a:xfrm>
            <a:off x="918333" y="4863880"/>
            <a:ext cx="10254491" cy="1039601"/>
          </a:xfrm>
          <a:prstGeom prst="rect">
            <a:avLst/>
          </a:prstGeom>
        </p:spPr>
        <p:txBody>
          <a:bodyPr wrap="square" lIns="91438" tIns="45719" rIns="91438" bIns="45719">
            <a:spAutoFit/>
          </a:bodyPr>
          <a:lstStyle/>
          <a:p>
            <a:pPr algn="just">
              <a:spcAft>
                <a:spcPts val="600"/>
              </a:spcAft>
            </a:pPr>
            <a:r>
              <a:rPr lang="ru-RU" dirty="0" smtClean="0">
                <a:solidFill>
                  <a:srgbClr val="002060"/>
                </a:solidFill>
                <a:latin typeface="Arial" pitchFamily="34" charset="0"/>
                <a:cs typeface="Arial" pitchFamily="34" charset="0"/>
              </a:rPr>
              <a:t>Ка </a:t>
            </a:r>
            <a:r>
              <a:rPr lang="en-US" dirty="0">
                <a:solidFill>
                  <a:srgbClr val="002060"/>
                </a:solidFill>
                <a:latin typeface="Arial" pitchFamily="34" charset="0"/>
                <a:cs typeface="Arial" pitchFamily="34" charset="0"/>
              </a:rPr>
              <a:t>min </a:t>
            </a:r>
            <a:r>
              <a:rPr lang="ru-RU" dirty="0">
                <a:solidFill>
                  <a:srgbClr val="002060"/>
                </a:solidFill>
                <a:latin typeface="Arial" pitchFamily="34" charset="0"/>
                <a:cs typeface="Arial" pitchFamily="34" charset="0"/>
              </a:rPr>
              <a:t>— не менее </a:t>
            </a:r>
            <a:r>
              <a:rPr lang="ru-RU" dirty="0" smtClean="0">
                <a:solidFill>
                  <a:srgbClr val="002060"/>
                </a:solidFill>
                <a:latin typeface="Arial" pitchFamily="34" charset="0"/>
                <a:cs typeface="Arial" pitchFamily="34" charset="0"/>
              </a:rPr>
              <a:t>ставки налога; </a:t>
            </a:r>
          </a:p>
          <a:p>
            <a:pPr algn="just">
              <a:spcAft>
                <a:spcPts val="600"/>
              </a:spcAft>
            </a:pPr>
            <a:r>
              <a:rPr lang="ru-RU" dirty="0" smtClean="0">
                <a:solidFill>
                  <a:srgbClr val="002060"/>
                </a:solidFill>
                <a:latin typeface="Arial" pitchFamily="34" charset="0"/>
                <a:cs typeface="Arial" pitchFamily="34" charset="0"/>
              </a:rPr>
              <a:t>Ка </a:t>
            </a:r>
            <a:r>
              <a:rPr lang="en-US" dirty="0" smtClean="0">
                <a:solidFill>
                  <a:srgbClr val="002060"/>
                </a:solidFill>
                <a:latin typeface="Arial" pitchFamily="34" charset="0"/>
                <a:cs typeface="Arial" pitchFamily="34" charset="0"/>
              </a:rPr>
              <a:t>max</a:t>
            </a:r>
            <a:r>
              <a:rPr lang="ru-RU" dirty="0">
                <a:solidFill>
                  <a:srgbClr val="002060"/>
                </a:solidFill>
                <a:latin typeface="Arial" pitchFamily="34" charset="0"/>
                <a:cs typeface="Arial" pitchFamily="34" charset="0"/>
              </a:rPr>
              <a:t> — не </a:t>
            </a:r>
            <a:r>
              <a:rPr lang="ru-RU" dirty="0" smtClean="0">
                <a:solidFill>
                  <a:srgbClr val="002060"/>
                </a:solidFill>
                <a:latin typeface="Arial" pitchFamily="34" charset="0"/>
                <a:cs typeface="Arial" pitchFamily="34" charset="0"/>
              </a:rPr>
              <a:t>более известной максимальной величины для коэффициента аренды или коэффициента капитализации</a:t>
            </a:r>
            <a:r>
              <a:rPr lang="ru-RU" sz="1600" dirty="0">
                <a:solidFill>
                  <a:srgbClr val="002060"/>
                </a:solidFill>
                <a:latin typeface="Arial" pitchFamily="34" charset="0"/>
                <a:cs typeface="Arial" pitchFamily="34" charset="0"/>
              </a:rPr>
              <a:t>.</a:t>
            </a:r>
          </a:p>
        </p:txBody>
      </p:sp>
      <p:sp>
        <p:nvSpPr>
          <p:cNvPr id="2" name="Прямоугольник 1"/>
          <p:cNvSpPr/>
          <p:nvPr/>
        </p:nvSpPr>
        <p:spPr>
          <a:xfrm>
            <a:off x="0" y="6091311"/>
            <a:ext cx="12192000" cy="76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15868" y="71553"/>
            <a:ext cx="2677060" cy="789575"/>
            <a:chOff x="50312" y="-7821"/>
            <a:chExt cx="2677060" cy="789575"/>
          </a:xfrm>
        </p:grpSpPr>
        <p:pic>
          <p:nvPicPr>
            <p:cNvPr id="23" name="Рисунок 22"/>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24" name="TextBox 23"/>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268644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17</a:t>
            </a:fld>
            <a:endParaRPr lang="ru-RU"/>
          </a:p>
        </p:txBody>
      </p:sp>
      <p:sp>
        <p:nvSpPr>
          <p:cNvPr id="11"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777496305"/>
              </p:ext>
            </p:extLst>
          </p:nvPr>
        </p:nvGraphicFramePr>
        <p:xfrm>
          <a:off x="274318" y="1092618"/>
          <a:ext cx="11702227" cy="2807032"/>
        </p:xfrm>
        <a:graphic>
          <a:graphicData uri="http://schemas.openxmlformats.org/drawingml/2006/table">
            <a:tbl>
              <a:tblPr firstRow="1" firstCol="1" bandRow="1">
                <a:tableStyleId>{5C22544A-7EE6-4342-B048-85BDC9FD1C3A}</a:tableStyleId>
              </a:tblPr>
              <a:tblGrid>
                <a:gridCol w="3938397">
                  <a:extLst>
                    <a:ext uri="{9D8B030D-6E8A-4147-A177-3AD203B41FA5}">
                      <a16:colId xmlns:a16="http://schemas.microsoft.com/office/drawing/2014/main" val="1462593032"/>
                    </a:ext>
                  </a:extLst>
                </a:gridCol>
                <a:gridCol w="920567">
                  <a:extLst>
                    <a:ext uri="{9D8B030D-6E8A-4147-A177-3AD203B41FA5}">
                      <a16:colId xmlns:a16="http://schemas.microsoft.com/office/drawing/2014/main" val="3761295564"/>
                    </a:ext>
                  </a:extLst>
                </a:gridCol>
                <a:gridCol w="920567">
                  <a:extLst>
                    <a:ext uri="{9D8B030D-6E8A-4147-A177-3AD203B41FA5}">
                      <a16:colId xmlns:a16="http://schemas.microsoft.com/office/drawing/2014/main" val="2043012203"/>
                    </a:ext>
                  </a:extLst>
                </a:gridCol>
                <a:gridCol w="920567">
                  <a:extLst>
                    <a:ext uri="{9D8B030D-6E8A-4147-A177-3AD203B41FA5}">
                      <a16:colId xmlns:a16="http://schemas.microsoft.com/office/drawing/2014/main" val="3312832364"/>
                    </a:ext>
                  </a:extLst>
                </a:gridCol>
                <a:gridCol w="920567">
                  <a:extLst>
                    <a:ext uri="{9D8B030D-6E8A-4147-A177-3AD203B41FA5}">
                      <a16:colId xmlns:a16="http://schemas.microsoft.com/office/drawing/2014/main" val="870372360"/>
                    </a:ext>
                  </a:extLst>
                </a:gridCol>
                <a:gridCol w="625562">
                  <a:extLst>
                    <a:ext uri="{9D8B030D-6E8A-4147-A177-3AD203B41FA5}">
                      <a16:colId xmlns:a16="http://schemas.microsoft.com/office/drawing/2014/main" val="1495566011"/>
                    </a:ext>
                  </a:extLst>
                </a:gridCol>
                <a:gridCol w="1152000">
                  <a:extLst>
                    <a:ext uri="{9D8B030D-6E8A-4147-A177-3AD203B41FA5}">
                      <a16:colId xmlns:a16="http://schemas.microsoft.com/office/drawing/2014/main" val="1952359136"/>
                    </a:ext>
                  </a:extLst>
                </a:gridCol>
                <a:gridCol w="1152000">
                  <a:extLst>
                    <a:ext uri="{9D8B030D-6E8A-4147-A177-3AD203B41FA5}">
                      <a16:colId xmlns:a16="http://schemas.microsoft.com/office/drawing/2014/main" val="1373735944"/>
                    </a:ext>
                  </a:extLst>
                </a:gridCol>
                <a:gridCol w="1152000">
                  <a:extLst>
                    <a:ext uri="{9D8B030D-6E8A-4147-A177-3AD203B41FA5}">
                      <a16:colId xmlns:a16="http://schemas.microsoft.com/office/drawing/2014/main" val="2413998093"/>
                    </a:ext>
                  </a:extLst>
                </a:gridCol>
              </a:tblGrid>
              <a:tr h="894838">
                <a:tc>
                  <a:txBody>
                    <a:bodyPr/>
                    <a:lstStyle/>
                    <a:p>
                      <a:pPr algn="ctr" fontAlgn="ctr"/>
                      <a:r>
                        <a:rPr lang="ru-RU" sz="1400" u="none" strike="noStrike" dirty="0">
                          <a:solidFill>
                            <a:srgbClr val="FFFFFF"/>
                          </a:solidFill>
                          <a:effectLst/>
                          <a:latin typeface="Arial" pitchFamily="34" charset="0"/>
                          <a:cs typeface="Arial" pitchFamily="34" charset="0"/>
                        </a:rPr>
                        <a:t>Сегмент</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ctr" fontAlgn="ctr"/>
                      <a:r>
                        <a:rPr lang="ru-RU" sz="1400" u="none" strike="noStrike" dirty="0">
                          <a:solidFill>
                            <a:srgbClr val="FFFFFF"/>
                          </a:solidFill>
                          <a:effectLst/>
                          <a:latin typeface="Arial" pitchFamily="34" charset="0"/>
                          <a:cs typeface="Arial" pitchFamily="34" charset="0"/>
                        </a:rPr>
                        <a:t>Количество, шт.</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ctr" fontAlgn="ctr"/>
                      <a:r>
                        <a:rPr lang="ru-RU" sz="1400" u="none" strike="noStrike" dirty="0">
                          <a:solidFill>
                            <a:srgbClr val="FFFFFF"/>
                          </a:solidFill>
                          <a:effectLst/>
                          <a:latin typeface="Arial" pitchFamily="34" charset="0"/>
                          <a:cs typeface="Arial" pitchFamily="34" charset="0"/>
                        </a:rPr>
                        <a:t>Среднее Ка текущий, %</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ctr" fontAlgn="ctr"/>
                      <a:r>
                        <a:rPr lang="ru-RU" sz="1400" u="none" strike="noStrike" dirty="0">
                          <a:solidFill>
                            <a:srgbClr val="FFFFFF"/>
                          </a:solidFill>
                          <a:effectLst/>
                          <a:latin typeface="Arial" pitchFamily="34" charset="0"/>
                          <a:cs typeface="Arial" pitchFamily="34" charset="0"/>
                        </a:rPr>
                        <a:t>Минимум Ка, %</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ctr" fontAlgn="ctr"/>
                      <a:r>
                        <a:rPr lang="ru-RU" sz="1400" u="none" strike="noStrike" dirty="0">
                          <a:solidFill>
                            <a:srgbClr val="FFFFFF"/>
                          </a:solidFill>
                          <a:effectLst/>
                          <a:latin typeface="Arial" pitchFamily="34" charset="0"/>
                          <a:cs typeface="Arial" pitchFamily="34" charset="0"/>
                        </a:rPr>
                        <a:t>Максимум Ка, %</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FFFFFF"/>
                          </a:solidFill>
                          <a:effectLst/>
                          <a:latin typeface="Arial" pitchFamily="34" charset="0"/>
                          <a:cs typeface="Arial" pitchFamily="34" charset="0"/>
                        </a:rPr>
                        <a:t>Среднее </a:t>
                      </a:r>
                      <a:endParaRPr lang="ru-RU" sz="1400" u="none" strike="noStrike" dirty="0" smtClean="0">
                        <a:solidFill>
                          <a:srgbClr val="FFFFFF"/>
                        </a:solidFill>
                        <a:effectLst/>
                        <a:latin typeface="Arial" pitchFamily="34" charset="0"/>
                        <a:cs typeface="Arial" pitchFamily="34" charset="0"/>
                      </a:endParaRPr>
                    </a:p>
                    <a:p>
                      <a:pPr algn="ctr" fontAlgn="ctr"/>
                      <a:r>
                        <a:rPr lang="ru-RU" sz="1400" u="none" strike="noStrike" dirty="0" smtClean="0">
                          <a:solidFill>
                            <a:srgbClr val="FFFFFF"/>
                          </a:solidFill>
                          <a:effectLst/>
                          <a:latin typeface="Arial" pitchFamily="34" charset="0"/>
                          <a:cs typeface="Arial" pitchFamily="34" charset="0"/>
                        </a:rPr>
                        <a:t>Ка </a:t>
                      </a:r>
                      <a:r>
                        <a:rPr lang="ru-RU" sz="1400" u="none" strike="noStrike" dirty="0">
                          <a:solidFill>
                            <a:srgbClr val="FFFFFF"/>
                          </a:solidFill>
                          <a:effectLst/>
                          <a:latin typeface="Arial" pitchFamily="34" charset="0"/>
                          <a:cs typeface="Arial" pitchFamily="34" charset="0"/>
                        </a:rPr>
                        <a:t>текущий, %</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ctr" fontAlgn="ctr"/>
                      <a:r>
                        <a:rPr lang="ru-RU" sz="1400" u="none" strike="noStrike" dirty="0">
                          <a:solidFill>
                            <a:srgbClr val="FFFFFF"/>
                          </a:solidFill>
                          <a:effectLst/>
                          <a:latin typeface="Arial" pitchFamily="34" charset="0"/>
                          <a:cs typeface="Arial" pitchFamily="34" charset="0"/>
                        </a:rPr>
                        <a:t>Минимум Ка, %</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tc>
                  <a:txBody>
                    <a:bodyPr/>
                    <a:lstStyle/>
                    <a:p>
                      <a:pPr algn="ctr" fontAlgn="ctr"/>
                      <a:r>
                        <a:rPr lang="ru-RU" sz="1400" u="none" strike="noStrike" dirty="0">
                          <a:solidFill>
                            <a:srgbClr val="FFFFFF"/>
                          </a:solidFill>
                          <a:effectLst/>
                          <a:latin typeface="Arial" pitchFamily="34" charset="0"/>
                          <a:cs typeface="Arial" pitchFamily="34" charset="0"/>
                        </a:rPr>
                        <a:t>Максимум Ка, %</a:t>
                      </a:r>
                      <a:endParaRPr lang="ru-RU" sz="1400" b="0" i="0" u="none" strike="noStrike" dirty="0">
                        <a:solidFill>
                          <a:srgbClr val="FFFFFF"/>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144325060"/>
                  </a:ext>
                </a:extLst>
              </a:tr>
              <a:tr h="452358">
                <a:tc>
                  <a:txBody>
                    <a:bodyPr/>
                    <a:lstStyle/>
                    <a:p>
                      <a:pPr algn="l" fontAlgn="ctr"/>
                      <a:r>
                        <a:rPr lang="ru-RU" sz="1400" u="none" strike="noStrike" dirty="0">
                          <a:solidFill>
                            <a:srgbClr val="002060"/>
                          </a:solidFill>
                          <a:effectLst/>
                          <a:latin typeface="Arial" pitchFamily="34" charset="0"/>
                          <a:cs typeface="Arial" pitchFamily="34" charset="0"/>
                        </a:rPr>
                        <a:t>Сельскохозяйственное использование (1.0)</a:t>
                      </a:r>
                      <a:endParaRPr lang="ru-RU" sz="1400" b="0" i="0" u="none" strike="noStrike" dirty="0">
                        <a:solidFill>
                          <a:srgbClr val="002060"/>
                        </a:solidFill>
                        <a:effectLst/>
                        <a:latin typeface="Arial" panose="020B0604020202020204" pitchFamily="34" charset="0"/>
                        <a:cs typeface="Arial" pitchFamily="34" charset="0"/>
                      </a:endParaRPr>
                    </a:p>
                  </a:txBody>
                  <a:tcPr marL="36000"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fontAlgn="ctr"/>
                      <a:r>
                        <a:rPr lang="ru-RU" sz="1400" u="none" strike="noStrike" dirty="0">
                          <a:solidFill>
                            <a:srgbClr val="002060"/>
                          </a:solidFill>
                          <a:effectLst/>
                          <a:latin typeface="Arial" pitchFamily="34" charset="0"/>
                          <a:cs typeface="Arial" pitchFamily="34" charset="0"/>
                        </a:rPr>
                        <a:t>662</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19,11</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0,02</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723,6</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002060"/>
                          </a:solidFill>
                          <a:effectLst/>
                          <a:latin typeface="Arial" pitchFamily="34" charset="0"/>
                          <a:cs typeface="Arial" pitchFamily="34" charset="0"/>
                        </a:rPr>
                        <a:t>4,8</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0,3</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12,3</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87132466"/>
                  </a:ext>
                </a:extLst>
              </a:tr>
              <a:tr h="231117">
                <a:tc>
                  <a:txBody>
                    <a:bodyPr/>
                    <a:lstStyle/>
                    <a:p>
                      <a:pPr algn="l" fontAlgn="ctr"/>
                      <a:r>
                        <a:rPr lang="ru-RU" sz="1400" u="none" strike="noStrike" dirty="0">
                          <a:solidFill>
                            <a:srgbClr val="002060"/>
                          </a:solidFill>
                          <a:effectLst/>
                          <a:latin typeface="Arial" pitchFamily="34" charset="0"/>
                          <a:cs typeface="Arial" pitchFamily="34" charset="0"/>
                        </a:rPr>
                        <a:t>Жилая застройка (2.0)</a:t>
                      </a:r>
                      <a:endParaRPr lang="ru-RU" sz="1400" b="0" i="0" u="none" strike="noStrike" dirty="0">
                        <a:solidFill>
                          <a:srgbClr val="002060"/>
                        </a:solidFill>
                        <a:effectLst/>
                        <a:latin typeface="Arial" panose="020B0604020202020204" pitchFamily="34" charset="0"/>
                        <a:cs typeface="Arial" pitchFamily="34" charset="0"/>
                      </a:endParaRPr>
                    </a:p>
                  </a:txBody>
                  <a:tcPr marL="36000"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fontAlgn="ctr"/>
                      <a:r>
                        <a:rPr lang="ru-RU" sz="1400" u="none" strike="noStrike" dirty="0">
                          <a:solidFill>
                            <a:srgbClr val="002060"/>
                          </a:solidFill>
                          <a:effectLst/>
                          <a:latin typeface="Arial" pitchFamily="34" charset="0"/>
                          <a:cs typeface="Arial" pitchFamily="34" charset="0"/>
                        </a:rPr>
                        <a:t>728</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5,6</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0,04</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776,07</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002060"/>
                          </a:solidFill>
                          <a:effectLst/>
                          <a:latin typeface="Arial" pitchFamily="34" charset="0"/>
                          <a:cs typeface="Arial" pitchFamily="34" charset="0"/>
                        </a:rPr>
                        <a:t>2,4</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smtClean="0">
                          <a:solidFill>
                            <a:srgbClr val="002060"/>
                          </a:solidFill>
                          <a:effectLst/>
                          <a:latin typeface="Arial" pitchFamily="34" charset="0"/>
                          <a:cs typeface="Arial" pitchFamily="34" charset="0"/>
                        </a:rPr>
                        <a:t>0,3</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7,00</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74612319"/>
                  </a:ext>
                </a:extLst>
              </a:tr>
              <a:tr h="272622">
                <a:tc>
                  <a:txBody>
                    <a:bodyPr/>
                    <a:lstStyle/>
                    <a:p>
                      <a:pPr algn="l" fontAlgn="ctr"/>
                      <a:r>
                        <a:rPr lang="ru-RU" sz="1400" u="none" strike="noStrike" dirty="0">
                          <a:solidFill>
                            <a:srgbClr val="002060"/>
                          </a:solidFill>
                          <a:effectLst/>
                          <a:latin typeface="Arial" pitchFamily="34" charset="0"/>
                          <a:cs typeface="Arial" pitchFamily="34" charset="0"/>
                        </a:rPr>
                        <a:t>Предпринимательство (4.0)</a:t>
                      </a:r>
                      <a:endParaRPr lang="ru-RU" sz="1400" b="0" i="0" u="none" strike="noStrike" dirty="0">
                        <a:solidFill>
                          <a:srgbClr val="002060"/>
                        </a:solidFill>
                        <a:effectLst/>
                        <a:latin typeface="Arial" panose="020B0604020202020204" pitchFamily="34" charset="0"/>
                        <a:cs typeface="Arial" pitchFamily="34" charset="0"/>
                      </a:endParaRPr>
                    </a:p>
                  </a:txBody>
                  <a:tcPr marL="36000"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fontAlgn="ctr"/>
                      <a:r>
                        <a:rPr lang="ru-RU" sz="1400" u="none" strike="noStrike" dirty="0">
                          <a:solidFill>
                            <a:srgbClr val="002060"/>
                          </a:solidFill>
                          <a:effectLst/>
                          <a:latin typeface="Arial" pitchFamily="34" charset="0"/>
                          <a:cs typeface="Arial" pitchFamily="34" charset="0"/>
                        </a:rPr>
                        <a:t>1 328</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18,48</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0,36</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800,4</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002060"/>
                          </a:solidFill>
                          <a:effectLst/>
                          <a:latin typeface="Arial" pitchFamily="34" charset="0"/>
                          <a:cs typeface="Arial" pitchFamily="34" charset="0"/>
                        </a:rPr>
                        <a:t>8,03</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1,76</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15,7</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66258096"/>
                  </a:ext>
                </a:extLst>
              </a:tr>
              <a:tr h="272622">
                <a:tc>
                  <a:txBody>
                    <a:bodyPr/>
                    <a:lstStyle/>
                    <a:p>
                      <a:pPr algn="l" fontAlgn="ctr"/>
                      <a:r>
                        <a:rPr lang="ru-RU" sz="1400" u="none" strike="noStrike" dirty="0">
                          <a:solidFill>
                            <a:srgbClr val="002060"/>
                          </a:solidFill>
                          <a:effectLst/>
                          <a:latin typeface="Arial" pitchFamily="34" charset="0"/>
                          <a:cs typeface="Arial" pitchFamily="34" charset="0"/>
                        </a:rPr>
                        <a:t>Отдых (рекреация) (5.0)</a:t>
                      </a:r>
                      <a:endParaRPr lang="ru-RU" sz="1400" b="0" i="0" u="none" strike="noStrike" dirty="0">
                        <a:solidFill>
                          <a:srgbClr val="002060"/>
                        </a:solidFill>
                        <a:effectLst/>
                        <a:latin typeface="Arial" panose="020B0604020202020204" pitchFamily="34" charset="0"/>
                        <a:cs typeface="Arial" pitchFamily="34" charset="0"/>
                      </a:endParaRPr>
                    </a:p>
                  </a:txBody>
                  <a:tcPr marL="36000"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fontAlgn="ctr"/>
                      <a:r>
                        <a:rPr lang="ru-RU" sz="1400" u="none" strike="noStrike" dirty="0">
                          <a:solidFill>
                            <a:srgbClr val="002060"/>
                          </a:solidFill>
                          <a:effectLst/>
                          <a:latin typeface="Arial" pitchFamily="34" charset="0"/>
                          <a:cs typeface="Arial" pitchFamily="34" charset="0"/>
                        </a:rPr>
                        <a:t>67</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78,5</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0,1</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195,20</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002060"/>
                          </a:solidFill>
                          <a:effectLst/>
                          <a:latin typeface="Arial" pitchFamily="34" charset="0"/>
                          <a:cs typeface="Arial" pitchFamily="34" charset="0"/>
                        </a:rPr>
                        <a:t>4,5</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1,5</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8,90</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66640908"/>
                  </a:ext>
                </a:extLst>
              </a:tr>
              <a:tr h="452358">
                <a:tc>
                  <a:txBody>
                    <a:bodyPr/>
                    <a:lstStyle/>
                    <a:p>
                      <a:pPr algn="l" fontAlgn="ctr"/>
                      <a:r>
                        <a:rPr lang="ru-RU" sz="1400" u="none" strike="noStrike" dirty="0">
                          <a:solidFill>
                            <a:srgbClr val="002060"/>
                          </a:solidFill>
                          <a:effectLst/>
                          <a:latin typeface="Arial" pitchFamily="34" charset="0"/>
                          <a:cs typeface="Arial" pitchFamily="34" charset="0"/>
                        </a:rPr>
                        <a:t>Производственная деятельность (6.0)</a:t>
                      </a:r>
                      <a:endParaRPr lang="ru-RU" sz="1400" b="0" i="0" u="none" strike="noStrike" dirty="0">
                        <a:solidFill>
                          <a:srgbClr val="002060"/>
                        </a:solidFill>
                        <a:effectLst/>
                        <a:latin typeface="Arial" panose="020B0604020202020204" pitchFamily="34" charset="0"/>
                        <a:cs typeface="Arial" pitchFamily="34" charset="0"/>
                      </a:endParaRPr>
                    </a:p>
                  </a:txBody>
                  <a:tcPr marL="36000"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fontAlgn="ctr"/>
                      <a:r>
                        <a:rPr lang="ru-RU" sz="1400" u="none" strike="noStrike" dirty="0">
                          <a:solidFill>
                            <a:srgbClr val="002060"/>
                          </a:solidFill>
                          <a:effectLst/>
                          <a:latin typeface="Arial" pitchFamily="34" charset="0"/>
                          <a:cs typeface="Arial" pitchFamily="34" charset="0"/>
                        </a:rPr>
                        <a:t>62</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17,8</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1,5</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49,8</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002060"/>
                          </a:solidFill>
                          <a:effectLst/>
                          <a:latin typeface="Arial" pitchFamily="34" charset="0"/>
                          <a:cs typeface="Arial" pitchFamily="34" charset="0"/>
                        </a:rPr>
                        <a:t>2,9</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1,52</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ru-RU" sz="1400" u="none" strike="noStrike" dirty="0">
                          <a:solidFill>
                            <a:srgbClr val="002060"/>
                          </a:solidFill>
                          <a:effectLst/>
                          <a:latin typeface="Arial" pitchFamily="34" charset="0"/>
                          <a:cs typeface="Arial" pitchFamily="34" charset="0"/>
                        </a:rPr>
                        <a:t>4,2</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79210634"/>
                  </a:ext>
                </a:extLst>
              </a:tr>
              <a:tr h="231117">
                <a:tc>
                  <a:txBody>
                    <a:bodyPr/>
                    <a:lstStyle/>
                    <a:p>
                      <a:pPr algn="l" fontAlgn="ctr"/>
                      <a:r>
                        <a:rPr lang="ru-RU" sz="1400" u="none" strike="noStrike" dirty="0">
                          <a:solidFill>
                            <a:srgbClr val="002060"/>
                          </a:solidFill>
                          <a:effectLst/>
                          <a:latin typeface="Arial" pitchFamily="34" charset="0"/>
                          <a:cs typeface="Arial" pitchFamily="34" charset="0"/>
                        </a:rPr>
                        <a:t>Транспорт (7.0)</a:t>
                      </a:r>
                      <a:endParaRPr lang="ru-RU" sz="1400" b="0" i="0" u="none" strike="noStrike" dirty="0">
                        <a:solidFill>
                          <a:srgbClr val="002060"/>
                        </a:solidFill>
                        <a:effectLst/>
                        <a:latin typeface="Arial" panose="020B0604020202020204" pitchFamily="34" charset="0"/>
                        <a:cs typeface="Arial" pitchFamily="34" charset="0"/>
                      </a:endParaRPr>
                    </a:p>
                  </a:txBody>
                  <a:tcPr marL="36000"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fontAlgn="ctr"/>
                      <a:r>
                        <a:rPr lang="ru-RU" sz="1400" u="none" strike="noStrike" dirty="0">
                          <a:solidFill>
                            <a:srgbClr val="002060"/>
                          </a:solidFill>
                          <a:effectLst/>
                          <a:latin typeface="Arial" pitchFamily="34" charset="0"/>
                          <a:cs typeface="Arial" pitchFamily="34" charset="0"/>
                        </a:rPr>
                        <a:t>11</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7,1</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0,3</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40,3</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l" fontAlgn="t"/>
                      <a:endParaRPr lang="ru-RU" sz="1400" b="0" i="0" u="none" strike="noStrike" dirty="0">
                        <a:solidFill>
                          <a:srgbClr val="000000"/>
                        </a:solidFill>
                        <a:effectLst/>
                        <a:latin typeface="Arial" panose="020B0604020202020204" pitchFamily="34" charset="0"/>
                        <a:cs typeface="Arial" pitchFamily="34" charset="0"/>
                      </a:endParaRPr>
                    </a:p>
                  </a:txBody>
                  <a:tcPr marL="9525" marR="9525" marT="9525"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1400" u="none" strike="noStrike" dirty="0">
                          <a:solidFill>
                            <a:srgbClr val="002060"/>
                          </a:solidFill>
                          <a:effectLst/>
                          <a:latin typeface="Arial" pitchFamily="34" charset="0"/>
                          <a:cs typeface="Arial" pitchFamily="34" charset="0"/>
                        </a:rPr>
                        <a:t>2,1</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1,5</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algn="ctr" fontAlgn="ctr"/>
                      <a:r>
                        <a:rPr lang="ru-RU" sz="1400" u="none" strike="noStrike" dirty="0">
                          <a:solidFill>
                            <a:srgbClr val="002060"/>
                          </a:solidFill>
                          <a:effectLst/>
                          <a:latin typeface="Arial" pitchFamily="34" charset="0"/>
                          <a:cs typeface="Arial" pitchFamily="34" charset="0"/>
                        </a:rPr>
                        <a:t>3,99</a:t>
                      </a:r>
                      <a:endParaRPr lang="ru-RU" sz="1400" b="0" i="0" u="none" strike="noStrike" dirty="0">
                        <a:solidFill>
                          <a:srgbClr val="002060"/>
                        </a:solidFill>
                        <a:effectLst/>
                        <a:latin typeface="Arial" panose="020B0604020202020204" pitchFamily="34" charset="0"/>
                        <a:cs typeface="Arial" pitchFamily="34" charset="0"/>
                      </a:endParaRPr>
                    </a:p>
                  </a:txBody>
                  <a:tcPr marL="9525" marR="9525" marT="9525"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99023188"/>
                  </a:ext>
                </a:extLst>
              </a:tr>
            </a:tbl>
          </a:graphicData>
        </a:graphic>
      </p:graphicFrame>
      <p:sp>
        <p:nvSpPr>
          <p:cNvPr id="7" name="Прямоугольник 6"/>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0049" y="4043819"/>
            <a:ext cx="12031897" cy="2677656"/>
          </a:xfrm>
          <a:prstGeom prst="rect">
            <a:avLst/>
          </a:prstGeom>
        </p:spPr>
        <p:txBody>
          <a:bodyPr wrap="square">
            <a:spAutoFit/>
          </a:bodyPr>
          <a:lstStyle/>
          <a:p>
            <a:pPr indent="288290" algn="just">
              <a:spcAft>
                <a:spcPts val="0"/>
              </a:spcAft>
            </a:pPr>
            <a:r>
              <a:rPr lang="ru-RU"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Большинство сделок по аренде земельных участков осуществляется в условиях, при которых основным арендодателем выступают уполномоченные органы местного самоуправления или субъекты Российской Федерации, что представляет собой типичный формат для рынка аренды земли. Правовая и экономическая основа, а также ключевые принципы данных арендных отношений и экономическое обоснование применяемых коэффициентов аренды регламентированы Постановлением Правительства Российской Федерации № 582 от 16.07.2009 г. Наличие значительного количества таких действующих договоров аренды свидетельствует о том, что система экономических отношений в сфере землепользования, а также условия, предусмотренные заключёнными договорами, включая размер арендной платы и величину коэффициентов аренды, воспринимаются арендаторами как экономически целесообразные и соответствующие рыночным условиям. При этом период заключения договора аренды носит долгосрочный характер, арендатор лишён возможности права выбора земельного участка, платеж устанавливается государственным (муниципальным) органом, следовательно, арендная плата является регулируемой государством ценой, арендный платёж по договору подлежит регулярной индексации, арендодатель не несёт расходов по уплате земельного налога и иных расходов по содержанию участка, но администрирует данный вид доходов бюджета и несёт все расходы, связанные с управлением земельными участками.</a:t>
            </a:r>
          </a:p>
        </p:txBody>
      </p:sp>
      <p:sp>
        <p:nvSpPr>
          <p:cNvPr id="10" name="Прямоугольник 9"/>
          <p:cNvSpPr/>
          <p:nvPr/>
        </p:nvSpPr>
        <p:spPr>
          <a:xfrm>
            <a:off x="1905749" y="0"/>
            <a:ext cx="9975851" cy="769441"/>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МЕТОД РЕКАПИТАЛИЗАЦИИ НА ОСНОВЕ ДЕЙСТВУЮЩИХ </a:t>
            </a:r>
            <a:endParaRPr lang="ru-RU" sz="2200" b="1" kern="0" dirty="0" smtClean="0">
              <a:solidFill>
                <a:schemeClr val="bg1"/>
              </a:solidFill>
              <a:latin typeface="Calibri" pitchFamily="34" charset="0"/>
              <a:cs typeface="Calibri" pitchFamily="34" charset="0"/>
            </a:endParaRPr>
          </a:p>
          <a:p>
            <a:pPr lvl="0" algn="ctr" defTabSz="914377"/>
            <a:r>
              <a:rPr lang="ru-RU" sz="2200" b="1" kern="0" dirty="0" smtClean="0">
                <a:solidFill>
                  <a:schemeClr val="bg1"/>
                </a:solidFill>
                <a:latin typeface="Calibri" pitchFamily="34" charset="0"/>
                <a:cs typeface="Calibri" pitchFamily="34" charset="0"/>
              </a:rPr>
              <a:t>ДОГОВОРОВ </a:t>
            </a:r>
            <a:r>
              <a:rPr lang="ru-RU" sz="2200" b="1" kern="0" dirty="0">
                <a:solidFill>
                  <a:schemeClr val="bg1"/>
                </a:solidFill>
                <a:latin typeface="Calibri" pitchFamily="34" charset="0"/>
                <a:cs typeface="Calibri" pitchFamily="34" charset="0"/>
              </a:rPr>
              <a:t>АРЕНДЫ </a:t>
            </a:r>
            <a:r>
              <a:rPr lang="ru-RU" sz="2200" b="1" kern="0" dirty="0" smtClean="0">
                <a:solidFill>
                  <a:schemeClr val="bg1"/>
                </a:solidFill>
                <a:latin typeface="Calibri" pitchFamily="34" charset="0"/>
                <a:cs typeface="Calibri" pitchFamily="34" charset="0"/>
              </a:rPr>
              <a:t>ЗЕМЕЛЬНЫХ </a:t>
            </a:r>
            <a:r>
              <a:rPr lang="ru-RU" sz="2200" b="1" kern="0" dirty="0">
                <a:solidFill>
                  <a:schemeClr val="bg1"/>
                </a:solidFill>
                <a:latin typeface="Calibri" pitchFamily="34" charset="0"/>
                <a:cs typeface="Calibri" pitchFamily="34" charset="0"/>
              </a:rPr>
              <a:t>УЧАСТКОВ</a:t>
            </a:r>
          </a:p>
        </p:txBody>
      </p:sp>
      <p:grpSp>
        <p:nvGrpSpPr>
          <p:cNvPr id="15" name="Группа 14"/>
          <p:cNvGrpSpPr/>
          <p:nvPr/>
        </p:nvGrpSpPr>
        <p:grpSpPr>
          <a:xfrm>
            <a:off x="-15868" y="48128"/>
            <a:ext cx="2677060" cy="789575"/>
            <a:chOff x="50312" y="-7821"/>
            <a:chExt cx="2677060" cy="789575"/>
          </a:xfrm>
        </p:grpSpPr>
        <p:pic>
          <p:nvPicPr>
            <p:cNvPr id="16" name="Рисунок 15"/>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7" name="TextBox 16"/>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69883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2"/>
          <p:cNvSpPr>
            <a:spLocks noChangeArrowheads="1"/>
          </p:cNvSpPr>
          <p:nvPr/>
        </p:nvSpPr>
        <p:spPr bwMode="auto">
          <a:xfrm rot="5400000">
            <a:off x="5537709" y="-5542003"/>
            <a:ext cx="1107997"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18</a:t>
            </a:fld>
            <a:endParaRPr lang="ru-RU"/>
          </a:p>
        </p:txBody>
      </p:sp>
      <p:grpSp>
        <p:nvGrpSpPr>
          <p:cNvPr id="7" name="Группа 6"/>
          <p:cNvGrpSpPr/>
          <p:nvPr/>
        </p:nvGrpSpPr>
        <p:grpSpPr>
          <a:xfrm>
            <a:off x="1020279" y="1314477"/>
            <a:ext cx="9793271" cy="1362476"/>
            <a:chOff x="902209" y="1852672"/>
            <a:chExt cx="9793271" cy="1362476"/>
          </a:xfrm>
        </p:grpSpPr>
        <p:pic>
          <p:nvPicPr>
            <p:cNvPr id="9" name="Рисунок 8"/>
            <p:cNvPicPr>
              <a:picLocks noChangeAspect="1"/>
            </p:cNvPicPr>
            <p:nvPr/>
          </p:nvPicPr>
          <p:blipFill rotWithShape="1">
            <a:blip r:embed="rId4">
              <a:clrChange>
                <a:clrFrom>
                  <a:srgbClr val="FFFFFF"/>
                </a:clrFrom>
                <a:clrTo>
                  <a:srgbClr val="FFFFFF">
                    <a:alpha val="0"/>
                  </a:srgbClr>
                </a:clrTo>
              </a:clrChange>
            </a:blip>
            <a:srcRect l="4654" r="10117" b="76706"/>
            <a:stretch/>
          </p:blipFill>
          <p:spPr>
            <a:xfrm>
              <a:off x="951964" y="1852672"/>
              <a:ext cx="9743516" cy="1263181"/>
            </a:xfrm>
            <a:prstGeom prst="rect">
              <a:avLst/>
            </a:prstGeom>
          </p:spPr>
        </p:pic>
        <p:sp>
          <p:nvSpPr>
            <p:cNvPr id="10" name="Прямоугольник 9"/>
            <p:cNvSpPr/>
            <p:nvPr/>
          </p:nvSpPr>
          <p:spPr>
            <a:xfrm>
              <a:off x="902209" y="1852672"/>
              <a:ext cx="9793271" cy="13624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Прямоугольник 7"/>
          <p:cNvSpPr/>
          <p:nvPr/>
        </p:nvSpPr>
        <p:spPr>
          <a:xfrm>
            <a:off x="1944276" y="-31678"/>
            <a:ext cx="9832976" cy="1107996"/>
          </a:xfrm>
          <a:prstGeom prst="rect">
            <a:avLst/>
          </a:prstGeom>
        </p:spPr>
        <p:txBody>
          <a:bodyPr wrap="square">
            <a:spAutoFit/>
          </a:bodyPr>
          <a:lstStyle/>
          <a:p>
            <a:pPr lvl="0" algn="ctr" defTabSz="914377"/>
            <a:r>
              <a:rPr lang="en-US" sz="2200" b="1" kern="0" dirty="0">
                <a:solidFill>
                  <a:schemeClr val="bg1"/>
                </a:solidFill>
                <a:latin typeface="Calibri" pitchFamily="34" charset="0"/>
                <a:cs typeface="Calibri" pitchFamily="34" charset="0"/>
              </a:rPr>
              <a:t>III. </a:t>
            </a:r>
            <a:r>
              <a:rPr lang="ru-RU" sz="2200" b="1" kern="0" dirty="0">
                <a:solidFill>
                  <a:schemeClr val="bg1"/>
                </a:solidFill>
                <a:latin typeface="Calibri" pitchFamily="34" charset="0"/>
                <a:cs typeface="Calibri" pitchFamily="34" charset="0"/>
              </a:rPr>
              <a:t>МЕТОД РАСЧЕТА КОЭФФИЦИЕНТА ТЕКУЩЕЙ ДОХОДНОСТИ ЗЕМЛИ НА ОСНОВЕ РЫНОЧНЫХ (АНАЛИТИЧЕСКИХ) ДАННЫХ СООТНОШЕНИЯ ДОХОДНОСТИ И СТОИМОСТИ ЗЕМЛИ</a:t>
            </a:r>
          </a:p>
        </p:txBody>
      </p:sp>
      <p:graphicFrame>
        <p:nvGraphicFramePr>
          <p:cNvPr id="21" name="Таблица 20"/>
          <p:cNvGraphicFramePr>
            <a:graphicFrameLocks noGrp="1"/>
          </p:cNvGraphicFramePr>
          <p:nvPr>
            <p:extLst>
              <p:ext uri="{D42A27DB-BD31-4B8C-83A1-F6EECF244321}">
                <p14:modId xmlns:p14="http://schemas.microsoft.com/office/powerpoint/2010/main" val="427637271"/>
              </p:ext>
            </p:extLst>
          </p:nvPr>
        </p:nvGraphicFramePr>
        <p:xfrm>
          <a:off x="80210" y="2899476"/>
          <a:ext cx="12005010" cy="3012498"/>
        </p:xfrm>
        <a:graphic>
          <a:graphicData uri="http://schemas.openxmlformats.org/drawingml/2006/table">
            <a:tbl>
              <a:tblPr>
                <a:tableStyleId>{5C22544A-7EE6-4342-B048-85BDC9FD1C3A}</a:tableStyleId>
              </a:tblPr>
              <a:tblGrid>
                <a:gridCol w="1437726">
                  <a:extLst>
                    <a:ext uri="{9D8B030D-6E8A-4147-A177-3AD203B41FA5}">
                      <a16:colId xmlns:a16="http://schemas.microsoft.com/office/drawing/2014/main" val="3801538684"/>
                    </a:ext>
                  </a:extLst>
                </a:gridCol>
                <a:gridCol w="754806">
                  <a:extLst>
                    <a:ext uri="{9D8B030D-6E8A-4147-A177-3AD203B41FA5}">
                      <a16:colId xmlns:a16="http://schemas.microsoft.com/office/drawing/2014/main" val="3532036506"/>
                    </a:ext>
                  </a:extLst>
                </a:gridCol>
                <a:gridCol w="754806">
                  <a:extLst>
                    <a:ext uri="{9D8B030D-6E8A-4147-A177-3AD203B41FA5}">
                      <a16:colId xmlns:a16="http://schemas.microsoft.com/office/drawing/2014/main" val="3136302487"/>
                    </a:ext>
                  </a:extLst>
                </a:gridCol>
                <a:gridCol w="754806">
                  <a:extLst>
                    <a:ext uri="{9D8B030D-6E8A-4147-A177-3AD203B41FA5}">
                      <a16:colId xmlns:a16="http://schemas.microsoft.com/office/drawing/2014/main" val="936976473"/>
                    </a:ext>
                  </a:extLst>
                </a:gridCol>
                <a:gridCol w="754806">
                  <a:extLst>
                    <a:ext uri="{9D8B030D-6E8A-4147-A177-3AD203B41FA5}">
                      <a16:colId xmlns:a16="http://schemas.microsoft.com/office/drawing/2014/main" val="733912524"/>
                    </a:ext>
                  </a:extLst>
                </a:gridCol>
                <a:gridCol w="754806">
                  <a:extLst>
                    <a:ext uri="{9D8B030D-6E8A-4147-A177-3AD203B41FA5}">
                      <a16:colId xmlns:a16="http://schemas.microsoft.com/office/drawing/2014/main" val="108305140"/>
                    </a:ext>
                  </a:extLst>
                </a:gridCol>
                <a:gridCol w="754806">
                  <a:extLst>
                    <a:ext uri="{9D8B030D-6E8A-4147-A177-3AD203B41FA5}">
                      <a16:colId xmlns:a16="http://schemas.microsoft.com/office/drawing/2014/main" val="1348936796"/>
                    </a:ext>
                  </a:extLst>
                </a:gridCol>
                <a:gridCol w="754806">
                  <a:extLst>
                    <a:ext uri="{9D8B030D-6E8A-4147-A177-3AD203B41FA5}">
                      <a16:colId xmlns:a16="http://schemas.microsoft.com/office/drawing/2014/main" val="4038744215"/>
                    </a:ext>
                  </a:extLst>
                </a:gridCol>
                <a:gridCol w="754806">
                  <a:extLst>
                    <a:ext uri="{9D8B030D-6E8A-4147-A177-3AD203B41FA5}">
                      <a16:colId xmlns:a16="http://schemas.microsoft.com/office/drawing/2014/main" val="1852392405"/>
                    </a:ext>
                  </a:extLst>
                </a:gridCol>
                <a:gridCol w="754806">
                  <a:extLst>
                    <a:ext uri="{9D8B030D-6E8A-4147-A177-3AD203B41FA5}">
                      <a16:colId xmlns:a16="http://schemas.microsoft.com/office/drawing/2014/main" val="3947193225"/>
                    </a:ext>
                  </a:extLst>
                </a:gridCol>
                <a:gridCol w="754806">
                  <a:extLst>
                    <a:ext uri="{9D8B030D-6E8A-4147-A177-3AD203B41FA5}">
                      <a16:colId xmlns:a16="http://schemas.microsoft.com/office/drawing/2014/main" val="2103228831"/>
                    </a:ext>
                  </a:extLst>
                </a:gridCol>
                <a:gridCol w="754806">
                  <a:extLst>
                    <a:ext uri="{9D8B030D-6E8A-4147-A177-3AD203B41FA5}">
                      <a16:colId xmlns:a16="http://schemas.microsoft.com/office/drawing/2014/main" val="2494795210"/>
                    </a:ext>
                  </a:extLst>
                </a:gridCol>
                <a:gridCol w="754806">
                  <a:extLst>
                    <a:ext uri="{9D8B030D-6E8A-4147-A177-3AD203B41FA5}">
                      <a16:colId xmlns:a16="http://schemas.microsoft.com/office/drawing/2014/main" val="3528053040"/>
                    </a:ext>
                  </a:extLst>
                </a:gridCol>
                <a:gridCol w="754806">
                  <a:extLst>
                    <a:ext uri="{9D8B030D-6E8A-4147-A177-3AD203B41FA5}">
                      <a16:colId xmlns:a16="http://schemas.microsoft.com/office/drawing/2014/main" val="921850862"/>
                    </a:ext>
                  </a:extLst>
                </a:gridCol>
                <a:gridCol w="754806">
                  <a:extLst>
                    <a:ext uri="{9D8B030D-6E8A-4147-A177-3AD203B41FA5}">
                      <a16:colId xmlns:a16="http://schemas.microsoft.com/office/drawing/2014/main" val="1159391668"/>
                    </a:ext>
                  </a:extLst>
                </a:gridCol>
              </a:tblGrid>
              <a:tr h="1427456">
                <a:tc>
                  <a:txBody>
                    <a:bodyPr/>
                    <a:lstStyle/>
                    <a:p>
                      <a:pPr algn="ctr" fontAlgn="ctr"/>
                      <a:r>
                        <a:rPr lang="ru-RU" sz="1000" b="1" u="none" strike="noStrike" dirty="0">
                          <a:solidFill>
                            <a:srgbClr val="002060"/>
                          </a:solidFill>
                          <a:effectLst/>
                          <a:latin typeface="Arial" pitchFamily="34" charset="0"/>
                          <a:cs typeface="Arial" pitchFamily="34" charset="0"/>
                        </a:rPr>
                        <a:t>Группы видов использования</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000" b="1" u="none" strike="noStrike" dirty="0">
                          <a:solidFill>
                            <a:srgbClr val="002060"/>
                          </a:solidFill>
                          <a:effectLst/>
                          <a:latin typeface="Arial" pitchFamily="34" charset="0"/>
                          <a:cs typeface="Arial" pitchFamily="34" charset="0"/>
                        </a:rPr>
                        <a:t>Величина полной ежемесячной арендной платы типового объекта недвижимости, руб./мес.</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Торг для аренды единых объектов недвижимости, %</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Коэффициент </a:t>
                      </a:r>
                      <a:r>
                        <a:rPr lang="ru-RU" sz="1000" b="1" u="none" strike="noStrike" dirty="0" err="1">
                          <a:solidFill>
                            <a:srgbClr val="002060"/>
                          </a:solidFill>
                          <a:effectLst/>
                          <a:latin typeface="Arial" pitchFamily="34" charset="0"/>
                          <a:cs typeface="Arial" pitchFamily="34" charset="0"/>
                        </a:rPr>
                        <a:t>арендопригодных</a:t>
                      </a:r>
                      <a:r>
                        <a:rPr lang="ru-RU" sz="1000" b="1" u="none" strike="noStrike" dirty="0">
                          <a:solidFill>
                            <a:srgbClr val="002060"/>
                          </a:solidFill>
                          <a:effectLst/>
                          <a:latin typeface="Arial" pitchFamily="34" charset="0"/>
                          <a:cs typeface="Arial" pitchFamily="34" charset="0"/>
                        </a:rPr>
                        <a:t> площадей, </a:t>
                      </a:r>
                      <a:r>
                        <a:rPr lang="ru-RU" sz="1000" b="1" u="none" strike="noStrike" dirty="0">
                          <a:solidFill>
                            <a:srgbClr val="C00000"/>
                          </a:solidFill>
                          <a:effectLst/>
                          <a:latin typeface="Arial" pitchFamily="34" charset="0"/>
                          <a:cs typeface="Arial" pitchFamily="34" charset="0"/>
                        </a:rPr>
                        <a:t>(</a:t>
                      </a:r>
                      <a:r>
                        <a:rPr lang="ru-RU" sz="1200" b="1" u="none" strike="noStrike" dirty="0" err="1">
                          <a:solidFill>
                            <a:srgbClr val="C00000"/>
                          </a:solidFill>
                          <a:effectLst/>
                          <a:latin typeface="Arial" pitchFamily="34" charset="0"/>
                          <a:cs typeface="Arial" pitchFamily="34" charset="0"/>
                        </a:rPr>
                        <a:t>K</a:t>
                      </a:r>
                      <a:r>
                        <a:rPr lang="ru-RU" sz="1200" b="1" u="none" strike="noStrike" baseline="-25000" dirty="0" err="1">
                          <a:solidFill>
                            <a:srgbClr val="C00000"/>
                          </a:solidFill>
                          <a:effectLst/>
                          <a:latin typeface="Arial" pitchFamily="34" charset="0"/>
                          <a:cs typeface="Arial" pitchFamily="34" charset="0"/>
                        </a:rPr>
                        <a:t>ар</a:t>
                      </a:r>
                      <a:r>
                        <a:rPr lang="ru-RU" sz="1200" b="1" u="none" strike="noStrike" baseline="-25000" dirty="0">
                          <a:solidFill>
                            <a:srgbClr val="C00000"/>
                          </a:solidFill>
                          <a:effectLst/>
                          <a:latin typeface="Arial" pitchFamily="34" charset="0"/>
                          <a:cs typeface="Arial" pitchFamily="34" charset="0"/>
                        </a:rPr>
                        <a:t>/</a:t>
                      </a:r>
                      <a:r>
                        <a:rPr lang="ru-RU" sz="1200" b="1" u="none" strike="noStrike" baseline="-25000" dirty="0" err="1">
                          <a:solidFill>
                            <a:srgbClr val="C00000"/>
                          </a:solidFill>
                          <a:effectLst/>
                          <a:latin typeface="Arial" pitchFamily="34" charset="0"/>
                          <a:cs typeface="Arial" pitchFamily="34" charset="0"/>
                        </a:rPr>
                        <a:t>пр</a:t>
                      </a:r>
                      <a:r>
                        <a:rPr lang="ru-RU" sz="1000" b="1" u="none" strike="noStrike" dirty="0">
                          <a:solidFill>
                            <a:srgbClr val="C00000"/>
                          </a:solidFill>
                          <a:effectLst/>
                          <a:latin typeface="Arial" pitchFamily="34" charset="0"/>
                          <a:cs typeface="Arial" pitchFamily="34" charset="0"/>
                        </a:rPr>
                        <a:t>)</a:t>
                      </a:r>
                      <a:endParaRPr lang="ru-RU" sz="1000" b="1" i="0" u="none" strike="noStrike" dirty="0">
                        <a:solidFill>
                          <a:srgbClr val="C0000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Коэффициент загрузки объекта, </a:t>
                      </a:r>
                      <a:r>
                        <a:rPr lang="ru-RU" sz="1200" b="1" u="none" strike="noStrike" dirty="0">
                          <a:solidFill>
                            <a:srgbClr val="C00000"/>
                          </a:solidFill>
                          <a:effectLst/>
                          <a:latin typeface="Arial" pitchFamily="34" charset="0"/>
                          <a:cs typeface="Arial" pitchFamily="34" charset="0"/>
                        </a:rPr>
                        <a:t>(</a:t>
                      </a:r>
                      <a:r>
                        <a:rPr lang="ru-RU" sz="1200" b="1" u="none" strike="noStrike" dirty="0" err="1">
                          <a:solidFill>
                            <a:srgbClr val="C00000"/>
                          </a:solidFill>
                          <a:effectLst/>
                          <a:latin typeface="Arial" pitchFamily="34" charset="0"/>
                          <a:cs typeface="Arial" pitchFamily="34" charset="0"/>
                        </a:rPr>
                        <a:t>К</a:t>
                      </a:r>
                      <a:r>
                        <a:rPr lang="ru-RU" sz="1200" b="1" u="none" strike="noStrike" baseline="-25000" dirty="0" err="1">
                          <a:solidFill>
                            <a:srgbClr val="C00000"/>
                          </a:solidFill>
                          <a:effectLst/>
                          <a:latin typeface="Arial" pitchFamily="34" charset="0"/>
                          <a:cs typeface="Arial" pitchFamily="34" charset="0"/>
                        </a:rPr>
                        <a:t>з</a:t>
                      </a:r>
                      <a:r>
                        <a:rPr lang="ru-RU" sz="1200" b="1" u="none" strike="noStrike" dirty="0">
                          <a:solidFill>
                            <a:srgbClr val="C00000"/>
                          </a:solidFill>
                          <a:effectLst/>
                          <a:latin typeface="Arial" pitchFamily="34" charset="0"/>
                          <a:cs typeface="Arial" pitchFamily="34" charset="0"/>
                        </a:rPr>
                        <a:t>)</a:t>
                      </a:r>
                      <a:endParaRPr lang="ru-RU" sz="1200" b="1" i="0" u="none" strike="noStrike" dirty="0">
                        <a:solidFill>
                          <a:srgbClr val="C0000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Коэффициент потерь, </a:t>
                      </a:r>
                      <a:r>
                        <a:rPr lang="ru-RU" sz="1200" b="1" u="none" strike="noStrike" dirty="0">
                          <a:solidFill>
                            <a:srgbClr val="C00000"/>
                          </a:solidFill>
                          <a:effectLst/>
                          <a:latin typeface="Arial" pitchFamily="34" charset="0"/>
                          <a:cs typeface="Arial" pitchFamily="34" charset="0"/>
                        </a:rPr>
                        <a:t>(К</a:t>
                      </a:r>
                      <a:r>
                        <a:rPr lang="ru-RU" sz="1200" b="1" u="none" strike="noStrike" baseline="-25000" dirty="0">
                          <a:solidFill>
                            <a:srgbClr val="C00000"/>
                          </a:solidFill>
                          <a:effectLst/>
                          <a:latin typeface="Arial" pitchFamily="34" charset="0"/>
                          <a:cs typeface="Arial" pitchFamily="34" charset="0"/>
                        </a:rPr>
                        <a:t>п</a:t>
                      </a:r>
                      <a:r>
                        <a:rPr lang="ru-RU" sz="1200" b="1" u="none" strike="noStrike" dirty="0">
                          <a:solidFill>
                            <a:srgbClr val="C00000"/>
                          </a:solidFill>
                          <a:effectLst/>
                          <a:latin typeface="Arial" pitchFamily="34" charset="0"/>
                          <a:cs typeface="Arial" pitchFamily="34" charset="0"/>
                        </a:rPr>
                        <a:t>)</a:t>
                      </a:r>
                      <a:endParaRPr lang="ru-RU" sz="1200" b="1" i="0" u="none" strike="noStrike" dirty="0">
                        <a:solidFill>
                          <a:srgbClr val="C0000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Операционные </a:t>
                      </a:r>
                      <a:r>
                        <a:rPr lang="ru-RU" sz="1000" b="1" u="none" strike="noStrike" dirty="0" smtClean="0">
                          <a:solidFill>
                            <a:srgbClr val="002060"/>
                          </a:solidFill>
                          <a:effectLst/>
                          <a:latin typeface="Arial" pitchFamily="34" charset="0"/>
                          <a:cs typeface="Arial" pitchFamily="34" charset="0"/>
                        </a:rPr>
                        <a:t>расходы</a:t>
                      </a:r>
                    </a:p>
                    <a:p>
                      <a:pPr algn="ctr" fontAlgn="ctr"/>
                      <a:r>
                        <a:rPr lang="ru-RU" sz="1200" b="1" u="none" strike="noStrike" dirty="0" smtClean="0">
                          <a:solidFill>
                            <a:srgbClr val="C00000"/>
                          </a:solidFill>
                          <a:effectLst/>
                          <a:latin typeface="Arial" pitchFamily="34" charset="0"/>
                          <a:cs typeface="Arial" pitchFamily="34" charset="0"/>
                        </a:rPr>
                        <a:t>(</a:t>
                      </a:r>
                      <a:r>
                        <a:rPr lang="ru-RU" sz="1200" b="1" u="none" strike="noStrike" dirty="0">
                          <a:solidFill>
                            <a:srgbClr val="C00000"/>
                          </a:solidFill>
                          <a:effectLst/>
                          <a:latin typeface="Arial" pitchFamily="34" charset="0"/>
                          <a:cs typeface="Arial" pitchFamily="34" charset="0"/>
                        </a:rPr>
                        <a:t>К</a:t>
                      </a:r>
                      <a:r>
                        <a:rPr lang="ru-RU" sz="1200" b="1" u="none" strike="noStrike" baseline="-25000" dirty="0">
                          <a:solidFill>
                            <a:srgbClr val="C00000"/>
                          </a:solidFill>
                          <a:effectLst/>
                          <a:latin typeface="Arial" pitchFamily="34" charset="0"/>
                          <a:cs typeface="Arial" pitchFamily="34" charset="0"/>
                        </a:rPr>
                        <a:t>ор</a:t>
                      </a:r>
                      <a:r>
                        <a:rPr lang="ru-RU" sz="1200" b="1" u="none" strike="noStrike" dirty="0">
                          <a:solidFill>
                            <a:srgbClr val="C00000"/>
                          </a:solidFill>
                          <a:effectLst/>
                          <a:latin typeface="Arial" pitchFamily="34" charset="0"/>
                          <a:cs typeface="Arial" pitchFamily="34" charset="0"/>
                        </a:rPr>
                        <a:t>), </a:t>
                      </a:r>
                      <a:r>
                        <a:rPr lang="ru-RU" sz="1000" b="1" u="none" strike="noStrike" dirty="0">
                          <a:solidFill>
                            <a:srgbClr val="002060"/>
                          </a:solidFill>
                          <a:effectLst/>
                          <a:latin typeface="Arial" pitchFamily="34" charset="0"/>
                          <a:cs typeface="Arial" pitchFamily="34" charset="0"/>
                        </a:rPr>
                        <a:t>%</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Доля коммунальных расходов в удельной арендной ставке</a:t>
                      </a:r>
                      <a:r>
                        <a:rPr lang="ru-RU" sz="1000" b="1" u="none" strike="noStrike" dirty="0" smtClean="0">
                          <a:solidFill>
                            <a:srgbClr val="002060"/>
                          </a:solidFill>
                          <a:effectLst/>
                          <a:latin typeface="Arial" pitchFamily="34" charset="0"/>
                          <a:cs typeface="Arial" pitchFamily="34" charset="0"/>
                        </a:rPr>
                        <a:t>,</a:t>
                      </a:r>
                    </a:p>
                    <a:p>
                      <a:pPr algn="ctr" fontAlgn="ctr"/>
                      <a:r>
                        <a:rPr lang="ru-RU" sz="1000" b="1" u="none" strike="noStrike" dirty="0" smtClean="0">
                          <a:solidFill>
                            <a:srgbClr val="002060"/>
                          </a:solidFill>
                          <a:effectLst/>
                          <a:latin typeface="Arial" pitchFamily="34" charset="0"/>
                          <a:cs typeface="Arial" pitchFamily="34" charset="0"/>
                        </a:rPr>
                        <a:t> </a:t>
                      </a:r>
                      <a:r>
                        <a:rPr lang="ru-RU" sz="1200" b="1" u="none" strike="noStrike" dirty="0" smtClean="0">
                          <a:solidFill>
                            <a:srgbClr val="C00000"/>
                          </a:solidFill>
                          <a:effectLst/>
                          <a:latin typeface="Arial" pitchFamily="34" charset="0"/>
                          <a:cs typeface="Arial" pitchFamily="34" charset="0"/>
                        </a:rPr>
                        <a:t>(</a:t>
                      </a:r>
                      <a:r>
                        <a:rPr lang="en-US" sz="1200" dirty="0" smtClean="0">
                          <a:solidFill>
                            <a:srgbClr val="C00000"/>
                          </a:solidFill>
                          <a:latin typeface="Arial" pitchFamily="34" charset="0"/>
                          <a:cs typeface="Arial" pitchFamily="34" charset="0"/>
                        </a:rPr>
                        <a:t>d</a:t>
                      </a:r>
                      <a:r>
                        <a:rPr lang="ru-RU" sz="1200" b="1" u="none" strike="noStrike" kern="1200" baseline="-25000" dirty="0" err="1" smtClean="0">
                          <a:solidFill>
                            <a:srgbClr val="C00000"/>
                          </a:solidFill>
                          <a:effectLst/>
                          <a:latin typeface="Arial" pitchFamily="34" charset="0"/>
                          <a:ea typeface="+mn-ea"/>
                          <a:cs typeface="Arial" pitchFamily="34" charset="0"/>
                        </a:rPr>
                        <a:t>пк</a:t>
                      </a:r>
                      <a:r>
                        <a:rPr lang="ru-RU" sz="1200" dirty="0" smtClean="0">
                          <a:solidFill>
                            <a:srgbClr val="C00000"/>
                          </a:solidFill>
                          <a:latin typeface="Arial" pitchFamily="34" charset="0"/>
                          <a:cs typeface="Arial" pitchFamily="34" charset="0"/>
                        </a:rPr>
                        <a:t> </a:t>
                      </a:r>
                      <a:r>
                        <a:rPr lang="ru-RU" sz="1200" b="1" u="none" strike="noStrike" dirty="0" smtClean="0">
                          <a:solidFill>
                            <a:srgbClr val="C00000"/>
                          </a:solidFill>
                          <a:effectLst/>
                          <a:latin typeface="Arial" pitchFamily="34" charset="0"/>
                          <a:cs typeface="Arial" pitchFamily="34" charset="0"/>
                        </a:rPr>
                        <a:t>)</a:t>
                      </a:r>
                      <a:r>
                        <a:rPr lang="ru-RU" sz="1200" b="1" u="none" strike="noStrike" dirty="0" smtClean="0">
                          <a:solidFill>
                            <a:schemeClr val="accent1">
                              <a:lumMod val="50000"/>
                            </a:schemeClr>
                          </a:solidFill>
                          <a:effectLst/>
                          <a:latin typeface="Arial" pitchFamily="34" charset="0"/>
                          <a:cs typeface="Arial" pitchFamily="34" charset="0"/>
                        </a:rPr>
                        <a:t>,%</a:t>
                      </a:r>
                      <a:endParaRPr lang="ru-RU" sz="1200" b="1" i="0" u="none" strike="noStrike" dirty="0">
                        <a:solidFill>
                          <a:schemeClr val="accent1">
                            <a:lumMod val="50000"/>
                          </a:schemeClr>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Доля земельного участка в едином объекте недвижимости, </a:t>
                      </a:r>
                      <a:r>
                        <a:rPr lang="ru-RU" sz="1200" b="1" u="none" strike="noStrike" dirty="0">
                          <a:solidFill>
                            <a:srgbClr val="C00000"/>
                          </a:solidFill>
                          <a:effectLst/>
                          <a:latin typeface="Arial" pitchFamily="34" charset="0"/>
                          <a:cs typeface="Arial" pitchFamily="34" charset="0"/>
                        </a:rPr>
                        <a:t>(</a:t>
                      </a:r>
                      <a:r>
                        <a:rPr lang="ru-RU" sz="1200" b="1" u="none" strike="noStrike" dirty="0" err="1">
                          <a:solidFill>
                            <a:srgbClr val="C00000"/>
                          </a:solidFill>
                          <a:effectLst/>
                          <a:latin typeface="Arial" pitchFamily="34" charset="0"/>
                          <a:cs typeface="Arial" pitchFamily="34" charset="0"/>
                        </a:rPr>
                        <a:t>d</a:t>
                      </a:r>
                      <a:r>
                        <a:rPr lang="ru-RU" sz="1200" b="1" u="none" strike="noStrike" baseline="-25000" dirty="0" err="1">
                          <a:solidFill>
                            <a:srgbClr val="C00000"/>
                          </a:solidFill>
                          <a:effectLst/>
                          <a:latin typeface="Arial" pitchFamily="34" charset="0"/>
                          <a:cs typeface="Arial" pitchFamily="34" charset="0"/>
                        </a:rPr>
                        <a:t>зу</a:t>
                      </a:r>
                      <a:r>
                        <a:rPr lang="ru-RU" sz="1200" b="1" u="none" strike="noStrike" dirty="0">
                          <a:solidFill>
                            <a:srgbClr val="C00000"/>
                          </a:solidFill>
                          <a:effectLst/>
                          <a:latin typeface="Arial" pitchFamily="34" charset="0"/>
                          <a:cs typeface="Arial" pitchFamily="34" charset="0"/>
                        </a:rPr>
                        <a:t>)</a:t>
                      </a:r>
                      <a:r>
                        <a:rPr lang="ru-RU" sz="1000" b="1" u="none" strike="noStrike" dirty="0">
                          <a:solidFill>
                            <a:srgbClr val="002060"/>
                          </a:solidFill>
                          <a:effectLst/>
                          <a:latin typeface="Arial" pitchFamily="34" charset="0"/>
                          <a:cs typeface="Arial" pitchFamily="34" charset="0"/>
                        </a:rPr>
                        <a:t>,%</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Полный средний расчётный доход земельного участка, относящегося к типовому объекту, руб./год</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000" b="1" u="none" strike="noStrike" dirty="0">
                          <a:solidFill>
                            <a:srgbClr val="002060"/>
                          </a:solidFill>
                          <a:effectLst/>
                          <a:latin typeface="Arial" pitchFamily="34" charset="0"/>
                          <a:cs typeface="Arial" pitchFamily="34" charset="0"/>
                        </a:rPr>
                        <a:t>Эффективная площадь земельного участка для типового объекта недвижимости</a:t>
                      </a:r>
                      <a:r>
                        <a:rPr lang="ru-RU" sz="1000" b="1" u="none" strike="noStrike" baseline="30000" dirty="0">
                          <a:solidFill>
                            <a:srgbClr val="002060"/>
                          </a:solidFill>
                          <a:effectLst/>
                          <a:latin typeface="Arial" pitchFamily="34" charset="0"/>
                          <a:cs typeface="Arial" pitchFamily="34" charset="0"/>
                        </a:rPr>
                        <a:t>6</a:t>
                      </a:r>
                      <a:r>
                        <a:rPr lang="ru-RU" sz="1000" b="1" u="none" strike="noStrike" dirty="0">
                          <a:solidFill>
                            <a:srgbClr val="002060"/>
                          </a:solidFill>
                          <a:effectLst/>
                          <a:latin typeface="Arial" pitchFamily="34" charset="0"/>
                          <a:cs typeface="Arial" pitchFamily="34" charset="0"/>
                        </a:rPr>
                        <a:t>, </a:t>
                      </a:r>
                      <a:r>
                        <a:rPr lang="ru-RU" sz="1000" b="1" u="none" strike="noStrike" dirty="0" smtClean="0">
                          <a:solidFill>
                            <a:srgbClr val="C00000"/>
                          </a:solidFill>
                          <a:effectLst/>
                          <a:latin typeface="Arial" pitchFamily="34" charset="0"/>
                          <a:cs typeface="Arial" pitchFamily="34" charset="0"/>
                        </a:rPr>
                        <a:t>(</a:t>
                      </a:r>
                      <a:r>
                        <a:rPr lang="en-US" sz="1000" b="1" u="none" strike="noStrike" dirty="0" smtClean="0">
                          <a:solidFill>
                            <a:srgbClr val="C00000"/>
                          </a:solidFill>
                          <a:effectLst/>
                          <a:latin typeface="Arial" pitchFamily="34" charset="0"/>
                          <a:cs typeface="Arial" pitchFamily="34" charset="0"/>
                        </a:rPr>
                        <a:t>S</a:t>
                      </a:r>
                      <a:r>
                        <a:rPr lang="ru-RU" sz="1000" b="1" u="none" strike="noStrike" dirty="0" err="1" smtClean="0">
                          <a:solidFill>
                            <a:srgbClr val="C00000"/>
                          </a:solidFill>
                          <a:effectLst/>
                          <a:latin typeface="Arial" pitchFamily="34" charset="0"/>
                          <a:cs typeface="Arial" pitchFamily="34" charset="0"/>
                        </a:rPr>
                        <a:t>зу</a:t>
                      </a:r>
                      <a:r>
                        <a:rPr lang="ru-RU" sz="1000" b="1" u="none" strike="noStrike" dirty="0" smtClean="0">
                          <a:solidFill>
                            <a:srgbClr val="C00000"/>
                          </a:solidFill>
                          <a:effectLst/>
                          <a:latin typeface="Arial" pitchFamily="34" charset="0"/>
                          <a:cs typeface="Arial" pitchFamily="34" charset="0"/>
                        </a:rPr>
                        <a:t>)</a:t>
                      </a:r>
                      <a:r>
                        <a:rPr lang="ru-RU" sz="1000" b="1" u="none" strike="noStrike" baseline="0" dirty="0" smtClean="0">
                          <a:solidFill>
                            <a:srgbClr val="C00000"/>
                          </a:solidFill>
                          <a:effectLst/>
                          <a:latin typeface="Arial" pitchFamily="34" charset="0"/>
                          <a:cs typeface="Arial" pitchFamily="34" charset="0"/>
                        </a:rPr>
                        <a:t> </a:t>
                      </a:r>
                      <a:r>
                        <a:rPr lang="ru-RU" sz="1000" b="1" u="none" strike="noStrike" dirty="0" smtClean="0">
                          <a:solidFill>
                            <a:srgbClr val="002060"/>
                          </a:solidFill>
                          <a:effectLst/>
                          <a:latin typeface="Arial" pitchFamily="34" charset="0"/>
                          <a:cs typeface="Arial" pitchFamily="34" charset="0"/>
                        </a:rPr>
                        <a:t>кв.м.</a:t>
                      </a:r>
                    </a:p>
                    <a:p>
                      <a:pPr algn="ctr" fontAlgn="ct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Расходы на </a:t>
                      </a:r>
                      <a:r>
                        <a:rPr lang="ru-RU" sz="1000" b="1" u="none" strike="noStrike" dirty="0" smtClean="0">
                          <a:solidFill>
                            <a:srgbClr val="002060"/>
                          </a:solidFill>
                          <a:effectLst/>
                          <a:latin typeface="Arial" pitchFamily="34" charset="0"/>
                          <a:cs typeface="Arial" pitchFamily="34" charset="0"/>
                        </a:rPr>
                        <a:t>управление </a:t>
                      </a:r>
                      <a:r>
                        <a:rPr lang="ru-RU" sz="1000" b="1" u="none" strike="noStrike" dirty="0" smtClean="0">
                          <a:solidFill>
                            <a:srgbClr val="C00000"/>
                          </a:solidFill>
                          <a:effectLst/>
                          <a:latin typeface="Arial" pitchFamily="34" charset="0"/>
                          <a:cs typeface="Arial" pitchFamily="34" charset="0"/>
                        </a:rPr>
                        <a:t>(</a:t>
                      </a:r>
                      <a:r>
                        <a:rPr lang="en-US" sz="1000" dirty="0" smtClean="0">
                          <a:solidFill>
                            <a:srgbClr val="C00000"/>
                          </a:solidFill>
                          <a:latin typeface="Arial" pitchFamily="34" charset="0"/>
                          <a:cs typeface="Arial" pitchFamily="34" charset="0"/>
                        </a:rPr>
                        <a:t>R</a:t>
                      </a:r>
                      <a:r>
                        <a:rPr lang="ru-RU" sz="1000" dirty="0" smtClean="0">
                          <a:solidFill>
                            <a:srgbClr val="C00000"/>
                          </a:solidFill>
                          <a:latin typeface="Arial" pitchFamily="34" charset="0"/>
                          <a:cs typeface="Arial" pitchFamily="34" charset="0"/>
                        </a:rPr>
                        <a:t>у)</a:t>
                      </a:r>
                      <a:r>
                        <a:rPr lang="ru-RU" sz="1000" b="1" u="none" strike="noStrike" dirty="0" smtClean="0">
                          <a:solidFill>
                            <a:srgbClr val="002060"/>
                          </a:solidFill>
                          <a:effectLst/>
                          <a:latin typeface="Arial" pitchFamily="34" charset="0"/>
                          <a:cs typeface="Arial" pitchFamily="34" charset="0"/>
                        </a:rPr>
                        <a:t>, </a:t>
                      </a:r>
                      <a:r>
                        <a:rPr lang="ru-RU" sz="1000" b="1" u="none" strike="noStrike" dirty="0">
                          <a:solidFill>
                            <a:srgbClr val="002060"/>
                          </a:solidFill>
                          <a:effectLst/>
                          <a:latin typeface="Arial" pitchFamily="34" charset="0"/>
                          <a:cs typeface="Arial" pitchFamily="34" charset="0"/>
                        </a:rPr>
                        <a:t>%</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Средняя удельная доходность земли (ДОХОД), руб./</a:t>
                      </a:r>
                      <a:r>
                        <a:rPr lang="ru-RU" sz="1000" b="1" u="none" strike="noStrike" dirty="0" err="1">
                          <a:solidFill>
                            <a:srgbClr val="002060"/>
                          </a:solidFill>
                          <a:effectLst/>
                          <a:latin typeface="Arial" pitchFamily="34" charset="0"/>
                          <a:cs typeface="Arial" pitchFamily="34" charset="0"/>
                        </a:rPr>
                        <a:t>кв.м</a:t>
                      </a:r>
                      <a:r>
                        <a:rPr lang="ru-RU" sz="1000" b="1" u="none" strike="noStrike" dirty="0">
                          <a:solidFill>
                            <a:srgbClr val="002060"/>
                          </a:solidFill>
                          <a:effectLst/>
                          <a:latin typeface="Arial" pitchFamily="34" charset="0"/>
                          <a:cs typeface="Arial" pitchFamily="34" charset="0"/>
                        </a:rPr>
                        <a:t>. в год</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000" b="1" u="none" strike="noStrike" dirty="0">
                          <a:solidFill>
                            <a:srgbClr val="002060"/>
                          </a:solidFill>
                          <a:effectLst/>
                          <a:latin typeface="Arial" pitchFamily="34" charset="0"/>
                          <a:cs typeface="Arial" pitchFamily="34" charset="0"/>
                        </a:rPr>
                        <a:t>Средневзвешенная удельная кадастровая стоимость земли</a:t>
                      </a:r>
                      <a:r>
                        <a:rPr lang="ru-RU" sz="1000" b="1" u="none" strike="noStrike" baseline="30000" dirty="0">
                          <a:solidFill>
                            <a:srgbClr val="002060"/>
                          </a:solidFill>
                          <a:effectLst/>
                          <a:latin typeface="Arial" pitchFamily="34" charset="0"/>
                          <a:cs typeface="Arial" pitchFamily="34" charset="0"/>
                        </a:rPr>
                        <a:t>7</a:t>
                      </a:r>
                      <a:r>
                        <a:rPr lang="ru-RU" sz="1000" b="1" u="none" strike="noStrike" dirty="0">
                          <a:solidFill>
                            <a:srgbClr val="002060"/>
                          </a:solidFill>
                          <a:effectLst/>
                          <a:latin typeface="Arial" pitchFamily="34" charset="0"/>
                          <a:cs typeface="Arial" pitchFamily="34" charset="0"/>
                        </a:rPr>
                        <a:t>, руб./</a:t>
                      </a:r>
                      <a:r>
                        <a:rPr lang="ru-RU" sz="1000" b="1" u="none" strike="noStrike" dirty="0" err="1">
                          <a:solidFill>
                            <a:srgbClr val="002060"/>
                          </a:solidFill>
                          <a:effectLst/>
                          <a:latin typeface="Arial" pitchFamily="34" charset="0"/>
                          <a:cs typeface="Arial" pitchFamily="34" charset="0"/>
                        </a:rPr>
                        <a:t>кв.м</a:t>
                      </a:r>
                      <a:r>
                        <a:rPr lang="ru-RU" sz="1000" b="1" u="none" strike="noStrike" dirty="0">
                          <a:solidFill>
                            <a:srgbClr val="002060"/>
                          </a:solidFill>
                          <a:effectLst/>
                          <a:latin typeface="Arial" pitchFamily="34" charset="0"/>
                          <a:cs typeface="Arial" pitchFamily="34" charset="0"/>
                        </a:rPr>
                        <a:t>.</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000" b="1" u="none" strike="noStrike" dirty="0">
                          <a:solidFill>
                            <a:srgbClr val="002060"/>
                          </a:solidFill>
                          <a:effectLst/>
                          <a:latin typeface="Arial" pitchFamily="34" charset="0"/>
                          <a:cs typeface="Arial" pitchFamily="34" charset="0"/>
                        </a:rPr>
                        <a:t>Коэффициент аренды </a:t>
                      </a:r>
                      <a:r>
                        <a:rPr lang="ru-RU" sz="1000" b="1" u="none" strike="noStrike" dirty="0">
                          <a:solidFill>
                            <a:srgbClr val="C00000"/>
                          </a:solidFill>
                          <a:effectLst/>
                          <a:latin typeface="Arial" pitchFamily="34" charset="0"/>
                          <a:cs typeface="Arial" pitchFamily="34" charset="0"/>
                        </a:rPr>
                        <a:t>(Ка), </a:t>
                      </a:r>
                      <a:r>
                        <a:rPr lang="ru-RU" sz="1000" b="1" u="none" strike="noStrike" dirty="0">
                          <a:solidFill>
                            <a:srgbClr val="002060"/>
                          </a:solidFill>
                          <a:effectLst/>
                          <a:latin typeface="Arial" pitchFamily="34" charset="0"/>
                          <a:cs typeface="Arial" pitchFamily="34" charset="0"/>
                        </a:rPr>
                        <a:t>%</a:t>
                      </a:r>
                      <a:endParaRPr lang="ru-RU" sz="1000" b="1" i="0" u="none" strike="noStrike" dirty="0">
                        <a:solidFill>
                          <a:srgbClr val="002060"/>
                        </a:solidFill>
                        <a:effectLst/>
                        <a:latin typeface="Arial" panose="020B0604020202020204" pitchFamily="34" charset="0"/>
                        <a:cs typeface="Arial" pitchFamily="34" charset="0"/>
                      </a:endParaRPr>
                    </a:p>
                  </a:txBody>
                  <a:tcPr marL="7883" marR="7883" marT="7883"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97464545"/>
                  </a:ext>
                </a:extLst>
              </a:tr>
              <a:tr h="523327">
                <a:tc>
                  <a:txBody>
                    <a:bodyPr/>
                    <a:lstStyle/>
                    <a:p>
                      <a:pPr marL="0" algn="l" defTabSz="1088422" rtl="0" eaLnBrk="1" fontAlgn="ctr" latinLnBrk="0" hangingPunct="1"/>
                      <a:r>
                        <a:rPr lang="ru-RU" sz="1000" b="0" u="none" strike="noStrike" kern="1200" dirty="0">
                          <a:solidFill>
                            <a:srgbClr val="002060"/>
                          </a:solidFill>
                          <a:effectLst/>
                          <a:latin typeface="Arial" pitchFamily="34" charset="0"/>
                          <a:ea typeface="+mn-ea"/>
                          <a:cs typeface="Arial" pitchFamily="34" charset="0"/>
                        </a:rPr>
                        <a:t>4. </a:t>
                      </a:r>
                      <a:r>
                        <a:rPr lang="ru-RU" sz="1000" b="0" u="none" strike="noStrike" kern="1200" dirty="0" smtClean="0">
                          <a:solidFill>
                            <a:srgbClr val="002060"/>
                          </a:solidFill>
                          <a:effectLst/>
                          <a:latin typeface="Arial" pitchFamily="34" charset="0"/>
                          <a:ea typeface="+mn-ea"/>
                          <a:cs typeface="Arial" pitchFamily="34" charset="0"/>
                        </a:rPr>
                        <a:t>Предпринимательство</a:t>
                      </a:r>
                      <a:endParaRPr lang="ru-RU" sz="1000" b="0" u="none" strike="noStrike" kern="1200" dirty="0">
                        <a:solidFill>
                          <a:srgbClr val="002060"/>
                        </a:solidFill>
                        <a:effectLst/>
                        <a:latin typeface="Arial" pitchFamily="34" charset="0"/>
                        <a:ea typeface="+mn-ea"/>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200" u="none" strike="noStrike" dirty="0">
                          <a:solidFill>
                            <a:srgbClr val="002060"/>
                          </a:solidFill>
                          <a:effectLst/>
                          <a:latin typeface="Arial" pitchFamily="34" charset="0"/>
                          <a:cs typeface="Arial" pitchFamily="34" charset="0"/>
                        </a:rPr>
                        <a:t>35 700,00</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u="none" strike="noStrike">
                          <a:solidFill>
                            <a:srgbClr val="002060"/>
                          </a:solidFill>
                          <a:effectLst/>
                          <a:latin typeface="Arial" pitchFamily="34" charset="0"/>
                          <a:cs typeface="Arial" pitchFamily="34" charset="0"/>
                        </a:rPr>
                        <a:t>10</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0,83</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a:solidFill>
                            <a:srgbClr val="002060"/>
                          </a:solidFill>
                          <a:effectLst/>
                          <a:latin typeface="Arial" pitchFamily="34" charset="0"/>
                          <a:cs typeface="Arial" pitchFamily="34" charset="0"/>
                        </a:rPr>
                        <a:t>0,88</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a:solidFill>
                            <a:srgbClr val="002060"/>
                          </a:solidFill>
                          <a:effectLst/>
                          <a:latin typeface="Arial" pitchFamily="34" charset="0"/>
                          <a:cs typeface="Arial" pitchFamily="34" charset="0"/>
                        </a:rPr>
                        <a:t>0,92</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a:solidFill>
                            <a:srgbClr val="002060"/>
                          </a:solidFill>
                          <a:effectLst/>
                          <a:latin typeface="Arial" pitchFamily="34" charset="0"/>
                          <a:cs typeface="Arial" pitchFamily="34" charset="0"/>
                        </a:rPr>
                        <a:t>17,9</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a:solidFill>
                            <a:srgbClr val="002060"/>
                          </a:solidFill>
                          <a:effectLst/>
                          <a:latin typeface="Arial" pitchFamily="34" charset="0"/>
                          <a:cs typeface="Arial" pitchFamily="34" charset="0"/>
                        </a:rPr>
                        <a:t>16,67</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12,73</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a:solidFill>
                            <a:srgbClr val="002060"/>
                          </a:solidFill>
                          <a:effectLst/>
                          <a:latin typeface="Arial" pitchFamily="34" charset="0"/>
                          <a:cs typeface="Arial" pitchFamily="34" charset="0"/>
                        </a:rPr>
                        <a:t>22 563,87</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200" u="none" strike="noStrike">
                          <a:solidFill>
                            <a:srgbClr val="002060"/>
                          </a:solidFill>
                          <a:effectLst/>
                          <a:latin typeface="Arial" pitchFamily="34" charset="0"/>
                          <a:cs typeface="Arial" pitchFamily="34" charset="0"/>
                        </a:rPr>
                        <a:t>255</a:t>
                      </a:r>
                      <a:endParaRPr lang="ru-RU" sz="1200" b="0" i="0" u="none" strike="noStrike">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2</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90,26</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200" u="none" strike="noStrike" dirty="0">
                          <a:solidFill>
                            <a:srgbClr val="002060"/>
                          </a:solidFill>
                          <a:effectLst/>
                          <a:latin typeface="Arial" pitchFamily="34" charset="0"/>
                          <a:cs typeface="Arial" pitchFamily="34" charset="0"/>
                        </a:rPr>
                        <a:t>1 522,15</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5,93</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18576697"/>
                  </a:ext>
                </a:extLst>
              </a:tr>
              <a:tr h="652488">
                <a:tc>
                  <a:txBody>
                    <a:bodyPr/>
                    <a:lstStyle/>
                    <a:p>
                      <a:pPr marL="0" algn="l" defTabSz="1088422" rtl="0" eaLnBrk="1" fontAlgn="ctr" latinLnBrk="0" hangingPunct="1"/>
                      <a:r>
                        <a:rPr lang="ru-RU" sz="1000" b="0" u="none" strike="noStrike" kern="1200" dirty="0">
                          <a:solidFill>
                            <a:srgbClr val="002060"/>
                          </a:solidFill>
                          <a:effectLst/>
                          <a:latin typeface="Arial" pitchFamily="34" charset="0"/>
                          <a:ea typeface="+mn-ea"/>
                          <a:cs typeface="Arial" pitchFamily="34" charset="0"/>
                        </a:rPr>
                        <a:t>6. Производственная </a:t>
                      </a:r>
                      <a:r>
                        <a:rPr lang="ru-RU" sz="1000" b="0" u="none" strike="noStrike" kern="1200" dirty="0" smtClean="0">
                          <a:solidFill>
                            <a:srgbClr val="002060"/>
                          </a:solidFill>
                          <a:effectLst/>
                          <a:latin typeface="Arial" pitchFamily="34" charset="0"/>
                          <a:ea typeface="+mn-ea"/>
                          <a:cs typeface="Arial" pitchFamily="34" charset="0"/>
                        </a:rPr>
                        <a:t>деятельность</a:t>
                      </a:r>
                      <a:endParaRPr lang="ru-RU" sz="1000" b="0" u="none" strike="noStrike" kern="1200" dirty="0">
                        <a:solidFill>
                          <a:srgbClr val="002060"/>
                        </a:solidFill>
                        <a:effectLst/>
                        <a:latin typeface="Arial" pitchFamily="34" charset="0"/>
                        <a:ea typeface="+mn-ea"/>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200" u="none" strike="noStrike" dirty="0">
                          <a:solidFill>
                            <a:srgbClr val="002060"/>
                          </a:solidFill>
                          <a:effectLst/>
                          <a:latin typeface="Arial" pitchFamily="34" charset="0"/>
                          <a:cs typeface="Arial" pitchFamily="34" charset="0"/>
                        </a:rPr>
                        <a:t>38 500,00</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12,5</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0,88</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0,71</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18</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16,67</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11,00</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18 977,66</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200" u="none" strike="noStrike" dirty="0">
                          <a:solidFill>
                            <a:srgbClr val="002060"/>
                          </a:solidFill>
                          <a:effectLst/>
                          <a:latin typeface="Arial" pitchFamily="34" charset="0"/>
                          <a:cs typeface="Arial" pitchFamily="34" charset="0"/>
                        </a:rPr>
                        <a:t>900</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2</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21,51</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fontAlgn="ctr"/>
                      <a:r>
                        <a:rPr lang="ru-RU" sz="1200" u="none" strike="noStrike" dirty="0">
                          <a:solidFill>
                            <a:srgbClr val="002060"/>
                          </a:solidFill>
                          <a:effectLst/>
                          <a:latin typeface="Arial" pitchFamily="34" charset="0"/>
                          <a:cs typeface="Arial" pitchFamily="34" charset="0"/>
                        </a:rPr>
                        <a:t>636,2</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200" u="none" strike="noStrike" dirty="0">
                          <a:solidFill>
                            <a:srgbClr val="002060"/>
                          </a:solidFill>
                          <a:effectLst/>
                          <a:latin typeface="Arial" pitchFamily="34" charset="0"/>
                          <a:cs typeface="Arial" pitchFamily="34" charset="0"/>
                        </a:rPr>
                        <a:t>3,38</a:t>
                      </a:r>
                      <a:endParaRPr lang="ru-RU" sz="1200" b="0" i="0" u="none" strike="noStrike" dirty="0">
                        <a:solidFill>
                          <a:srgbClr val="002060"/>
                        </a:solidFill>
                        <a:effectLst/>
                        <a:latin typeface="Arial" panose="020B0604020202020204" pitchFamily="34" charset="0"/>
                        <a:cs typeface="Arial" pitchFamily="34" charset="0"/>
                      </a:endParaRPr>
                    </a:p>
                  </a:txBody>
                  <a:tcPr marL="7883" marR="7883" marT="7883"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97043353"/>
                  </a:ext>
                </a:extLst>
              </a:tr>
            </a:tbl>
          </a:graphicData>
        </a:graphic>
      </p:graphicFrame>
      <p:sp>
        <p:nvSpPr>
          <p:cNvPr id="2" name="Прямоугольник 1"/>
          <p:cNvSpPr/>
          <p:nvPr/>
        </p:nvSpPr>
        <p:spPr>
          <a:xfrm>
            <a:off x="-4293" y="6134497"/>
            <a:ext cx="12192001" cy="72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15868" y="127532"/>
            <a:ext cx="2677060" cy="789575"/>
            <a:chOff x="50312" y="-7821"/>
            <a:chExt cx="2677060" cy="789575"/>
          </a:xfrm>
        </p:grpSpPr>
        <p:pic>
          <p:nvPicPr>
            <p:cNvPr id="17" name="Рисунок 16"/>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8" name="TextBox 17"/>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12651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19</a:t>
            </a:fld>
            <a:endParaRPr lang="ru-RU"/>
          </a:p>
        </p:txBody>
      </p:sp>
      <p:sp>
        <p:nvSpPr>
          <p:cNvPr id="7" name="Прямоугольник 6"/>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extLst/>
          </p:nvPr>
        </p:nvGraphicFramePr>
        <p:xfrm>
          <a:off x="232265" y="4309554"/>
          <a:ext cx="11718888" cy="2375022"/>
        </p:xfrm>
        <a:graphic>
          <a:graphicData uri="http://schemas.openxmlformats.org/drawingml/2006/table">
            <a:tbl>
              <a:tblPr/>
              <a:tblGrid>
                <a:gridCol w="1689213">
                  <a:extLst>
                    <a:ext uri="{9D8B030D-6E8A-4147-A177-3AD203B41FA5}">
                      <a16:colId xmlns:a16="http://schemas.microsoft.com/office/drawing/2014/main" val="20000"/>
                    </a:ext>
                  </a:extLst>
                </a:gridCol>
                <a:gridCol w="668645">
                  <a:extLst>
                    <a:ext uri="{9D8B030D-6E8A-4147-A177-3AD203B41FA5}">
                      <a16:colId xmlns:a16="http://schemas.microsoft.com/office/drawing/2014/main" val="20001"/>
                    </a:ext>
                  </a:extLst>
                </a:gridCol>
                <a:gridCol w="668645">
                  <a:extLst>
                    <a:ext uri="{9D8B030D-6E8A-4147-A177-3AD203B41FA5}">
                      <a16:colId xmlns:a16="http://schemas.microsoft.com/office/drawing/2014/main" val="20002"/>
                    </a:ext>
                  </a:extLst>
                </a:gridCol>
                <a:gridCol w="668645">
                  <a:extLst>
                    <a:ext uri="{9D8B030D-6E8A-4147-A177-3AD203B41FA5}">
                      <a16:colId xmlns:a16="http://schemas.microsoft.com/office/drawing/2014/main" val="20003"/>
                    </a:ext>
                  </a:extLst>
                </a:gridCol>
                <a:gridCol w="668645">
                  <a:extLst>
                    <a:ext uri="{9D8B030D-6E8A-4147-A177-3AD203B41FA5}">
                      <a16:colId xmlns:a16="http://schemas.microsoft.com/office/drawing/2014/main" val="20004"/>
                    </a:ext>
                  </a:extLst>
                </a:gridCol>
                <a:gridCol w="668645">
                  <a:extLst>
                    <a:ext uri="{9D8B030D-6E8A-4147-A177-3AD203B41FA5}">
                      <a16:colId xmlns:a16="http://schemas.microsoft.com/office/drawing/2014/main" val="20005"/>
                    </a:ext>
                  </a:extLst>
                </a:gridCol>
                <a:gridCol w="668645">
                  <a:extLst>
                    <a:ext uri="{9D8B030D-6E8A-4147-A177-3AD203B41FA5}">
                      <a16:colId xmlns:a16="http://schemas.microsoft.com/office/drawing/2014/main" val="20006"/>
                    </a:ext>
                  </a:extLst>
                </a:gridCol>
                <a:gridCol w="668645">
                  <a:extLst>
                    <a:ext uri="{9D8B030D-6E8A-4147-A177-3AD203B41FA5}">
                      <a16:colId xmlns:a16="http://schemas.microsoft.com/office/drawing/2014/main" val="20007"/>
                    </a:ext>
                  </a:extLst>
                </a:gridCol>
                <a:gridCol w="668645">
                  <a:extLst>
                    <a:ext uri="{9D8B030D-6E8A-4147-A177-3AD203B41FA5}">
                      <a16:colId xmlns:a16="http://schemas.microsoft.com/office/drawing/2014/main" val="20008"/>
                    </a:ext>
                  </a:extLst>
                </a:gridCol>
                <a:gridCol w="668645">
                  <a:extLst>
                    <a:ext uri="{9D8B030D-6E8A-4147-A177-3AD203B41FA5}">
                      <a16:colId xmlns:a16="http://schemas.microsoft.com/office/drawing/2014/main" val="20009"/>
                    </a:ext>
                  </a:extLst>
                </a:gridCol>
                <a:gridCol w="668645">
                  <a:extLst>
                    <a:ext uri="{9D8B030D-6E8A-4147-A177-3AD203B41FA5}">
                      <a16:colId xmlns:a16="http://schemas.microsoft.com/office/drawing/2014/main" val="20010"/>
                    </a:ext>
                  </a:extLst>
                </a:gridCol>
                <a:gridCol w="668645">
                  <a:extLst>
                    <a:ext uri="{9D8B030D-6E8A-4147-A177-3AD203B41FA5}">
                      <a16:colId xmlns:a16="http://schemas.microsoft.com/office/drawing/2014/main" val="20011"/>
                    </a:ext>
                  </a:extLst>
                </a:gridCol>
                <a:gridCol w="668645">
                  <a:extLst>
                    <a:ext uri="{9D8B030D-6E8A-4147-A177-3AD203B41FA5}">
                      <a16:colId xmlns:a16="http://schemas.microsoft.com/office/drawing/2014/main" val="20012"/>
                    </a:ext>
                  </a:extLst>
                </a:gridCol>
                <a:gridCol w="668645">
                  <a:extLst>
                    <a:ext uri="{9D8B030D-6E8A-4147-A177-3AD203B41FA5}">
                      <a16:colId xmlns:a16="http://schemas.microsoft.com/office/drawing/2014/main" val="20013"/>
                    </a:ext>
                  </a:extLst>
                </a:gridCol>
                <a:gridCol w="668645">
                  <a:extLst>
                    <a:ext uri="{9D8B030D-6E8A-4147-A177-3AD203B41FA5}">
                      <a16:colId xmlns:a16="http://schemas.microsoft.com/office/drawing/2014/main" val="20014"/>
                    </a:ext>
                  </a:extLst>
                </a:gridCol>
                <a:gridCol w="668645">
                  <a:extLst>
                    <a:ext uri="{9D8B030D-6E8A-4147-A177-3AD203B41FA5}">
                      <a16:colId xmlns:a16="http://schemas.microsoft.com/office/drawing/2014/main" val="3180480007"/>
                    </a:ext>
                  </a:extLst>
                </a:gridCol>
              </a:tblGrid>
              <a:tr h="377682">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200" b="1" i="0" u="none" strike="noStrike" dirty="0">
                          <a:solidFill>
                            <a:srgbClr val="FFFFFF"/>
                          </a:solidFill>
                          <a:effectLst/>
                          <a:latin typeface="Arial" panose="020B0604020202020204" pitchFamily="34" charset="0"/>
                          <a:cs typeface="Arial" panose="020B0604020202020204" pitchFamily="34" charset="0"/>
                        </a:rPr>
                        <a:t>Сегмент</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2010</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2011</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2012</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2013</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2014</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2015</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2016</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2017</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2018</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2019</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2020</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2021</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2022</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en-US" sz="1200" b="1" i="0" u="none" strike="noStrike" dirty="0">
                          <a:solidFill>
                            <a:srgbClr val="FFFFFF"/>
                          </a:solidFill>
                          <a:effectLst/>
                          <a:latin typeface="Arial" panose="020B0604020202020204" pitchFamily="34" charset="0"/>
                          <a:cs typeface="Arial" panose="020B0604020202020204" pitchFamily="34" charset="0"/>
                        </a:rPr>
                        <a:t>4Q 2023</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FFFFFF"/>
                          </a:solidFill>
                          <a:effectLst/>
                          <a:latin typeface="Arial" panose="020B0604020202020204" pitchFamily="34" charset="0"/>
                          <a:cs typeface="Arial" panose="020B0604020202020204" pitchFamily="34" charset="0"/>
                        </a:rPr>
                        <a:t>4Q 202</a:t>
                      </a:r>
                      <a:r>
                        <a:rPr lang="ru-RU" sz="1200" b="1" i="0" u="none" strike="noStrike" dirty="0" smtClean="0">
                          <a:solidFill>
                            <a:srgbClr val="FFFFFF"/>
                          </a:solidFill>
                          <a:effectLst/>
                          <a:latin typeface="Arial" panose="020B0604020202020204" pitchFamily="34" charset="0"/>
                          <a:cs typeface="Arial" panose="020B0604020202020204" pitchFamily="34" charset="0"/>
                        </a:rPr>
                        <a:t>4</a:t>
                      </a:r>
                      <a:endParaRPr lang="en-US" sz="1200" b="1" i="0" u="none" strike="noStrike" dirty="0" smtClean="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ЗУ МЖД</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302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974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011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264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962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553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939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286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254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982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181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458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751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799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4 072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динамика,%</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51,6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62,3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21,4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10,3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17,2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22,2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10,0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38,1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ЗУ ИЖС</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443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541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588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566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701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682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611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578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658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731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824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244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715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2 438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динамика,%</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22,1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8,7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marL="0" algn="ctr" defTabSz="1088449" rtl="0" eaLnBrk="1" fontAlgn="t" latinLnBrk="0" hangingPunct="1"/>
                      <a:r>
                        <a:rPr lang="ru-RU" sz="1100" b="0" i="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-3,7</a:t>
                      </a:r>
                      <a:endParaRPr lang="ru-RU" sz="1100" b="0" i="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23,8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10,4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13,7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35,3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37,7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42,2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216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Коммерческая</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199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746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1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961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587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314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013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935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451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422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256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276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352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2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457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3 </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207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a:t>
                      </a:r>
                      <a:r>
                        <a:rPr lang="ru-RU" sz="1100" b="0" i="0" u="none" strike="noStrike" baseline="0" dirty="0" smtClean="0">
                          <a:solidFill>
                            <a:schemeClr val="accent1">
                              <a:lumMod val="50000"/>
                            </a:schemeClr>
                          </a:solidFill>
                          <a:effectLst/>
                          <a:latin typeface="Arial" panose="020B0604020202020204" pitchFamily="34" charset="0"/>
                          <a:cs typeface="Arial" panose="020B0604020202020204" pitchFamily="34" charset="0"/>
                        </a:rPr>
                        <a:t> 606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динамика,%</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45,6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82,9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16,4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0,8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30,5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Производственная</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393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567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748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834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579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570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545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571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598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597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566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583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498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514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654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динамика,%</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44,2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31,9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30,5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0,2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14,4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27,3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Гаражи</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 </a:t>
                      </a:r>
                      <a:r>
                        <a:rPr lang="ru-RU" sz="1100" b="0" i="0" u="none" strike="noStrike" dirty="0" err="1" smtClean="0">
                          <a:solidFill>
                            <a:schemeClr val="accent1">
                              <a:lumMod val="50000"/>
                            </a:schemeClr>
                          </a:solidFill>
                          <a:effectLst/>
                          <a:latin typeface="Arial" panose="020B0604020202020204" pitchFamily="34" charset="0"/>
                          <a:cs typeface="Arial" panose="020B0604020202020204" pitchFamily="34" charset="0"/>
                        </a:rPr>
                        <a:t>нд</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err="1" smtClean="0">
                          <a:solidFill>
                            <a:schemeClr val="accent1">
                              <a:lumMod val="50000"/>
                            </a:schemeClr>
                          </a:solidFill>
                          <a:effectLst/>
                          <a:latin typeface="Arial" panose="020B0604020202020204" pitchFamily="34" charset="0"/>
                          <a:cs typeface="Arial" panose="020B0604020202020204" pitchFamily="34" charset="0"/>
                        </a:rPr>
                        <a:t>нд</a:t>
                      </a:r>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 </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684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490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546</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542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455</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559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553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621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602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602</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681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701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987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193908">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t"/>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динамика,%</a:t>
                      </a:r>
                    </a:p>
                  </a:txBody>
                  <a:tcPr marL="35997"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-28,4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11,4</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0,7</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16,0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22,8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12,3</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a:solidFill>
                            <a:schemeClr val="accent1">
                              <a:lumMod val="50000"/>
                            </a:schemeClr>
                          </a:solidFill>
                          <a:effectLst/>
                          <a:latin typeface="Arial" panose="020B0604020202020204" pitchFamily="34" charset="0"/>
                          <a:cs typeface="Arial" panose="020B0604020202020204" pitchFamily="34" charset="0"/>
                        </a:rPr>
                        <a:t>-</a:t>
                      </a:r>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3,1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0,0</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13,1</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2,9</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ru-RU" sz="1100" b="0" i="0" u="none" strike="noStrike" dirty="0" smtClean="0">
                          <a:solidFill>
                            <a:schemeClr val="accent1">
                              <a:lumMod val="50000"/>
                            </a:schemeClr>
                          </a:solidFill>
                          <a:effectLst/>
                          <a:latin typeface="Arial" panose="020B0604020202020204" pitchFamily="34" charset="0"/>
                          <a:cs typeface="Arial" panose="020B0604020202020204" pitchFamily="34" charset="0"/>
                        </a:rPr>
                        <a:t>40,8</a:t>
                      </a:r>
                      <a:endParaRPr lang="ru-RU" sz="11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10"/>
                  </a:ext>
                </a:extLst>
              </a:tr>
            </a:tbl>
          </a:graphicData>
        </a:graphic>
      </p:graphicFrame>
      <p:sp>
        <p:nvSpPr>
          <p:cNvPr id="13"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5" name="Прямоугольник 14"/>
          <p:cNvSpPr/>
          <p:nvPr/>
        </p:nvSpPr>
        <p:spPr>
          <a:xfrm>
            <a:off x="1921327" y="-17381"/>
            <a:ext cx="8678333" cy="769441"/>
          </a:xfrm>
          <a:prstGeom prst="rect">
            <a:avLst/>
          </a:prstGeom>
        </p:spPr>
        <p:txBody>
          <a:bodyPr wrap="square">
            <a:spAutoFit/>
          </a:bodyPr>
          <a:lstStyle/>
          <a:p>
            <a:pPr algn="ctr" defTabSz="914377">
              <a:defRPr/>
            </a:pPr>
            <a:r>
              <a:rPr lang="ru-RU" altLang="ru-RU" sz="2200" b="1" kern="0" dirty="0">
                <a:solidFill>
                  <a:schemeClr val="bg1"/>
                </a:solidFill>
                <a:latin typeface="Calibri" pitchFamily="34" charset="0"/>
                <a:cs typeface="Calibri" pitchFamily="34" charset="0"/>
              </a:rPr>
              <a:t>АНАЛИТИКА РЫНКА</a:t>
            </a:r>
          </a:p>
          <a:p>
            <a:pPr algn="ctr" defTabSz="914377">
              <a:defRPr/>
            </a:pPr>
            <a:r>
              <a:rPr lang="ru-RU" altLang="ru-RU" sz="2200" b="1" kern="0" dirty="0">
                <a:solidFill>
                  <a:schemeClr val="bg1"/>
                </a:solidFill>
                <a:latin typeface="Calibri" pitchFamily="34" charset="0"/>
                <a:cs typeface="Calibri" pitchFamily="34" charset="0"/>
              </a:rPr>
              <a:t>ДИНАМИКА РЫНКА ЗЕМЛИ. ГОРОД ОМСК</a:t>
            </a:r>
          </a:p>
        </p:txBody>
      </p:sp>
      <p:graphicFrame>
        <p:nvGraphicFramePr>
          <p:cNvPr id="16" name="Диаграмма 15"/>
          <p:cNvGraphicFramePr>
            <a:graphicFrameLocks/>
          </p:cNvGraphicFramePr>
          <p:nvPr>
            <p:extLst/>
          </p:nvPr>
        </p:nvGraphicFramePr>
        <p:xfrm>
          <a:off x="-4292" y="959139"/>
          <a:ext cx="12178810" cy="325069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Группа 10"/>
          <p:cNvGrpSpPr/>
          <p:nvPr/>
        </p:nvGrpSpPr>
        <p:grpSpPr>
          <a:xfrm>
            <a:off x="-15868" y="69845"/>
            <a:ext cx="2677060" cy="789575"/>
            <a:chOff x="50312" y="-7821"/>
            <a:chExt cx="2677060" cy="789575"/>
          </a:xfrm>
        </p:grpSpPr>
        <p:pic>
          <p:nvPicPr>
            <p:cNvPr id="12" name="Рисунок 11"/>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9" name="TextBox 18"/>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90716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a:t>
            </a:fld>
            <a:endParaRPr lang="ru-RU"/>
          </a:p>
        </p:txBody>
      </p:sp>
      <p:sp>
        <p:nvSpPr>
          <p:cNvPr id="8" name="Прямоугольник 7"/>
          <p:cNvSpPr/>
          <p:nvPr/>
        </p:nvSpPr>
        <p:spPr>
          <a:xfrm>
            <a:off x="2222824" y="-14428"/>
            <a:ext cx="8678333" cy="769441"/>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НОРМАТИВНЫЕ ОСНОВЫ ОПРЕДЕЛЕНИЯ АРЕНДНОЙ ПЛАТЫ </a:t>
            </a:r>
          </a:p>
          <a:p>
            <a:pPr lvl="0" algn="ctr" defTabSz="914377"/>
            <a:r>
              <a:rPr lang="ru-RU" sz="2200" b="1" kern="0" dirty="0">
                <a:solidFill>
                  <a:schemeClr val="bg1"/>
                </a:solidFill>
                <a:latin typeface="Calibri" pitchFamily="34" charset="0"/>
                <a:cs typeface="Calibri" pitchFamily="34" charset="0"/>
              </a:rPr>
              <a:t>ЗА ЗЕМЛЮ И КОЭФФИЦИЕНТОВ АРЕНДЫ ЗЕМЛИ</a:t>
            </a:r>
          </a:p>
        </p:txBody>
      </p:sp>
      <p:sp>
        <p:nvSpPr>
          <p:cNvPr id="9" name="Прямоугольник 8"/>
          <p:cNvSpPr/>
          <p:nvPr/>
        </p:nvSpPr>
        <p:spPr>
          <a:xfrm>
            <a:off x="4312118" y="1462806"/>
            <a:ext cx="7779224" cy="1169549"/>
          </a:xfrm>
          <a:prstGeom prst="rect">
            <a:avLst/>
          </a:prstGeom>
        </p:spPr>
        <p:txBody>
          <a:bodyPr wrap="square" lIns="91438" tIns="45719" rIns="91438" bIns="45719">
            <a:spAutoFit/>
          </a:bodyPr>
          <a:lstStyle/>
          <a:p>
            <a:pPr lvl="0" algn="just">
              <a:spcBef>
                <a:spcPct val="20000"/>
              </a:spcBef>
            </a:pPr>
            <a:r>
              <a:rPr lang="ru-RU" b="1" dirty="0">
                <a:solidFill>
                  <a:srgbClr val="C00000"/>
                </a:solidFill>
                <a:latin typeface="Arial" pitchFamily="34" charset="0"/>
                <a:cs typeface="Arial" pitchFamily="34" charset="0"/>
              </a:rPr>
              <a:t>Постановление Правительства РФ от 16.07.2009 N 582</a:t>
            </a:r>
            <a:r>
              <a:rPr lang="ru-RU" sz="1600" dirty="0">
                <a:solidFill>
                  <a:srgbClr val="002060"/>
                </a:solidFill>
                <a:latin typeface="Arial" pitchFamily="34" charset="0"/>
                <a:cs typeface="Arial" pitchFamily="34" charset="0"/>
              </a:rPr>
              <a:t>  </a:t>
            </a:r>
            <a:r>
              <a:rPr lang="ru-RU" sz="1300" dirty="0" smtClean="0">
                <a:solidFill>
                  <a:srgbClr val="002060"/>
                </a:solidFill>
                <a:latin typeface="Arial" pitchFamily="34" charset="0"/>
                <a:cs typeface="Arial" pitchFamily="34" charset="0"/>
              </a:rPr>
              <a:t>«Об основных принципах определения арендной платы при аренде земельных участков, находящихся в государственной или муниципальной собственности, и о Правилах определения размера арендной платы, а также порядка, условий и сроков внесения арендной платы за земли, находящиеся в собственности Российской Федерации»</a:t>
            </a:r>
            <a:endParaRPr lang="ru-RU" sz="1300" dirty="0">
              <a:solidFill>
                <a:srgbClr val="002060"/>
              </a:solidFill>
              <a:latin typeface="Arial" pitchFamily="34" charset="0"/>
              <a:cs typeface="Arial" pitchFamily="34" charset="0"/>
            </a:endParaRPr>
          </a:p>
        </p:txBody>
      </p:sp>
      <p:sp>
        <p:nvSpPr>
          <p:cNvPr id="10" name="Прямоугольник 9"/>
          <p:cNvSpPr/>
          <p:nvPr/>
        </p:nvSpPr>
        <p:spPr>
          <a:xfrm>
            <a:off x="4270553" y="2915906"/>
            <a:ext cx="7841911" cy="2055945"/>
          </a:xfrm>
          <a:prstGeom prst="rect">
            <a:avLst/>
          </a:prstGeom>
        </p:spPr>
        <p:txBody>
          <a:bodyPr wrap="square" lIns="91438" tIns="45719" rIns="91438" bIns="45719">
            <a:spAutoFit/>
          </a:bodyPr>
          <a:lstStyle/>
          <a:p>
            <a:pPr lvl="0" algn="just">
              <a:spcBef>
                <a:spcPct val="20000"/>
              </a:spcBef>
            </a:pPr>
            <a:r>
              <a:rPr lang="ru-RU" b="1" dirty="0">
                <a:solidFill>
                  <a:srgbClr val="C00000"/>
                </a:solidFill>
                <a:latin typeface="Arial" pitchFamily="34" charset="0"/>
                <a:cs typeface="Arial" pitchFamily="34" charset="0"/>
              </a:rPr>
              <a:t>Постановление Правительства Новосибирской области от 10.06.2015 N 218-п</a:t>
            </a:r>
            <a:r>
              <a:rPr lang="en-US" dirty="0">
                <a:solidFill>
                  <a:srgbClr val="002060"/>
                </a:solidFill>
                <a:latin typeface="Arial" pitchFamily="34" charset="0"/>
                <a:cs typeface="Arial" pitchFamily="34" charset="0"/>
              </a:rPr>
              <a:t> </a:t>
            </a:r>
            <a:r>
              <a:rPr lang="ru-RU" sz="1300" dirty="0">
                <a:solidFill>
                  <a:srgbClr val="002060"/>
                </a:solidFill>
                <a:latin typeface="Arial" pitchFamily="34" charset="0"/>
                <a:cs typeface="Arial" pitchFamily="34" charset="0"/>
              </a:rPr>
              <a:t>«Об установлении Порядка определения размера арендной платы за земельные участки, находящиеся в государственной собственности Новосибирской области и предоставленные в аренду без торгов</a:t>
            </a:r>
            <a:r>
              <a:rPr lang="ru-RU" sz="1300" dirty="0" smtClean="0">
                <a:solidFill>
                  <a:srgbClr val="002060"/>
                </a:solidFill>
                <a:latin typeface="Arial" pitchFamily="34" charset="0"/>
                <a:cs typeface="Arial" pitchFamily="34" charset="0"/>
              </a:rPr>
              <a:t>»</a:t>
            </a:r>
            <a:endParaRPr lang="ru-RU" sz="1300" dirty="0">
              <a:solidFill>
                <a:srgbClr val="002060"/>
              </a:solidFill>
              <a:latin typeface="Arial" pitchFamily="34" charset="0"/>
              <a:cs typeface="Arial" pitchFamily="34" charset="0"/>
            </a:endParaRPr>
          </a:p>
          <a:p>
            <a:pPr lvl="0" algn="just">
              <a:spcBef>
                <a:spcPct val="20000"/>
              </a:spcBef>
            </a:pPr>
            <a:r>
              <a:rPr lang="ru-RU" b="1" dirty="0">
                <a:solidFill>
                  <a:srgbClr val="C00000"/>
                </a:solidFill>
                <a:latin typeface="Arial" pitchFamily="34" charset="0"/>
                <a:cs typeface="Arial" pitchFamily="34" charset="0"/>
              </a:rPr>
              <a:t>Постановление Правительства Новосибирской области от 10.06.2015 N 219-п</a:t>
            </a:r>
            <a:r>
              <a:rPr lang="ru-RU" dirty="0">
                <a:solidFill>
                  <a:srgbClr val="002060"/>
                </a:solidFill>
                <a:latin typeface="Arial" pitchFamily="34" charset="0"/>
                <a:cs typeface="Arial" pitchFamily="34" charset="0"/>
              </a:rPr>
              <a:t>  </a:t>
            </a:r>
            <a:r>
              <a:rPr lang="ru-RU" sz="1300" dirty="0">
                <a:solidFill>
                  <a:srgbClr val="002060"/>
                </a:solidFill>
                <a:latin typeface="Arial" pitchFamily="34" charset="0"/>
                <a:cs typeface="Arial" pitchFamily="34" charset="0"/>
              </a:rPr>
              <a:t>«Об установлении Порядка определения размера арендной платы за земельные участки, государственная собственность на которые не разграничена и предоставленные в аренду без торгов, расположенные на территории Новосибирской области</a:t>
            </a:r>
            <a:r>
              <a:rPr lang="ru-RU" sz="1300" dirty="0" smtClean="0">
                <a:solidFill>
                  <a:srgbClr val="002060"/>
                </a:solidFill>
                <a:latin typeface="Arial" pitchFamily="34" charset="0"/>
                <a:cs typeface="Arial" pitchFamily="34" charset="0"/>
              </a:rPr>
              <a:t>»</a:t>
            </a:r>
            <a:endParaRPr lang="ru-RU" sz="1300" dirty="0">
              <a:solidFill>
                <a:srgbClr val="002060"/>
              </a:solidFill>
              <a:latin typeface="Arial" pitchFamily="34" charset="0"/>
              <a:cs typeface="Arial" pitchFamily="34" charset="0"/>
            </a:endParaRPr>
          </a:p>
        </p:txBody>
      </p:sp>
      <p:sp>
        <p:nvSpPr>
          <p:cNvPr id="11" name="Прямоугольник 10"/>
          <p:cNvSpPr/>
          <p:nvPr/>
        </p:nvSpPr>
        <p:spPr>
          <a:xfrm>
            <a:off x="4260376" y="5161666"/>
            <a:ext cx="7841912" cy="769439"/>
          </a:xfrm>
          <a:prstGeom prst="rect">
            <a:avLst/>
          </a:prstGeom>
        </p:spPr>
        <p:txBody>
          <a:bodyPr wrap="square" lIns="91438" tIns="45719" rIns="91438" bIns="45719">
            <a:spAutoFit/>
          </a:bodyPr>
          <a:lstStyle/>
          <a:p>
            <a:pPr lvl="0" algn="just">
              <a:spcBef>
                <a:spcPct val="20000"/>
              </a:spcBef>
            </a:pPr>
            <a:r>
              <a:rPr lang="ru-RU" b="1" dirty="0">
                <a:solidFill>
                  <a:srgbClr val="C00000"/>
                </a:solidFill>
                <a:latin typeface="Arial" pitchFamily="34" charset="0"/>
                <a:cs typeface="Arial" pitchFamily="34" charset="0"/>
              </a:rPr>
              <a:t>Решение Совета депутатов г. Новосибирска от 24.06.2015 N 1402</a:t>
            </a:r>
            <a:r>
              <a:rPr lang="ru-RU" dirty="0">
                <a:solidFill>
                  <a:srgbClr val="002060"/>
                </a:solidFill>
                <a:latin typeface="Arial" pitchFamily="34" charset="0"/>
                <a:cs typeface="Arial" pitchFamily="34" charset="0"/>
              </a:rPr>
              <a:t> </a:t>
            </a:r>
            <a:r>
              <a:rPr lang="ru-RU" sz="1300" dirty="0">
                <a:solidFill>
                  <a:srgbClr val="002060"/>
                </a:solidFill>
                <a:latin typeface="Arial" pitchFamily="34" charset="0"/>
                <a:cs typeface="Arial" pitchFamily="34" charset="0"/>
              </a:rPr>
              <a:t>«О Положении о порядке определения размера арендной платы за земельные участки, находящиеся в муниципальной собственности города Новосибирска и предоставленные в аренду без торгов</a:t>
            </a:r>
            <a:r>
              <a:rPr lang="ru-RU" sz="1300" dirty="0" smtClean="0">
                <a:solidFill>
                  <a:srgbClr val="002060"/>
                </a:solidFill>
                <a:latin typeface="Arial" pitchFamily="34" charset="0"/>
                <a:cs typeface="Arial" pitchFamily="34" charset="0"/>
              </a:rPr>
              <a:t>»</a:t>
            </a:r>
            <a:endParaRPr lang="ru-RU" sz="1300" dirty="0">
              <a:solidFill>
                <a:srgbClr val="002060"/>
              </a:solidFill>
              <a:latin typeface="Arial" pitchFamily="34" charset="0"/>
              <a:cs typeface="Arial" pitchFamily="34" charset="0"/>
            </a:endParaRPr>
          </a:p>
        </p:txBody>
      </p:sp>
      <p:sp>
        <p:nvSpPr>
          <p:cNvPr id="13" name="Rectangle 5"/>
          <p:cNvSpPr/>
          <p:nvPr/>
        </p:nvSpPr>
        <p:spPr>
          <a:xfrm>
            <a:off x="187086" y="1383359"/>
            <a:ext cx="3809861" cy="1494357"/>
          </a:xfrm>
          <a:prstGeom prst="rect">
            <a:avLst/>
          </a:prstGeom>
          <a:solidFill>
            <a:srgbClr val="FFC000"/>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lvl="0" algn="ctr"/>
            <a:r>
              <a:rPr lang="ru-RU" sz="1700" b="1" dirty="0">
                <a:solidFill>
                  <a:srgbClr val="002060"/>
                </a:solidFill>
                <a:latin typeface="Arial" pitchFamily="34" charset="0"/>
                <a:cs typeface="Arial" pitchFamily="34" charset="0"/>
              </a:rPr>
              <a:t>Правительство России</a:t>
            </a:r>
          </a:p>
          <a:p>
            <a:pPr lvl="0" algn="ctr"/>
            <a:r>
              <a:rPr lang="ru-RU" sz="1700" b="1" dirty="0">
                <a:solidFill>
                  <a:schemeClr val="bg1"/>
                </a:solidFill>
                <a:latin typeface="Arial" pitchFamily="34" charset="0"/>
                <a:cs typeface="Arial" pitchFamily="34" charset="0"/>
              </a:rPr>
              <a:t>Принципы и правила</a:t>
            </a:r>
          </a:p>
        </p:txBody>
      </p:sp>
      <p:sp>
        <p:nvSpPr>
          <p:cNvPr id="17" name="Rectangle 5"/>
          <p:cNvSpPr/>
          <p:nvPr/>
        </p:nvSpPr>
        <p:spPr>
          <a:xfrm>
            <a:off x="187087" y="3023110"/>
            <a:ext cx="3809860" cy="1579237"/>
          </a:xfrm>
          <a:prstGeom prst="rect">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a:r>
              <a:rPr lang="ru-RU" sz="1700" b="1" dirty="0">
                <a:solidFill>
                  <a:srgbClr val="002060"/>
                </a:solidFill>
                <a:latin typeface="Arial" pitchFamily="34" charset="0"/>
                <a:cs typeface="Arial" pitchFamily="34" charset="0"/>
              </a:rPr>
              <a:t>Правительство субъекта</a:t>
            </a:r>
          </a:p>
          <a:p>
            <a:pPr algn="ctr"/>
            <a:r>
              <a:rPr lang="ru-RU" sz="1700" b="1" dirty="0">
                <a:solidFill>
                  <a:schemeClr val="bg1"/>
                </a:solidFill>
                <a:latin typeface="Arial" pitchFamily="34" charset="0"/>
                <a:cs typeface="Arial" pitchFamily="34" charset="0"/>
              </a:rPr>
              <a:t>Порядок определения</a:t>
            </a:r>
          </a:p>
        </p:txBody>
      </p:sp>
      <p:sp>
        <p:nvSpPr>
          <p:cNvPr id="20" name="Rectangle 5"/>
          <p:cNvSpPr/>
          <p:nvPr/>
        </p:nvSpPr>
        <p:spPr>
          <a:xfrm>
            <a:off x="149519" y="4707893"/>
            <a:ext cx="3836732" cy="1523559"/>
          </a:xfrm>
          <a:prstGeom prst="rect">
            <a:avLst/>
          </a:prstGeom>
          <a:solidFill>
            <a:srgbClr val="0070C0"/>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72000" tIns="0" rIns="0" bIns="0" numCol="1" spcCol="1270" anchor="t" anchorCtr="0">
            <a:noAutofit/>
          </a:bodyPr>
          <a:lstStyle/>
          <a:p>
            <a:pPr algn="ctr"/>
            <a:r>
              <a:rPr lang="ru-RU" sz="1700" b="1" dirty="0" smtClean="0">
                <a:solidFill>
                  <a:srgbClr val="002060"/>
                </a:solidFill>
                <a:latin typeface="Arial" pitchFamily="34" charset="0"/>
                <a:cs typeface="Arial" pitchFamily="34" charset="0"/>
              </a:rPr>
              <a:t>Муниципальное образование</a:t>
            </a:r>
            <a:endParaRPr lang="ru-RU" sz="1700" b="1" dirty="0" smtClean="0">
              <a:solidFill>
                <a:srgbClr val="002060"/>
              </a:solidFill>
            </a:endParaRPr>
          </a:p>
          <a:p>
            <a:pPr algn="ctr"/>
            <a:r>
              <a:rPr lang="ru-RU" sz="1700" b="1" dirty="0" smtClean="0">
                <a:solidFill>
                  <a:schemeClr val="bg1"/>
                </a:solidFill>
                <a:latin typeface="Arial" pitchFamily="34" charset="0"/>
                <a:cs typeface="Arial" pitchFamily="34" charset="0"/>
              </a:rPr>
              <a:t>Размер ставок и</a:t>
            </a:r>
          </a:p>
          <a:p>
            <a:pPr algn="ctr"/>
            <a:r>
              <a:rPr lang="ru-RU" sz="1700" b="1" dirty="0" smtClean="0">
                <a:solidFill>
                  <a:schemeClr val="bg1"/>
                </a:solidFill>
                <a:latin typeface="Arial" pitchFamily="34" charset="0"/>
                <a:cs typeface="Arial" pitchFamily="34" charset="0"/>
              </a:rPr>
              <a:t>коэффициентов аренды</a:t>
            </a:r>
            <a:endParaRPr lang="ru-RU" sz="1700" b="1" dirty="0">
              <a:solidFill>
                <a:schemeClr val="bg1"/>
              </a:solidFill>
              <a:latin typeface="Arial" pitchFamily="34" charset="0"/>
              <a:cs typeface="Arial" pitchFamily="34" charset="0"/>
            </a:endParaRPr>
          </a:p>
        </p:txBody>
      </p:sp>
      <p:pic>
        <p:nvPicPr>
          <p:cNvPr id="22" name="Picture 2" descr="Picture background"/>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670843" y="1947336"/>
            <a:ext cx="817510" cy="81751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471894" y="3717675"/>
            <a:ext cx="3162786" cy="507831"/>
            <a:chOff x="774836" y="3307058"/>
            <a:chExt cx="2654711" cy="507831"/>
          </a:xfrm>
        </p:grpSpPr>
        <p:sp>
          <p:nvSpPr>
            <p:cNvPr id="23" name="Прямоугольник 22"/>
            <p:cNvSpPr/>
            <p:nvPr/>
          </p:nvSpPr>
          <p:spPr>
            <a:xfrm>
              <a:off x="774836" y="3307058"/>
              <a:ext cx="2654711" cy="507831"/>
            </a:xfrm>
            <a:prstGeom prst="rect">
              <a:avLst/>
            </a:prstGeom>
            <a:ln>
              <a:noFill/>
            </a:ln>
          </p:spPr>
          <p:txBody>
            <a:bodyPr wrap="square">
              <a:spAutoFit/>
            </a:bodyPr>
            <a:lstStyle/>
            <a:p>
              <a:pPr algn="ctr"/>
              <a:r>
                <a:rPr lang="ru-RU" sz="2700" b="1" dirty="0">
                  <a:solidFill>
                    <a:schemeClr val="bg1"/>
                  </a:solidFill>
                  <a:latin typeface="Roboto"/>
                </a:rPr>
                <a:t>Ап = КС х Ка</a:t>
              </a:r>
              <a:endParaRPr lang="ru-RU" sz="2700" b="1" dirty="0">
                <a:solidFill>
                  <a:schemeClr val="bg1"/>
                </a:solidFill>
              </a:endParaRPr>
            </a:p>
          </p:txBody>
        </p:sp>
        <p:sp>
          <p:nvSpPr>
            <p:cNvPr id="2" name="Прямоугольник 1"/>
            <p:cNvSpPr/>
            <p:nvPr/>
          </p:nvSpPr>
          <p:spPr>
            <a:xfrm>
              <a:off x="960747" y="3319305"/>
              <a:ext cx="2256013" cy="48333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Прямоугольник 4"/>
          <p:cNvSpPr/>
          <p:nvPr/>
        </p:nvSpPr>
        <p:spPr>
          <a:xfrm>
            <a:off x="1273522" y="5567411"/>
            <a:ext cx="1636987" cy="507831"/>
          </a:xfrm>
          <a:prstGeom prst="rect">
            <a:avLst/>
          </a:prstGeom>
        </p:spPr>
        <p:txBody>
          <a:bodyPr wrap="none">
            <a:spAutoFit/>
          </a:bodyPr>
          <a:lstStyle/>
          <a:p>
            <a:r>
              <a:rPr lang="ru-RU" sz="2700" b="1" kern="0" dirty="0">
                <a:solidFill>
                  <a:schemeClr val="bg1"/>
                </a:solidFill>
                <a:latin typeface="Roboto"/>
              </a:rPr>
              <a:t>КА </a:t>
            </a:r>
            <a:r>
              <a:rPr lang="ru-RU" sz="2700" b="1" kern="0" dirty="0" smtClean="0">
                <a:solidFill>
                  <a:schemeClr val="bg1"/>
                </a:solidFill>
                <a:latin typeface="Roboto"/>
              </a:rPr>
              <a:t>= 3% </a:t>
            </a:r>
            <a:endParaRPr lang="ru-RU" sz="2700" dirty="0">
              <a:solidFill>
                <a:schemeClr val="bg1"/>
              </a:solidFill>
            </a:endParaRPr>
          </a:p>
        </p:txBody>
      </p:sp>
      <p:sp>
        <p:nvSpPr>
          <p:cNvPr id="24" name="Right Triangle 41"/>
          <p:cNvSpPr/>
          <p:nvPr/>
        </p:nvSpPr>
        <p:spPr>
          <a:xfrm>
            <a:off x="3996947" y="1371957"/>
            <a:ext cx="278274" cy="31535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5" name="Right Triangle 41"/>
          <p:cNvSpPr/>
          <p:nvPr/>
        </p:nvSpPr>
        <p:spPr>
          <a:xfrm>
            <a:off x="3988852" y="2992102"/>
            <a:ext cx="278274" cy="31535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6" name="Right Triangle 41"/>
          <p:cNvSpPr/>
          <p:nvPr/>
        </p:nvSpPr>
        <p:spPr>
          <a:xfrm>
            <a:off x="3996947" y="4707893"/>
            <a:ext cx="278274" cy="315356"/>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Прямоугольник 5"/>
          <p:cNvSpPr/>
          <p:nvPr/>
        </p:nvSpPr>
        <p:spPr>
          <a:xfrm>
            <a:off x="-4292" y="6119446"/>
            <a:ext cx="12192002" cy="7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15868" y="42203"/>
            <a:ext cx="2677060" cy="789575"/>
            <a:chOff x="50312" y="-7821"/>
            <a:chExt cx="2677060" cy="789575"/>
          </a:xfrm>
        </p:grpSpPr>
        <p:pic>
          <p:nvPicPr>
            <p:cNvPr id="27" name="Рисунок 26"/>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28" name="TextBox 27"/>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67393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20</a:t>
            </a:fld>
            <a:endParaRPr lang="ru-RU"/>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2"/>
          <p:cNvSpPr>
            <a:spLocks noChangeArrowheads="1"/>
          </p:cNvSpPr>
          <p:nvPr/>
        </p:nvSpPr>
        <p:spPr bwMode="auto">
          <a:xfrm rot="5400000">
            <a:off x="5662180" y="-5666473"/>
            <a:ext cx="859057"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79293197"/>
              </p:ext>
            </p:extLst>
          </p:nvPr>
        </p:nvGraphicFramePr>
        <p:xfrm>
          <a:off x="218360" y="4058117"/>
          <a:ext cx="11791668" cy="2799883"/>
        </p:xfrm>
        <a:graphic>
          <a:graphicData uri="http://schemas.openxmlformats.org/drawingml/2006/table">
            <a:tbl>
              <a:tblPr/>
              <a:tblGrid>
                <a:gridCol w="1806056">
                  <a:extLst>
                    <a:ext uri="{9D8B030D-6E8A-4147-A177-3AD203B41FA5}">
                      <a16:colId xmlns:a16="http://schemas.microsoft.com/office/drawing/2014/main" val="20000"/>
                    </a:ext>
                  </a:extLst>
                </a:gridCol>
                <a:gridCol w="713258">
                  <a:extLst>
                    <a:ext uri="{9D8B030D-6E8A-4147-A177-3AD203B41FA5}">
                      <a16:colId xmlns:a16="http://schemas.microsoft.com/office/drawing/2014/main" val="20001"/>
                    </a:ext>
                  </a:extLst>
                </a:gridCol>
                <a:gridCol w="713258">
                  <a:extLst>
                    <a:ext uri="{9D8B030D-6E8A-4147-A177-3AD203B41FA5}">
                      <a16:colId xmlns:a16="http://schemas.microsoft.com/office/drawing/2014/main" val="20002"/>
                    </a:ext>
                  </a:extLst>
                </a:gridCol>
                <a:gridCol w="713258">
                  <a:extLst>
                    <a:ext uri="{9D8B030D-6E8A-4147-A177-3AD203B41FA5}">
                      <a16:colId xmlns:a16="http://schemas.microsoft.com/office/drawing/2014/main" val="20003"/>
                    </a:ext>
                  </a:extLst>
                </a:gridCol>
                <a:gridCol w="713258">
                  <a:extLst>
                    <a:ext uri="{9D8B030D-6E8A-4147-A177-3AD203B41FA5}">
                      <a16:colId xmlns:a16="http://schemas.microsoft.com/office/drawing/2014/main" val="20004"/>
                    </a:ext>
                  </a:extLst>
                </a:gridCol>
                <a:gridCol w="713258">
                  <a:extLst>
                    <a:ext uri="{9D8B030D-6E8A-4147-A177-3AD203B41FA5}">
                      <a16:colId xmlns:a16="http://schemas.microsoft.com/office/drawing/2014/main" val="20005"/>
                    </a:ext>
                  </a:extLst>
                </a:gridCol>
                <a:gridCol w="713258">
                  <a:extLst>
                    <a:ext uri="{9D8B030D-6E8A-4147-A177-3AD203B41FA5}">
                      <a16:colId xmlns:a16="http://schemas.microsoft.com/office/drawing/2014/main" val="20006"/>
                    </a:ext>
                  </a:extLst>
                </a:gridCol>
                <a:gridCol w="713258">
                  <a:extLst>
                    <a:ext uri="{9D8B030D-6E8A-4147-A177-3AD203B41FA5}">
                      <a16:colId xmlns:a16="http://schemas.microsoft.com/office/drawing/2014/main" val="20007"/>
                    </a:ext>
                  </a:extLst>
                </a:gridCol>
                <a:gridCol w="713258">
                  <a:extLst>
                    <a:ext uri="{9D8B030D-6E8A-4147-A177-3AD203B41FA5}">
                      <a16:colId xmlns:a16="http://schemas.microsoft.com/office/drawing/2014/main" val="20008"/>
                    </a:ext>
                  </a:extLst>
                </a:gridCol>
                <a:gridCol w="713258">
                  <a:extLst>
                    <a:ext uri="{9D8B030D-6E8A-4147-A177-3AD203B41FA5}">
                      <a16:colId xmlns:a16="http://schemas.microsoft.com/office/drawing/2014/main" val="20009"/>
                    </a:ext>
                  </a:extLst>
                </a:gridCol>
                <a:gridCol w="713258">
                  <a:extLst>
                    <a:ext uri="{9D8B030D-6E8A-4147-A177-3AD203B41FA5}">
                      <a16:colId xmlns:a16="http://schemas.microsoft.com/office/drawing/2014/main" val="20010"/>
                    </a:ext>
                  </a:extLst>
                </a:gridCol>
                <a:gridCol w="713258">
                  <a:extLst>
                    <a:ext uri="{9D8B030D-6E8A-4147-A177-3AD203B41FA5}">
                      <a16:colId xmlns:a16="http://schemas.microsoft.com/office/drawing/2014/main" val="20011"/>
                    </a:ext>
                  </a:extLst>
                </a:gridCol>
                <a:gridCol w="713258">
                  <a:extLst>
                    <a:ext uri="{9D8B030D-6E8A-4147-A177-3AD203B41FA5}">
                      <a16:colId xmlns:a16="http://schemas.microsoft.com/office/drawing/2014/main" val="20012"/>
                    </a:ext>
                  </a:extLst>
                </a:gridCol>
                <a:gridCol w="713258">
                  <a:extLst>
                    <a:ext uri="{9D8B030D-6E8A-4147-A177-3AD203B41FA5}">
                      <a16:colId xmlns:a16="http://schemas.microsoft.com/office/drawing/2014/main" val="20013"/>
                    </a:ext>
                  </a:extLst>
                </a:gridCol>
                <a:gridCol w="713258">
                  <a:extLst>
                    <a:ext uri="{9D8B030D-6E8A-4147-A177-3AD203B41FA5}">
                      <a16:colId xmlns:a16="http://schemas.microsoft.com/office/drawing/2014/main" val="271864294"/>
                    </a:ext>
                  </a:extLst>
                </a:gridCol>
              </a:tblGrid>
              <a:tr h="267289">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b="1" u="none" strike="noStrike" dirty="0">
                          <a:solidFill>
                            <a:srgbClr val="FFFFFF"/>
                          </a:solidFill>
                          <a:effectLst/>
                          <a:latin typeface="Arial" panose="020B0604020202020204" pitchFamily="34" charset="0"/>
                          <a:cs typeface="Arial" panose="020B0604020202020204" pitchFamily="34" charset="0"/>
                        </a:rPr>
                        <a:t>Сегмент</a:t>
                      </a:r>
                      <a:endParaRPr lang="ru-RU"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2011</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2012</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2013</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2014</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2015</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2016</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2017</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2018</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2019</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2020</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2021</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en-US" sz="1200" b="1" u="none" strike="noStrike" dirty="0">
                          <a:solidFill>
                            <a:srgbClr val="FFFFFF"/>
                          </a:solidFill>
                          <a:effectLst/>
                          <a:latin typeface="Arial" panose="020B0604020202020204" pitchFamily="34" charset="0"/>
                          <a:cs typeface="Arial" panose="020B0604020202020204" pitchFamily="34" charset="0"/>
                        </a:rPr>
                        <a:t>4Q 2022</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b="1" u="none" strike="noStrike" dirty="0">
                          <a:solidFill>
                            <a:srgbClr val="FFFFFF"/>
                          </a:solidFill>
                          <a:effectLst/>
                          <a:latin typeface="Arial" panose="020B0604020202020204" pitchFamily="34" charset="0"/>
                          <a:cs typeface="Arial" panose="020B0604020202020204" pitchFamily="34" charset="0"/>
                        </a:rPr>
                        <a:t>4</a:t>
                      </a:r>
                      <a:r>
                        <a:rPr lang="en-US" sz="1200" b="1" u="none" strike="noStrike" dirty="0">
                          <a:solidFill>
                            <a:srgbClr val="FFFFFF"/>
                          </a:solidFill>
                          <a:effectLst/>
                          <a:latin typeface="Arial" panose="020B0604020202020204" pitchFamily="34" charset="0"/>
                          <a:cs typeface="Arial" panose="020B0604020202020204" pitchFamily="34" charset="0"/>
                        </a:rPr>
                        <a:t>Q 2023</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1" u="none" strike="noStrike" dirty="0" smtClean="0">
                          <a:solidFill>
                            <a:srgbClr val="FFFFFF"/>
                          </a:solidFill>
                          <a:effectLst/>
                          <a:latin typeface="Arial" panose="020B0604020202020204" pitchFamily="34" charset="0"/>
                          <a:cs typeface="Arial" panose="020B0604020202020204" pitchFamily="34" charset="0"/>
                        </a:rPr>
                        <a:t>4</a:t>
                      </a:r>
                      <a:r>
                        <a:rPr lang="en-US" sz="1200" b="1" u="none" strike="noStrike" dirty="0" smtClean="0">
                          <a:solidFill>
                            <a:srgbClr val="FFFFFF"/>
                          </a:solidFill>
                          <a:effectLst/>
                          <a:latin typeface="Arial" panose="020B0604020202020204" pitchFamily="34" charset="0"/>
                          <a:cs typeface="Arial" panose="020B0604020202020204" pitchFamily="34" charset="0"/>
                        </a:rPr>
                        <a:t>Q 202</a:t>
                      </a:r>
                      <a:r>
                        <a:rPr lang="ru-RU" sz="1200" b="1" u="none" strike="noStrike" dirty="0" smtClean="0">
                          <a:solidFill>
                            <a:srgbClr val="FFFFFF"/>
                          </a:solidFill>
                          <a:effectLst/>
                          <a:latin typeface="Arial" panose="020B0604020202020204" pitchFamily="34" charset="0"/>
                          <a:cs typeface="Arial" panose="020B0604020202020204" pitchFamily="34" charset="0"/>
                        </a:rPr>
                        <a:t>4</a:t>
                      </a:r>
                      <a:endParaRPr lang="en-US" sz="1200" b="1" i="0" u="none" strike="noStrike" dirty="0" smtClean="0">
                        <a:solidFill>
                          <a:srgbClr val="FFFFFF"/>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267289">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Первичный квартиры</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31 644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35 891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40 492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42 067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42 771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40 475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40 375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40 240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43 519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54 884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77 158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90 231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108 782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145 094</a:t>
                      </a: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динамика,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13,42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12,82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3,89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1,67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-5,37</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-0,25</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-0,33</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8,15</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26,12</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40,58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16,94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6,0</a:t>
                      </a: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33,4</a:t>
                      </a: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67289">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Вторичный квартиры</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38 202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44 705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47 336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48 748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46 659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44 259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43 183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45 566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47 523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54 819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72 823</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81 187</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100 027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109 897</a:t>
                      </a: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динамика,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17,02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5,89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2,98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-4,29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-5,14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-2,43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5,52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4,29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15,35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32,84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11,49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9,9</a:t>
                      </a: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4"/>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Торговая</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31 729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36 614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42 164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43 198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41 888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41 116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40 402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42 072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42 614</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43 801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46 914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50 044</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59 906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88449" rtl="0" eaLnBrk="1" fontAlgn="ctr" latinLnBrk="0" hangingPunct="1"/>
                      <a:r>
                        <a:rPr lang="ru-RU" sz="120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a:t>
                      </a:r>
                      <a:endPar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динамика,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15,40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15,16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2,45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-3,03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-1,84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-1,74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4,13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1,29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2,79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7,11</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6,67</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19,7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88449" rtl="0" eaLnBrk="1" fontAlgn="ctr" latinLnBrk="0" hangingPunct="1"/>
                      <a:r>
                        <a:rPr lang="ru-RU" sz="120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a:t>
                      </a:r>
                      <a:endPar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ИЖС</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26 321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27 049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28 748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32 030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31 913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32 171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29 904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29 024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30 941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36 148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41 594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46 439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54 716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 </a:t>
                      </a:r>
                      <a:r>
                        <a:rPr lang="ru-RU" sz="120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67 822</a:t>
                      </a:r>
                      <a:endPar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7"/>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динамика,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2,77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6,28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11,42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-0,37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0,81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-7,05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-2,94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6,60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16,83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15,07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11,65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17,8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1088449" rtl="0" eaLnBrk="1" fontAlgn="ctr" latinLnBrk="0" hangingPunct="1"/>
                      <a:r>
                        <a:rPr lang="ru-RU" sz="120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24,0</a:t>
                      </a:r>
                      <a:endPar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8"/>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Офисная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33 163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36 432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38 569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41 921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39 882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37 505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33 748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30 542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31 090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33 030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40 747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45 259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59 511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88449" rtl="0" eaLnBrk="1" fontAlgn="ctr" latinLnBrk="0" hangingPunct="1"/>
                      <a:r>
                        <a:rPr lang="ru-RU" sz="120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68 686 </a:t>
                      </a:r>
                      <a:endPar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динамика,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9,86</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5,87</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8,69</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-4,86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-5,96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-10,02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-9,50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1,79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6,24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23,36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12,30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31,5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1088449" rtl="0" eaLnBrk="1" fontAlgn="ctr" latinLnBrk="0" hangingPunct="1"/>
                      <a:r>
                        <a:rPr lang="ru-RU" sz="1200" u="none" strike="noStrike" kern="1200" dirty="0" smtClean="0">
                          <a:solidFill>
                            <a:schemeClr val="accent1">
                              <a:lumMod val="50000"/>
                            </a:schemeClr>
                          </a:solidFill>
                          <a:effectLst/>
                          <a:latin typeface="Arial" panose="020B0604020202020204" pitchFamily="34" charset="0"/>
                          <a:ea typeface="+mn-ea"/>
                          <a:cs typeface="Arial" panose="020B0604020202020204" pitchFamily="34" charset="0"/>
                        </a:rPr>
                        <a:t>15,42</a:t>
                      </a:r>
                      <a:endPar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endParaRP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267289">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Производственная</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11 905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11 154</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11 486</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a:solidFill>
                            <a:schemeClr val="accent1">
                              <a:lumMod val="50000"/>
                            </a:schemeClr>
                          </a:solidFill>
                          <a:effectLst/>
                          <a:latin typeface="Arial" panose="020B0604020202020204" pitchFamily="34" charset="0"/>
                          <a:cs typeface="Arial" panose="020B0604020202020204" pitchFamily="34" charset="0"/>
                        </a:rPr>
                        <a:t>11 886</a:t>
                      </a:r>
                      <a:endParaRPr lang="ru-RU" sz="1200" b="0"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11 390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10 695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9 599</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8 098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8 337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9 034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10 721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10 611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13 852</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18 155</a:t>
                      </a: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11"/>
                  </a:ext>
                </a:extLst>
              </a:tr>
              <a:tr h="182880">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l"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динамика, %</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3600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-6,31</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2,98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3,48</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-4,17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-6,10</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-10,25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-15,64</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2,95</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8,36</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18,67</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u="none" strike="noStrike" dirty="0">
                          <a:solidFill>
                            <a:schemeClr val="accent1">
                              <a:lumMod val="50000"/>
                            </a:schemeClr>
                          </a:solidFill>
                          <a:effectLst/>
                          <a:latin typeface="Arial" panose="020B0604020202020204" pitchFamily="34" charset="0"/>
                          <a:cs typeface="Arial" panose="020B0604020202020204" pitchFamily="34" charset="0"/>
                        </a:rPr>
                        <a:t>-1,03</a:t>
                      </a:r>
                      <a:endParaRPr lang="ru-RU" sz="12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1088449" rtl="0" eaLnBrk="1" latinLnBrk="0" hangingPunct="1">
                        <a:defRPr sz="2099" kern="1200">
                          <a:solidFill>
                            <a:schemeClr val="tx1"/>
                          </a:solidFill>
                          <a:latin typeface="Calibri"/>
                        </a:defRPr>
                      </a:lvl1pPr>
                      <a:lvl2pPr marL="544225" algn="l" defTabSz="1088449" rtl="0" eaLnBrk="1" latinLnBrk="0" hangingPunct="1">
                        <a:defRPr sz="2099" kern="1200">
                          <a:solidFill>
                            <a:schemeClr val="tx1"/>
                          </a:solidFill>
                          <a:latin typeface="Calibri"/>
                        </a:defRPr>
                      </a:lvl2pPr>
                      <a:lvl3pPr marL="1088449" algn="l" defTabSz="1088449" rtl="0" eaLnBrk="1" latinLnBrk="0" hangingPunct="1">
                        <a:defRPr sz="2099" kern="1200">
                          <a:solidFill>
                            <a:schemeClr val="tx1"/>
                          </a:solidFill>
                          <a:latin typeface="Calibri"/>
                        </a:defRPr>
                      </a:lvl3pPr>
                      <a:lvl4pPr marL="1632674" algn="l" defTabSz="1088449" rtl="0" eaLnBrk="1" latinLnBrk="0" hangingPunct="1">
                        <a:defRPr sz="2099" kern="1200">
                          <a:solidFill>
                            <a:schemeClr val="tx1"/>
                          </a:solidFill>
                          <a:latin typeface="Calibri"/>
                        </a:defRPr>
                      </a:lvl4pPr>
                      <a:lvl5pPr marL="2176899" algn="l" defTabSz="1088449" rtl="0" eaLnBrk="1" latinLnBrk="0" hangingPunct="1">
                        <a:defRPr sz="2099" kern="1200">
                          <a:solidFill>
                            <a:schemeClr val="tx1"/>
                          </a:solidFill>
                          <a:latin typeface="Calibri"/>
                        </a:defRPr>
                      </a:lvl5pPr>
                      <a:lvl6pPr marL="2721123" algn="l" defTabSz="1088449" rtl="0" eaLnBrk="1" latinLnBrk="0" hangingPunct="1">
                        <a:defRPr sz="2099" kern="1200">
                          <a:solidFill>
                            <a:schemeClr val="tx1"/>
                          </a:solidFill>
                          <a:latin typeface="Calibri"/>
                        </a:defRPr>
                      </a:lvl6pPr>
                      <a:lvl7pPr marL="3265348" algn="l" defTabSz="1088449" rtl="0" eaLnBrk="1" latinLnBrk="0" hangingPunct="1">
                        <a:defRPr sz="2099" kern="1200">
                          <a:solidFill>
                            <a:schemeClr val="tx1"/>
                          </a:solidFill>
                          <a:latin typeface="Calibri"/>
                        </a:defRPr>
                      </a:lvl7pPr>
                      <a:lvl8pPr marL="3809573" algn="l" defTabSz="1088449" rtl="0" eaLnBrk="1" latinLnBrk="0" hangingPunct="1">
                        <a:defRPr sz="2099" kern="1200">
                          <a:solidFill>
                            <a:schemeClr val="tx1"/>
                          </a:solidFill>
                          <a:latin typeface="Calibri"/>
                        </a:defRPr>
                      </a:lvl8pPr>
                      <a:lvl9pPr marL="4353797" algn="l" defTabSz="1088449" rtl="0" eaLnBrk="1" latinLnBrk="0" hangingPunct="1">
                        <a:defRPr sz="2099" kern="1200">
                          <a:solidFill>
                            <a:schemeClr val="tx1"/>
                          </a:solidFill>
                          <a:latin typeface="Calibri"/>
                        </a:defRPr>
                      </a:lvl9pPr>
                    </a:lstStyle>
                    <a:p>
                      <a:pPr algn="ctr" fontAlgn="ctr"/>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30,5</a:t>
                      </a:r>
                    </a:p>
                  </a:txBody>
                  <a:tcPr marL="0" marR="0" marT="0"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algn="ctr" defTabSz="1088449" rtl="0" eaLnBrk="1" fontAlgn="ctr" latinLnBrk="0" hangingPunct="1"/>
                      <a:r>
                        <a:rPr lang="ru-RU" sz="1200" u="none" strike="noStrike" kern="1200" dirty="0">
                          <a:solidFill>
                            <a:schemeClr val="accent1">
                              <a:lumMod val="50000"/>
                            </a:schemeClr>
                          </a:solidFill>
                          <a:effectLst/>
                          <a:latin typeface="Arial" panose="020B0604020202020204" pitchFamily="34" charset="0"/>
                          <a:ea typeface="+mn-ea"/>
                          <a:cs typeface="Arial" panose="020B0604020202020204" pitchFamily="34" charset="0"/>
                        </a:rPr>
                        <a:t>31,1</a:t>
                      </a:r>
                    </a:p>
                  </a:txBody>
                  <a:tcPr marL="9423" marR="9423" marT="9423" marB="0" anchor="ctr">
                    <a:lnL w="1270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2969584231"/>
              </p:ext>
            </p:extLst>
          </p:nvPr>
        </p:nvGraphicFramePr>
        <p:xfrm>
          <a:off x="1179684" y="859055"/>
          <a:ext cx="10052470" cy="3416733"/>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1101796" y="57746"/>
            <a:ext cx="10715625" cy="769441"/>
          </a:xfrm>
          <a:prstGeom prst="rect">
            <a:avLst/>
          </a:prstGeom>
        </p:spPr>
        <p:txBody>
          <a:bodyPr wrap="square">
            <a:spAutoFit/>
          </a:bodyPr>
          <a:lstStyle/>
          <a:p>
            <a:pPr lvl="0" algn="ctr" defTabSz="914377">
              <a:spcBef>
                <a:spcPct val="0"/>
              </a:spcBef>
              <a:defRPr/>
            </a:pPr>
            <a:r>
              <a:rPr lang="ru-RU" altLang="ru-RU" sz="2200" b="1" kern="0" dirty="0">
                <a:solidFill>
                  <a:schemeClr val="bg1"/>
                </a:solidFill>
                <a:latin typeface="Calibri" pitchFamily="34" charset="0"/>
                <a:cs typeface="Calibri" pitchFamily="34" charset="0"/>
              </a:rPr>
              <a:t>АНАЛИТИКА РЫНКА</a:t>
            </a:r>
          </a:p>
          <a:p>
            <a:pPr lvl="0" algn="ctr" defTabSz="914377">
              <a:spcBef>
                <a:spcPct val="0"/>
              </a:spcBef>
              <a:defRPr/>
            </a:pPr>
            <a:r>
              <a:rPr lang="ru-RU" altLang="ru-RU" sz="2200" b="1" kern="0" dirty="0">
                <a:solidFill>
                  <a:schemeClr val="bg1"/>
                </a:solidFill>
                <a:latin typeface="Calibri" pitchFamily="34" charset="0"/>
                <a:cs typeface="Calibri" pitchFamily="34" charset="0"/>
              </a:rPr>
              <a:t>ДИНАМИКА В СЕГМЕНТАХ РЫНКА НЕДВИЖИМОСТИ. ГОРОД ОМСК, 2011-2024 ГГ.</a:t>
            </a:r>
            <a:endParaRPr lang="ru-RU" sz="2200" b="1" kern="0" dirty="0">
              <a:solidFill>
                <a:schemeClr val="bg1"/>
              </a:solidFill>
              <a:latin typeface="Calibri" pitchFamily="34" charset="0"/>
              <a:cs typeface="Calibri" pitchFamily="34" charset="0"/>
            </a:endParaRPr>
          </a:p>
        </p:txBody>
      </p:sp>
      <p:grpSp>
        <p:nvGrpSpPr>
          <p:cNvPr id="17" name="Группа 16"/>
          <p:cNvGrpSpPr/>
          <p:nvPr/>
        </p:nvGrpSpPr>
        <p:grpSpPr>
          <a:xfrm>
            <a:off x="-15868" y="23921"/>
            <a:ext cx="2677060" cy="789575"/>
            <a:chOff x="50312" y="-7821"/>
            <a:chExt cx="2677060" cy="789575"/>
          </a:xfrm>
        </p:grpSpPr>
        <p:pic>
          <p:nvPicPr>
            <p:cNvPr id="18" name="Рисунок 17"/>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9" name="TextBox 18"/>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37246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21</a:t>
            </a:fld>
            <a:endParaRPr lang="ru-RU"/>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59601" y="2974573"/>
            <a:ext cx="9672797" cy="1477325"/>
          </a:xfrm>
          <a:prstGeom prst="rect">
            <a:avLst/>
          </a:prstGeom>
        </p:spPr>
        <p:txBody>
          <a:bodyPr wrap="square" lIns="91438" tIns="45719" rIns="91438" bIns="45719">
            <a:spAutoFit/>
          </a:bodyPr>
          <a:lstStyle/>
          <a:p>
            <a:r>
              <a:rPr lang="ru-RU" sz="1500" dirty="0">
                <a:solidFill>
                  <a:schemeClr val="accent1">
                    <a:lumMod val="50000"/>
                  </a:schemeClr>
                </a:solidFill>
                <a:latin typeface="Arial" pitchFamily="34" charset="0"/>
                <a:cs typeface="Arial" pitchFamily="34" charset="0"/>
              </a:rPr>
              <a:t>ПВДеон – потенциальный валовый доход, получаемый от единого объекта недвижимости;</a:t>
            </a:r>
          </a:p>
          <a:p>
            <a:r>
              <a:rPr lang="ru-RU" sz="1500" dirty="0">
                <a:solidFill>
                  <a:schemeClr val="accent1">
                    <a:lumMod val="50000"/>
                  </a:schemeClr>
                </a:solidFill>
                <a:latin typeface="Arial" pitchFamily="34" charset="0"/>
                <a:cs typeface="Arial" pitchFamily="34" charset="0"/>
              </a:rPr>
              <a:t>ПВДзу – потенциальный валовый доход, получаемый от земельного участка;</a:t>
            </a:r>
          </a:p>
          <a:p>
            <a:r>
              <a:rPr lang="ru-RU" sz="1500" dirty="0">
                <a:solidFill>
                  <a:schemeClr val="accent1">
                    <a:lumMod val="50000"/>
                  </a:schemeClr>
                </a:solidFill>
                <a:latin typeface="Arial" pitchFamily="34" charset="0"/>
                <a:cs typeface="Arial" pitchFamily="34" charset="0"/>
              </a:rPr>
              <a:t>ВРМеон – валовый рентный мультипликатор для единого объекта недвижимости;</a:t>
            </a:r>
          </a:p>
          <a:p>
            <a:r>
              <a:rPr lang="ru-RU" sz="1500" dirty="0">
                <a:solidFill>
                  <a:schemeClr val="accent1">
                    <a:lumMod val="50000"/>
                  </a:schemeClr>
                </a:solidFill>
                <a:latin typeface="Arial" pitchFamily="34" charset="0"/>
                <a:cs typeface="Arial" pitchFamily="34" charset="0"/>
              </a:rPr>
              <a:t>ВРМзу – валовый рентный мультипликатор для земельного участка;</a:t>
            </a:r>
          </a:p>
          <a:p>
            <a:r>
              <a:rPr lang="en-US" sz="1500" dirty="0">
                <a:solidFill>
                  <a:schemeClr val="accent1">
                    <a:lumMod val="50000"/>
                  </a:schemeClr>
                </a:solidFill>
                <a:latin typeface="Arial" pitchFamily="34" charset="0"/>
                <a:cs typeface="Arial" pitchFamily="34" charset="0"/>
              </a:rPr>
              <a:t>d</a:t>
            </a:r>
            <a:r>
              <a:rPr lang="ru-RU" sz="1500" dirty="0" err="1">
                <a:solidFill>
                  <a:schemeClr val="accent1">
                    <a:lumMod val="50000"/>
                  </a:schemeClr>
                </a:solidFill>
                <a:latin typeface="Arial" pitchFamily="34" charset="0"/>
                <a:cs typeface="Arial" pitchFamily="34" charset="0"/>
              </a:rPr>
              <a:t>зу</a:t>
            </a:r>
            <a:r>
              <a:rPr lang="en-US" sz="1500" dirty="0">
                <a:solidFill>
                  <a:schemeClr val="accent1">
                    <a:lumMod val="50000"/>
                  </a:schemeClr>
                </a:solidFill>
                <a:latin typeface="Arial" pitchFamily="34" charset="0"/>
                <a:cs typeface="Arial" pitchFamily="34" charset="0"/>
              </a:rPr>
              <a:t> – </a:t>
            </a:r>
            <a:r>
              <a:rPr lang="ru-RU" sz="1500" dirty="0">
                <a:solidFill>
                  <a:schemeClr val="accent1">
                    <a:lumMod val="50000"/>
                  </a:schemeClr>
                </a:solidFill>
                <a:latin typeface="Arial" pitchFamily="34" charset="0"/>
                <a:cs typeface="Arial" pitchFamily="34" charset="0"/>
              </a:rPr>
              <a:t>доля земельного участка в стоимости (доходе) единого объекта недвижимости;</a:t>
            </a:r>
          </a:p>
          <a:p>
            <a:r>
              <a:rPr lang="en-US" sz="1500" dirty="0">
                <a:solidFill>
                  <a:schemeClr val="accent1">
                    <a:lumMod val="50000"/>
                  </a:schemeClr>
                </a:solidFill>
                <a:latin typeface="Arial" pitchFamily="34" charset="0"/>
                <a:cs typeface="Arial" pitchFamily="34" charset="0"/>
              </a:rPr>
              <a:t>S</a:t>
            </a:r>
            <a:r>
              <a:rPr lang="ru-RU" sz="1500" dirty="0" err="1">
                <a:solidFill>
                  <a:schemeClr val="accent1">
                    <a:lumMod val="50000"/>
                  </a:schemeClr>
                </a:solidFill>
                <a:latin typeface="Arial" pitchFamily="34" charset="0"/>
                <a:cs typeface="Arial" pitchFamily="34" charset="0"/>
              </a:rPr>
              <a:t>зу</a:t>
            </a:r>
            <a:r>
              <a:rPr lang="ru-RU" sz="1500" dirty="0">
                <a:solidFill>
                  <a:schemeClr val="accent1">
                    <a:lumMod val="50000"/>
                  </a:schemeClr>
                </a:solidFill>
                <a:latin typeface="Arial" pitchFamily="34" charset="0"/>
                <a:cs typeface="Arial" pitchFamily="34" charset="0"/>
              </a:rPr>
              <a:t> – площадь земли типового объекта недвижимости</a:t>
            </a:r>
            <a:r>
              <a:rPr lang="ru-RU" sz="1500" dirty="0">
                <a:solidFill>
                  <a:schemeClr val="accent1">
                    <a:lumMod val="75000"/>
                  </a:schemeClr>
                </a:solidFill>
                <a:latin typeface="Arial" pitchFamily="34" charset="0"/>
                <a:cs typeface="Arial" pitchFamily="34" charset="0"/>
              </a:rPr>
              <a:t>.</a:t>
            </a:r>
          </a:p>
        </p:txBody>
      </p:sp>
      <p:sp>
        <p:nvSpPr>
          <p:cNvPr id="7" name="Прямоугольник 6"/>
          <p:cNvSpPr/>
          <p:nvPr/>
        </p:nvSpPr>
        <p:spPr>
          <a:xfrm>
            <a:off x="2654281" y="1625201"/>
            <a:ext cx="5976664" cy="1364476"/>
          </a:xfrm>
          <a:prstGeom prst="rect">
            <a:avLst/>
          </a:prstGeom>
        </p:spPr>
        <p:txBody>
          <a:bodyPr wrap="square" lIns="91438" tIns="45719" rIns="91438" bIns="45719">
            <a:spAutoFit/>
          </a:bodyPr>
          <a:lstStyle/>
          <a:p>
            <a:pPr algn="ctr">
              <a:spcAft>
                <a:spcPts val="400"/>
              </a:spcAft>
            </a:pPr>
            <a:r>
              <a:rPr lang="ru-RU" sz="2500" b="1" dirty="0">
                <a:solidFill>
                  <a:srgbClr val="002060"/>
                </a:solidFill>
                <a:latin typeface="Roboto"/>
              </a:rPr>
              <a:t>ВРМеон / РСеон = ПВДеон </a:t>
            </a:r>
            <a:r>
              <a:rPr lang="ru-RU" sz="2500" b="1" dirty="0">
                <a:solidFill>
                  <a:srgbClr val="002060"/>
                </a:solidFill>
                <a:latin typeface="Roboto"/>
                <a:sym typeface="Symbol" panose="05050102010706020507" pitchFamily="18" charset="2"/>
              </a:rPr>
              <a:t> </a:t>
            </a:r>
          </a:p>
          <a:p>
            <a:pPr algn="ctr">
              <a:spcAft>
                <a:spcPts val="400"/>
              </a:spcAft>
            </a:pPr>
            <a:r>
              <a:rPr lang="ru-RU" sz="2500" b="1" dirty="0">
                <a:solidFill>
                  <a:srgbClr val="002060"/>
                </a:solidFill>
                <a:latin typeface="Roboto"/>
              </a:rPr>
              <a:t>ПВДеон х </a:t>
            </a:r>
            <a:r>
              <a:rPr lang="en-US" sz="2500" b="1" dirty="0">
                <a:solidFill>
                  <a:srgbClr val="002060"/>
                </a:solidFill>
                <a:latin typeface="Roboto"/>
              </a:rPr>
              <a:t>d</a:t>
            </a:r>
            <a:r>
              <a:rPr lang="ru-RU" sz="2500" b="1" dirty="0">
                <a:solidFill>
                  <a:srgbClr val="002060"/>
                </a:solidFill>
                <a:latin typeface="Roboto"/>
              </a:rPr>
              <a:t>зу / </a:t>
            </a:r>
            <a:r>
              <a:rPr lang="en-US" sz="2500" b="1" dirty="0">
                <a:solidFill>
                  <a:srgbClr val="002060"/>
                </a:solidFill>
                <a:latin typeface="Roboto"/>
              </a:rPr>
              <a:t>S</a:t>
            </a:r>
            <a:r>
              <a:rPr lang="ru-RU" sz="2500" b="1" dirty="0">
                <a:solidFill>
                  <a:srgbClr val="002060"/>
                </a:solidFill>
                <a:latin typeface="Roboto"/>
              </a:rPr>
              <a:t>тзу = ПВДзу </a:t>
            </a:r>
            <a:r>
              <a:rPr lang="ru-RU" sz="2500" b="1" dirty="0">
                <a:solidFill>
                  <a:srgbClr val="002060"/>
                </a:solidFill>
                <a:latin typeface="Roboto"/>
                <a:sym typeface="Symbol" panose="05050102010706020507" pitchFamily="18" charset="2"/>
              </a:rPr>
              <a:t> </a:t>
            </a:r>
          </a:p>
          <a:p>
            <a:pPr algn="ctr">
              <a:spcAft>
                <a:spcPts val="400"/>
              </a:spcAft>
            </a:pPr>
            <a:r>
              <a:rPr lang="ru-RU" sz="2500" b="1" dirty="0">
                <a:solidFill>
                  <a:srgbClr val="002060"/>
                </a:solidFill>
                <a:latin typeface="Roboto"/>
              </a:rPr>
              <a:t>ПВДзу/ </a:t>
            </a:r>
            <a:r>
              <a:rPr lang="ru-RU" sz="2500" b="1" dirty="0" err="1" smtClean="0">
                <a:solidFill>
                  <a:srgbClr val="002060"/>
                </a:solidFill>
                <a:latin typeface="Roboto"/>
              </a:rPr>
              <a:t>РСзу</a:t>
            </a:r>
            <a:r>
              <a:rPr lang="ru-RU" sz="2500" b="1" dirty="0" smtClean="0">
                <a:solidFill>
                  <a:srgbClr val="002060"/>
                </a:solidFill>
                <a:latin typeface="Roboto"/>
              </a:rPr>
              <a:t> </a:t>
            </a:r>
            <a:r>
              <a:rPr lang="ru-RU" sz="2500" b="1" dirty="0">
                <a:solidFill>
                  <a:srgbClr val="002060"/>
                </a:solidFill>
                <a:latin typeface="Roboto"/>
              </a:rPr>
              <a:t>= КА </a:t>
            </a:r>
          </a:p>
        </p:txBody>
      </p:sp>
      <p:sp>
        <p:nvSpPr>
          <p:cNvPr id="15" name="Прямоугольник 2"/>
          <p:cNvSpPr>
            <a:spLocks noChangeArrowheads="1"/>
          </p:cNvSpPr>
          <p:nvPr/>
        </p:nvSpPr>
        <p:spPr bwMode="auto">
          <a:xfrm rot="5400000">
            <a:off x="5575900" y="-5580193"/>
            <a:ext cx="1031617"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grpSp>
        <p:nvGrpSpPr>
          <p:cNvPr id="9" name="Группа 8"/>
          <p:cNvGrpSpPr/>
          <p:nvPr/>
        </p:nvGrpSpPr>
        <p:grpSpPr>
          <a:xfrm>
            <a:off x="2588419" y="1101981"/>
            <a:ext cx="6480720" cy="523220"/>
            <a:chOff x="-1764704" y="2337461"/>
            <a:chExt cx="6480720" cy="523220"/>
          </a:xfrm>
        </p:grpSpPr>
        <p:sp>
          <p:nvSpPr>
            <p:cNvPr id="10" name="Прямоугольник 9"/>
            <p:cNvSpPr/>
            <p:nvPr/>
          </p:nvSpPr>
          <p:spPr>
            <a:xfrm>
              <a:off x="-1327828" y="2364464"/>
              <a:ext cx="5567550" cy="477054"/>
            </a:xfrm>
            <a:prstGeom prst="rect">
              <a:avLst/>
            </a:prstGeom>
          </p:spPr>
          <p:txBody>
            <a:bodyPr wrap="none">
              <a:spAutoFit/>
            </a:bodyPr>
            <a:lstStyle/>
            <a:p>
              <a:pPr algn="ctr">
                <a:defRPr/>
              </a:pPr>
              <a:r>
                <a:rPr lang="ru-RU" sz="2500" b="1" kern="0" dirty="0">
                  <a:solidFill>
                    <a:srgbClr val="002060"/>
                  </a:solidFill>
                  <a:latin typeface="Roboto"/>
                </a:rPr>
                <a:t>КА ≈ 1 / ВРМзу = 1 / (РСзу / ПВДзу)</a:t>
              </a:r>
            </a:p>
          </p:txBody>
        </p:sp>
        <p:sp>
          <p:nvSpPr>
            <p:cNvPr id="11" name="Прямоугольник 10"/>
            <p:cNvSpPr/>
            <p:nvPr/>
          </p:nvSpPr>
          <p:spPr>
            <a:xfrm>
              <a:off x="-1764704" y="2337461"/>
              <a:ext cx="6480720" cy="523220"/>
            </a:xfrm>
            <a:prstGeom prst="rect">
              <a:avLst/>
            </a:prstGeom>
            <a:noFill/>
            <a:ln w="25400" cap="flat" cmpd="sng" algn="ctr">
              <a:solidFill>
                <a:srgbClr val="C00000"/>
              </a:solidFill>
              <a:prstDash val="solid"/>
            </a:ln>
            <a:effectLst/>
          </p:spPr>
          <p:txBody>
            <a:bodyPr rtlCol="0" anchor="ctr"/>
            <a:lstStyle/>
            <a:p>
              <a:pPr algn="ctr">
                <a:defRPr/>
              </a:pPr>
              <a:endParaRPr lang="ru-RU" kern="0">
                <a:solidFill>
                  <a:sysClr val="window" lastClr="FFFFFF"/>
                </a:solidFill>
                <a:latin typeface="Calibri"/>
              </a:endParaRPr>
            </a:p>
          </p:txBody>
        </p:sp>
      </p:grpSp>
      <p:graphicFrame>
        <p:nvGraphicFramePr>
          <p:cNvPr id="2" name="Таблица 1"/>
          <p:cNvGraphicFramePr>
            <a:graphicFrameLocks noGrp="1"/>
          </p:cNvGraphicFramePr>
          <p:nvPr>
            <p:extLst>
              <p:ext uri="{D42A27DB-BD31-4B8C-83A1-F6EECF244321}">
                <p14:modId xmlns:p14="http://schemas.microsoft.com/office/powerpoint/2010/main" val="2495111857"/>
              </p:ext>
            </p:extLst>
          </p:nvPr>
        </p:nvGraphicFramePr>
        <p:xfrm>
          <a:off x="1793258" y="4840142"/>
          <a:ext cx="7698710" cy="1892808"/>
        </p:xfrm>
        <a:graphic>
          <a:graphicData uri="http://schemas.openxmlformats.org/drawingml/2006/table">
            <a:tbl>
              <a:tblPr firstRow="1" firstCol="1" bandRow="1">
                <a:tableStyleId>{5C22544A-7EE6-4342-B048-85BDC9FD1C3A}</a:tableStyleId>
              </a:tblPr>
              <a:tblGrid>
                <a:gridCol w="577570">
                  <a:extLst>
                    <a:ext uri="{9D8B030D-6E8A-4147-A177-3AD203B41FA5}">
                      <a16:colId xmlns:a16="http://schemas.microsoft.com/office/drawing/2014/main" val="20000"/>
                    </a:ext>
                  </a:extLst>
                </a:gridCol>
                <a:gridCol w="215314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tblGrid>
              <a:tr h="360000">
                <a:tc>
                  <a:txBody>
                    <a:bodyPr/>
                    <a:lstStyle/>
                    <a:p>
                      <a:pPr algn="ctr">
                        <a:lnSpc>
                          <a:spcPct val="115000"/>
                        </a:lnSpc>
                        <a:spcAft>
                          <a:spcPts val="0"/>
                        </a:spcAft>
                      </a:pPr>
                      <a:r>
                        <a:rPr lang="ru-RU" sz="1200" dirty="0">
                          <a:effectLst/>
                          <a:latin typeface="Arial" pitchFamily="34" charset="0"/>
                          <a:cs typeface="Arial" pitchFamily="34" charset="0"/>
                        </a:rPr>
                        <a:t>Код</a:t>
                      </a:r>
                      <a:endParaRPr lang="ru-RU" sz="1200" dirty="0">
                        <a:effectLst/>
                        <a:latin typeface="Arial" pitchFamily="34" charset="0"/>
                        <a:ea typeface="Calibri"/>
                        <a:cs typeface="Arial"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gn="ctr">
                        <a:lnSpc>
                          <a:spcPct val="115000"/>
                        </a:lnSpc>
                        <a:spcAft>
                          <a:spcPts val="0"/>
                        </a:spcAft>
                      </a:pPr>
                      <a:r>
                        <a:rPr lang="ru-RU" sz="1200" dirty="0">
                          <a:effectLst/>
                          <a:latin typeface="Arial" pitchFamily="34" charset="0"/>
                          <a:cs typeface="Arial" pitchFamily="34" charset="0"/>
                        </a:rPr>
                        <a:t>Сегмент</a:t>
                      </a:r>
                      <a:endParaRPr lang="ru-RU" sz="1200" dirty="0">
                        <a:effectLst/>
                        <a:latin typeface="Arial" pitchFamily="34" charset="0"/>
                        <a:ea typeface="Calibri"/>
                        <a:cs typeface="Arial"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gn="ctr">
                        <a:lnSpc>
                          <a:spcPct val="115000"/>
                        </a:lnSpc>
                        <a:spcAft>
                          <a:spcPts val="0"/>
                        </a:spcAft>
                      </a:pPr>
                      <a:r>
                        <a:rPr lang="ru-RU" sz="1200" dirty="0">
                          <a:effectLst/>
                          <a:latin typeface="Arial" pitchFamily="34" charset="0"/>
                          <a:cs typeface="Arial" pitchFamily="34" charset="0"/>
                        </a:rPr>
                        <a:t>Наиболее типичное значение</a:t>
                      </a:r>
                      <a:endParaRPr lang="ru-RU" sz="1200" dirty="0">
                        <a:effectLst/>
                        <a:latin typeface="Arial" pitchFamily="34" charset="0"/>
                        <a:ea typeface="Calibri"/>
                        <a:cs typeface="Arial"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gn="ctr">
                        <a:lnSpc>
                          <a:spcPct val="115000"/>
                        </a:lnSpc>
                        <a:spcAft>
                          <a:spcPts val="0"/>
                        </a:spcAft>
                      </a:pPr>
                      <a:r>
                        <a:rPr lang="ru-RU" sz="1200" dirty="0">
                          <a:effectLst/>
                          <a:latin typeface="Arial" pitchFamily="34" charset="0"/>
                          <a:cs typeface="Arial" pitchFamily="34" charset="0"/>
                        </a:rPr>
                        <a:t>Минимальное </a:t>
                      </a:r>
                      <a:endParaRPr lang="ru-RU" sz="1200" dirty="0">
                        <a:effectLst/>
                        <a:latin typeface="Arial" pitchFamily="34" charset="0"/>
                        <a:ea typeface="Calibri"/>
                        <a:cs typeface="Arial"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gn="ctr">
                        <a:lnSpc>
                          <a:spcPct val="115000"/>
                        </a:lnSpc>
                        <a:spcAft>
                          <a:spcPts val="0"/>
                        </a:spcAft>
                      </a:pPr>
                      <a:r>
                        <a:rPr lang="ru-RU" sz="1200" dirty="0" smtClean="0">
                          <a:effectLst/>
                          <a:latin typeface="Arial" pitchFamily="34" charset="0"/>
                          <a:cs typeface="Arial" pitchFamily="34" charset="0"/>
                        </a:rPr>
                        <a:t>Максимальное</a:t>
                      </a:r>
                      <a:endParaRPr lang="ru-RU" sz="1200" dirty="0">
                        <a:effectLst/>
                        <a:latin typeface="Arial" pitchFamily="34" charset="0"/>
                        <a:ea typeface="Calibri"/>
                        <a:cs typeface="Arial" pitchFamily="34" charset="0"/>
                      </a:endParaRPr>
                    </a:p>
                  </a:txBody>
                  <a:tcPr marL="68580" marR="68580" marT="0"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0">
                <a:tc>
                  <a:txBody>
                    <a:bodyPr/>
                    <a:lstStyle/>
                    <a:p>
                      <a:pPr algn="ctr">
                        <a:lnSpc>
                          <a:spcPct val="115000"/>
                        </a:lnSpc>
                        <a:spcAft>
                          <a:spcPts val="0"/>
                        </a:spcAft>
                      </a:pPr>
                      <a:r>
                        <a:rPr lang="ru-RU" sz="1200" dirty="0">
                          <a:effectLst/>
                          <a:latin typeface="Arial" pitchFamily="34" charset="0"/>
                          <a:cs typeface="Arial" pitchFamily="34" charset="0"/>
                        </a:rPr>
                        <a:t>1</a:t>
                      </a:r>
                      <a:endParaRPr lang="ru-RU" sz="1200" dirty="0">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ru-RU" sz="1400" dirty="0">
                          <a:solidFill>
                            <a:schemeClr val="accent1">
                              <a:lumMod val="50000"/>
                            </a:schemeClr>
                          </a:solidFill>
                          <a:effectLst/>
                          <a:latin typeface="Arial" pitchFamily="34" charset="0"/>
                          <a:cs typeface="Arial" pitchFamily="34" charset="0"/>
                        </a:rPr>
                        <a:t>Сельскохозяйственная</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38</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16</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89</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lnSpc>
                          <a:spcPct val="115000"/>
                        </a:lnSpc>
                        <a:spcAft>
                          <a:spcPts val="0"/>
                        </a:spcAft>
                      </a:pPr>
                      <a:r>
                        <a:rPr lang="ru-RU" sz="1200" dirty="0">
                          <a:effectLst/>
                          <a:latin typeface="Arial" pitchFamily="34" charset="0"/>
                          <a:cs typeface="Arial" pitchFamily="34" charset="0"/>
                        </a:rPr>
                        <a:t>2.1</a:t>
                      </a:r>
                      <a:endParaRPr lang="ru-RU" sz="1200" dirty="0">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ru-RU" sz="1400" dirty="0">
                          <a:solidFill>
                            <a:schemeClr val="accent1">
                              <a:lumMod val="50000"/>
                            </a:schemeClr>
                          </a:solidFill>
                          <a:effectLst/>
                          <a:latin typeface="Arial" pitchFamily="34" charset="0"/>
                          <a:cs typeface="Arial" pitchFamily="34" charset="0"/>
                        </a:rPr>
                        <a:t>Индивидуальная жилая</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27</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5</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30</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lnSpc>
                          <a:spcPct val="115000"/>
                        </a:lnSpc>
                        <a:spcAft>
                          <a:spcPts val="0"/>
                        </a:spcAft>
                      </a:pPr>
                      <a:r>
                        <a:rPr lang="ru-RU" sz="1200" dirty="0">
                          <a:effectLst/>
                          <a:latin typeface="Arial" pitchFamily="34" charset="0"/>
                          <a:cs typeface="Arial" pitchFamily="34" charset="0"/>
                        </a:rPr>
                        <a:t>2.2</a:t>
                      </a:r>
                      <a:endParaRPr lang="ru-RU" sz="1200" dirty="0">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ru-RU" sz="1400" dirty="0">
                          <a:solidFill>
                            <a:schemeClr val="accent1">
                              <a:lumMod val="50000"/>
                            </a:schemeClr>
                          </a:solidFill>
                          <a:effectLst/>
                          <a:latin typeface="Arial" pitchFamily="34" charset="0"/>
                          <a:cs typeface="Arial" pitchFamily="34" charset="0"/>
                        </a:rPr>
                        <a:t>Жилая многоэтажная</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13</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3</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30</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lnSpc>
                          <a:spcPct val="115000"/>
                        </a:lnSpc>
                        <a:spcAft>
                          <a:spcPts val="0"/>
                        </a:spcAft>
                      </a:pPr>
                      <a:r>
                        <a:rPr lang="ru-RU" sz="1200" dirty="0">
                          <a:effectLst/>
                          <a:latin typeface="Arial" pitchFamily="34" charset="0"/>
                          <a:cs typeface="Arial" pitchFamily="34" charset="0"/>
                        </a:rPr>
                        <a:t>2.3</a:t>
                      </a:r>
                      <a:endParaRPr lang="ru-RU" sz="1200" dirty="0">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ru-RU" sz="1400">
                          <a:solidFill>
                            <a:schemeClr val="accent1">
                              <a:lumMod val="50000"/>
                            </a:schemeClr>
                          </a:solidFill>
                          <a:effectLst/>
                          <a:latin typeface="Arial" pitchFamily="34" charset="0"/>
                          <a:cs typeface="Arial" pitchFamily="34" charset="0"/>
                        </a:rPr>
                        <a:t>Гаражи</a:t>
                      </a:r>
                      <a:endParaRPr lang="ru-RU" sz="140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15</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10</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30</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lnSpc>
                          <a:spcPct val="115000"/>
                        </a:lnSpc>
                        <a:spcAft>
                          <a:spcPts val="0"/>
                        </a:spcAft>
                      </a:pPr>
                      <a:r>
                        <a:rPr lang="ru-RU" sz="1200" dirty="0">
                          <a:effectLst/>
                          <a:latin typeface="Arial" pitchFamily="34" charset="0"/>
                          <a:cs typeface="Arial" pitchFamily="34" charset="0"/>
                        </a:rPr>
                        <a:t>4</a:t>
                      </a:r>
                      <a:endParaRPr lang="ru-RU" sz="1200" dirty="0">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ru-RU" sz="1400">
                          <a:solidFill>
                            <a:schemeClr val="accent1">
                              <a:lumMod val="50000"/>
                            </a:schemeClr>
                          </a:solidFill>
                          <a:effectLst/>
                          <a:latin typeface="Arial" pitchFamily="34" charset="0"/>
                          <a:cs typeface="Arial" pitchFamily="34" charset="0"/>
                        </a:rPr>
                        <a:t>Коммерческая</a:t>
                      </a:r>
                      <a:endParaRPr lang="ru-RU" sz="140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12</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7</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25</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ct val="115000"/>
                        </a:lnSpc>
                        <a:spcAft>
                          <a:spcPts val="0"/>
                        </a:spcAft>
                      </a:pPr>
                      <a:r>
                        <a:rPr lang="ru-RU" sz="1200" dirty="0">
                          <a:effectLst/>
                          <a:latin typeface="Arial" pitchFamily="34" charset="0"/>
                          <a:cs typeface="Arial" pitchFamily="34" charset="0"/>
                        </a:rPr>
                        <a:t>6</a:t>
                      </a:r>
                      <a:endParaRPr lang="ru-RU" sz="1200" dirty="0">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a:lnSpc>
                          <a:spcPct val="115000"/>
                        </a:lnSpc>
                        <a:spcAft>
                          <a:spcPts val="0"/>
                        </a:spcAft>
                      </a:pPr>
                      <a:r>
                        <a:rPr lang="ru-RU" sz="1400" dirty="0">
                          <a:solidFill>
                            <a:schemeClr val="accent1">
                              <a:lumMod val="50000"/>
                            </a:schemeClr>
                          </a:solidFill>
                          <a:effectLst/>
                          <a:latin typeface="Arial" pitchFamily="34" charset="0"/>
                          <a:cs typeface="Arial" pitchFamily="34" charset="0"/>
                        </a:rPr>
                        <a:t>Производственная</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16</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10</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lnSpc>
                          <a:spcPct val="115000"/>
                        </a:lnSpc>
                        <a:spcAft>
                          <a:spcPts val="1000"/>
                        </a:spcAft>
                      </a:pPr>
                      <a:r>
                        <a:rPr lang="ru-RU" sz="1400" dirty="0" smtClean="0">
                          <a:solidFill>
                            <a:schemeClr val="accent1">
                              <a:lumMod val="50000"/>
                            </a:schemeClr>
                          </a:solidFill>
                          <a:effectLst/>
                          <a:latin typeface="Arial" pitchFamily="34" charset="0"/>
                          <a:cs typeface="Arial" pitchFamily="34" charset="0"/>
                        </a:rPr>
                        <a:t>40</a:t>
                      </a:r>
                      <a:endParaRPr lang="ru-RU" sz="1400" dirty="0">
                        <a:solidFill>
                          <a:schemeClr val="accent1">
                            <a:lumMod val="50000"/>
                          </a:schemeClr>
                        </a:solidFill>
                        <a:effectLst/>
                        <a:latin typeface="Arial" pitchFamily="34" charset="0"/>
                        <a:ea typeface="Calibri"/>
                        <a:cs typeface="Arial" pitchFamily="34"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Прямоугольник 2"/>
          <p:cNvSpPr/>
          <p:nvPr/>
        </p:nvSpPr>
        <p:spPr>
          <a:xfrm>
            <a:off x="627209" y="4431915"/>
            <a:ext cx="10363721" cy="369332"/>
          </a:xfrm>
          <a:prstGeom prst="rect">
            <a:avLst/>
          </a:prstGeom>
        </p:spPr>
        <p:txBody>
          <a:bodyPr wrap="square">
            <a:spAutoFit/>
          </a:bodyPr>
          <a:lstStyle/>
          <a:p>
            <a:pPr lvl="0" algn="ctr">
              <a:spcAft>
                <a:spcPts val="0"/>
              </a:spcAft>
              <a:buSzPts val="1000"/>
            </a:pPr>
            <a:r>
              <a:rPr lang="ru-RU" b="1" dirty="0">
                <a:solidFill>
                  <a:schemeClr val="accent1">
                    <a:lumMod val="50000"/>
                  </a:schemeClr>
                </a:solidFill>
                <a:latin typeface="Arial"/>
                <a:ea typeface="Times New Roman"/>
              </a:rPr>
              <a:t>Значение валового рентного мультипликатора по данным исследования</a:t>
            </a:r>
            <a:endParaRPr lang="ru-RU" b="1" dirty="0">
              <a:solidFill>
                <a:schemeClr val="accent1">
                  <a:lumMod val="50000"/>
                </a:schemeClr>
              </a:solidFill>
              <a:effectLst/>
              <a:latin typeface="Times New Roman"/>
              <a:ea typeface="Times New Roman"/>
            </a:endParaRPr>
          </a:p>
        </p:txBody>
      </p:sp>
      <p:sp>
        <p:nvSpPr>
          <p:cNvPr id="8" name="Прямоугольник 7"/>
          <p:cNvSpPr/>
          <p:nvPr/>
        </p:nvSpPr>
        <p:spPr>
          <a:xfrm>
            <a:off x="1346138" y="-76380"/>
            <a:ext cx="11506200" cy="1107996"/>
          </a:xfrm>
          <a:prstGeom prst="rect">
            <a:avLst/>
          </a:prstGeom>
        </p:spPr>
        <p:txBody>
          <a:bodyPr wrap="square">
            <a:spAutoFit/>
          </a:bodyPr>
          <a:lstStyle/>
          <a:p>
            <a:pPr lvl="0" algn="ctr" defTabSz="914377"/>
            <a:r>
              <a:rPr lang="en-US" sz="2200" b="1" kern="0" dirty="0">
                <a:solidFill>
                  <a:schemeClr val="bg1"/>
                </a:solidFill>
                <a:latin typeface="Calibri" pitchFamily="34" charset="0"/>
                <a:cs typeface="Calibri" pitchFamily="34" charset="0"/>
              </a:rPr>
              <a:t>IV. </a:t>
            </a:r>
            <a:r>
              <a:rPr lang="ru-RU" sz="2200" b="1" kern="0" dirty="0">
                <a:solidFill>
                  <a:schemeClr val="bg1"/>
                </a:solidFill>
                <a:latin typeface="Calibri" pitchFamily="34" charset="0"/>
                <a:cs typeface="Calibri" pitchFamily="34" charset="0"/>
              </a:rPr>
              <a:t>МЕТОД РАСЧЕТА КОЭФФИЦИЕНТА ТЕКУЩЕЙ ДОХОДНОСТИ ЗЕМЛИ НА ОСНОВЕ РЫНОЧНЫХ (АНАЛИТИЧЕСКИХ) ДАННЫХ О ВЕЛИЧИНЕ ВАЛОВОГО РЕНТНОГО МУЛЬТИПЛИКАТОРА ДЛЯ ЗЕМЛИ И НЕДВИЖИМОСТИ</a:t>
            </a:r>
          </a:p>
        </p:txBody>
      </p:sp>
      <p:grpSp>
        <p:nvGrpSpPr>
          <p:cNvPr id="19" name="Группа 18"/>
          <p:cNvGrpSpPr/>
          <p:nvPr/>
        </p:nvGrpSpPr>
        <p:grpSpPr>
          <a:xfrm>
            <a:off x="-4292" y="101974"/>
            <a:ext cx="2654287" cy="788200"/>
            <a:chOff x="63373" y="-128840"/>
            <a:chExt cx="2654287" cy="788200"/>
          </a:xfrm>
        </p:grpSpPr>
        <p:pic>
          <p:nvPicPr>
            <p:cNvPr id="20" name="Рисунок 19"/>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63373" y="-128840"/>
              <a:ext cx="747377" cy="647875"/>
            </a:xfrm>
            <a:prstGeom prst="rect">
              <a:avLst/>
            </a:prstGeom>
          </p:spPr>
        </p:pic>
        <p:sp>
          <p:nvSpPr>
            <p:cNvPr id="21" name="TextBox 20"/>
            <p:cNvSpPr txBox="1"/>
            <p:nvPr/>
          </p:nvSpPr>
          <p:spPr bwMode="auto">
            <a:xfrm>
              <a:off x="625090" y="-17748"/>
              <a:ext cx="2092570" cy="677108"/>
            </a:xfrm>
            <a:prstGeom prst="rect">
              <a:avLst/>
            </a:prstGeom>
            <a:noFill/>
          </p:spPr>
          <p:txBody>
            <a:bodyPr wrap="square">
              <a:spAutoFit/>
            </a:bodyPr>
            <a:lstStyle/>
            <a:p>
              <a:pPr>
                <a:defRPr/>
              </a:pPr>
              <a:r>
                <a:rPr lang="ru-RU" sz="1300" b="1" dirty="0" smtClean="0">
                  <a:solidFill>
                    <a:schemeClr val="bg1"/>
                  </a:solidFill>
                  <a:latin typeface="Century Gothic" pitchFamily="34" charset="0"/>
                </a:rPr>
                <a:t>АНАЛИТИЧЕСКИЙ</a:t>
              </a:r>
            </a:p>
            <a:p>
              <a:pPr>
                <a:defRPr/>
              </a:pPr>
              <a:r>
                <a:rPr lang="ru-RU" sz="13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45615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
          <p:cNvSpPr>
            <a:spLocks noChangeArrowheads="1"/>
          </p:cNvSpPr>
          <p:nvPr/>
        </p:nvSpPr>
        <p:spPr bwMode="auto">
          <a:xfrm rot="5400000">
            <a:off x="5671636" y="-5675931"/>
            <a:ext cx="840142"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22</a:t>
            </a:fld>
            <a:endParaRPr lang="ru-RU"/>
          </a:p>
        </p:txBody>
      </p:sp>
      <p:sp>
        <p:nvSpPr>
          <p:cNvPr id="8" name="Прямоугольник 7"/>
          <p:cNvSpPr/>
          <p:nvPr/>
        </p:nvSpPr>
        <p:spPr>
          <a:xfrm>
            <a:off x="2120442" y="6630"/>
            <a:ext cx="8678333" cy="769441"/>
          </a:xfrm>
          <a:prstGeom prst="rect">
            <a:avLst/>
          </a:prstGeom>
        </p:spPr>
        <p:txBody>
          <a:bodyPr wrap="square">
            <a:spAutoFit/>
          </a:bodyPr>
          <a:lstStyle/>
          <a:p>
            <a:pPr lvl="0" algn="ctr" defTabSz="914377"/>
            <a:r>
              <a:rPr lang="en-US" sz="2200" b="1" kern="0" dirty="0">
                <a:solidFill>
                  <a:schemeClr val="bg1"/>
                </a:solidFill>
                <a:latin typeface="Calibri" pitchFamily="34" charset="0"/>
                <a:cs typeface="Calibri" pitchFamily="34" charset="0"/>
              </a:rPr>
              <a:t>V. </a:t>
            </a:r>
            <a:r>
              <a:rPr lang="ru-RU" sz="2200" b="1" kern="0" dirty="0">
                <a:solidFill>
                  <a:schemeClr val="bg1"/>
                </a:solidFill>
                <a:latin typeface="Calibri" pitchFamily="34" charset="0"/>
                <a:cs typeface="Calibri" pitchFamily="34" charset="0"/>
              </a:rPr>
              <a:t>МЕТОД ОПРЕДЕЛЕНИЯ КОЭФФИЦИЕНТА ТЕКУЩЕЙ ДОХОДНОСТИ</a:t>
            </a:r>
            <a:br>
              <a:rPr lang="ru-RU" sz="2200" b="1" kern="0" dirty="0">
                <a:solidFill>
                  <a:schemeClr val="bg1"/>
                </a:solidFill>
                <a:latin typeface="Calibri" pitchFamily="34" charset="0"/>
                <a:cs typeface="Calibri" pitchFamily="34" charset="0"/>
              </a:rPr>
            </a:br>
            <a:r>
              <a:rPr lang="ru-RU" sz="2200" b="1" kern="0" dirty="0">
                <a:solidFill>
                  <a:schemeClr val="bg1"/>
                </a:solidFill>
                <a:latin typeface="Calibri" pitchFamily="34" charset="0"/>
                <a:cs typeface="Calibri" pitchFamily="34" charset="0"/>
              </a:rPr>
              <a:t> НА ОСНОВЕ СТАВКИ КОНЕЧНОЙ ДОХОДНОСТИ</a:t>
            </a: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50479" y="983953"/>
            <a:ext cx="11891044" cy="1569658"/>
          </a:xfrm>
          <a:prstGeom prst="rect">
            <a:avLst/>
          </a:prstGeom>
        </p:spPr>
        <p:txBody>
          <a:bodyPr wrap="square" lIns="91438" tIns="45719" rIns="91438" bIns="45719">
            <a:spAutoFit/>
          </a:bodyPr>
          <a:lstStyle/>
          <a:p>
            <a:pPr algn="just">
              <a:spcBef>
                <a:spcPts val="151"/>
              </a:spcBef>
            </a:pPr>
            <a:r>
              <a:rPr lang="ru-RU" sz="1300" b="1" dirty="0">
                <a:solidFill>
                  <a:schemeClr val="accent1">
                    <a:lumMod val="50000"/>
                  </a:schemeClr>
                </a:solidFill>
                <a:latin typeface="Arial" panose="020B0604020202020204" pitchFamily="34" charset="0"/>
                <a:cs typeface="Arial" panose="020B0604020202020204" pitchFamily="34" charset="0"/>
              </a:rPr>
              <a:t>М.А. Зельдин, С.В. </a:t>
            </a:r>
            <a:r>
              <a:rPr lang="ru-RU" sz="1300" b="1" dirty="0" err="1">
                <a:solidFill>
                  <a:schemeClr val="accent1">
                    <a:lumMod val="50000"/>
                  </a:schemeClr>
                </a:solidFill>
                <a:latin typeface="Arial" panose="020B0604020202020204" pitchFamily="34" charset="0"/>
                <a:cs typeface="Arial" panose="020B0604020202020204" pitchFamily="34" charset="0"/>
              </a:rPr>
              <a:t>Грибовский</a:t>
            </a:r>
            <a:r>
              <a:rPr lang="ru-RU" sz="1300" b="1" dirty="0">
                <a:solidFill>
                  <a:schemeClr val="accent1">
                    <a:lumMod val="50000"/>
                  </a:schemeClr>
                </a:solidFill>
                <a:latin typeface="Arial" panose="020B0604020202020204" pitchFamily="34" charset="0"/>
                <a:cs typeface="Arial" panose="020B0604020202020204" pitchFamily="34" charset="0"/>
              </a:rPr>
              <a:t>, Н.П. Баринов</a:t>
            </a:r>
            <a:r>
              <a:rPr lang="ru-RU" sz="1300" dirty="0">
                <a:solidFill>
                  <a:schemeClr val="accent1">
                    <a:lumMod val="50000"/>
                  </a:schemeClr>
                </a:solidFill>
                <a:latin typeface="Arial" panose="020B0604020202020204" pitchFamily="34" charset="0"/>
                <a:cs typeface="Arial" panose="020B0604020202020204" pitchFamily="34" charset="0"/>
              </a:rPr>
              <a:t> </a:t>
            </a:r>
            <a:r>
              <a:rPr lang="ru-RU" sz="1300" dirty="0">
                <a:solidFill>
                  <a:srgbClr val="000000"/>
                </a:solidFill>
                <a:latin typeface="Arial" panose="020B0604020202020204" pitchFamily="34" charset="0"/>
                <a:cs typeface="Arial" panose="020B0604020202020204" pitchFamily="34" charset="0"/>
              </a:rPr>
              <a:t>«Оценка величины рыночной арендной платы за пользование земельным участком» - Журнал «Имущественные отношения в Российской Федерации» № 6(93) – 2009г.</a:t>
            </a:r>
          </a:p>
          <a:p>
            <a:pPr algn="just">
              <a:spcBef>
                <a:spcPts val="151"/>
              </a:spcBef>
            </a:pPr>
            <a:r>
              <a:rPr lang="ru-RU" sz="1300" b="1" dirty="0">
                <a:solidFill>
                  <a:schemeClr val="accent1">
                    <a:lumMod val="50000"/>
                  </a:schemeClr>
                </a:solidFill>
                <a:latin typeface="Arial" panose="020B0604020202020204" pitchFamily="34" charset="0"/>
                <a:cs typeface="Arial" panose="020B0604020202020204" pitchFamily="34" charset="0"/>
              </a:rPr>
              <a:t>Н.П. Баринов </a:t>
            </a:r>
            <a:r>
              <a:rPr lang="ru-RU" sz="1300" dirty="0">
                <a:solidFill>
                  <a:srgbClr val="000000"/>
                </a:solidFill>
                <a:latin typeface="Arial" panose="020B0604020202020204" pitchFamily="34" charset="0"/>
                <a:cs typeface="Arial" panose="020B0604020202020204" pitchFamily="34" charset="0"/>
              </a:rPr>
              <a:t>«Об оценке рыночной арендной платы и стоимости прав, связанных с договором аренды земельного участка» – Журнал «Имущественные отношения в Российской Федерации» № 6 (201) – 2018г</a:t>
            </a:r>
            <a:r>
              <a:rPr lang="ru-RU" sz="1300" dirty="0" smtClean="0">
                <a:solidFill>
                  <a:srgbClr val="000000"/>
                </a:solidFill>
                <a:latin typeface="Arial" panose="020B0604020202020204" pitchFamily="34" charset="0"/>
                <a:cs typeface="Arial" panose="020B0604020202020204" pitchFamily="34" charset="0"/>
              </a:rPr>
              <a:t>.</a:t>
            </a:r>
          </a:p>
          <a:p>
            <a:pPr algn="just">
              <a:spcBef>
                <a:spcPts val="151"/>
              </a:spcBef>
            </a:pPr>
            <a:r>
              <a:rPr lang="ru-RU" sz="1300" b="1" dirty="0">
                <a:solidFill>
                  <a:schemeClr val="accent1">
                    <a:lumMod val="50000"/>
                  </a:schemeClr>
                </a:solidFill>
                <a:latin typeface="Arial" panose="020B0604020202020204" pitchFamily="34" charset="0"/>
                <a:cs typeface="Arial" panose="020B0604020202020204" pitchFamily="34" charset="0"/>
              </a:rPr>
              <a:t>Н.П. </a:t>
            </a:r>
            <a:r>
              <a:rPr lang="ru-RU" sz="1300" b="1" dirty="0" smtClean="0">
                <a:solidFill>
                  <a:schemeClr val="accent1">
                    <a:lumMod val="50000"/>
                  </a:schemeClr>
                </a:solidFill>
                <a:latin typeface="Arial" panose="020B0604020202020204" pitchFamily="34" charset="0"/>
                <a:cs typeface="Arial" panose="020B0604020202020204" pitchFamily="34" charset="0"/>
              </a:rPr>
              <a:t>Баринов, М.М. </a:t>
            </a:r>
            <a:r>
              <a:rPr lang="ru-RU" sz="1300" b="1" dirty="0" err="1" smtClean="0">
                <a:solidFill>
                  <a:schemeClr val="accent1">
                    <a:lumMod val="50000"/>
                  </a:schemeClr>
                </a:solidFill>
                <a:latin typeface="Arial" panose="020B0604020202020204" pitchFamily="34" charset="0"/>
                <a:cs typeface="Arial" panose="020B0604020202020204" pitchFamily="34" charset="0"/>
              </a:rPr>
              <a:t>Русанов</a:t>
            </a:r>
            <a:r>
              <a:rPr lang="ru-RU" sz="1300" b="1" dirty="0" smtClean="0">
                <a:solidFill>
                  <a:schemeClr val="accent1">
                    <a:lumMod val="50000"/>
                  </a:schemeClr>
                </a:solidFill>
                <a:latin typeface="Arial" panose="020B0604020202020204" pitchFamily="34" charset="0"/>
                <a:cs typeface="Arial" panose="020B0604020202020204" pitchFamily="34" charset="0"/>
              </a:rPr>
              <a:t> </a:t>
            </a:r>
            <a:r>
              <a:rPr lang="ru-RU" sz="1300" dirty="0" smtClean="0">
                <a:solidFill>
                  <a:srgbClr val="000000"/>
                </a:solidFill>
                <a:latin typeface="Arial" panose="020B0604020202020204" pitchFamily="34" charset="0"/>
                <a:cs typeface="Arial" panose="020B0604020202020204" pitchFamily="34" charset="0"/>
              </a:rPr>
              <a:t>«Уточнённые соотношения для оценки рыночной арендной платы за пользование земельным участком» </a:t>
            </a:r>
            <a:r>
              <a:rPr lang="ru-RU" sz="1300" dirty="0">
                <a:solidFill>
                  <a:srgbClr val="000000"/>
                </a:solidFill>
                <a:latin typeface="Arial" panose="020B0604020202020204" pitchFamily="34" charset="0"/>
                <a:cs typeface="Arial" panose="020B0604020202020204" pitchFamily="34" charset="0"/>
              </a:rPr>
              <a:t>– Журнал «Имущественные отношения в Российской Федерации» № </a:t>
            </a:r>
            <a:r>
              <a:rPr lang="ru-RU" sz="1300" dirty="0" smtClean="0">
                <a:solidFill>
                  <a:srgbClr val="000000"/>
                </a:solidFill>
                <a:latin typeface="Arial" panose="020B0604020202020204" pitchFamily="34" charset="0"/>
                <a:cs typeface="Arial" panose="020B0604020202020204" pitchFamily="34" charset="0"/>
              </a:rPr>
              <a:t>7 </a:t>
            </a:r>
            <a:r>
              <a:rPr lang="ru-RU" sz="1300" dirty="0">
                <a:solidFill>
                  <a:srgbClr val="000000"/>
                </a:solidFill>
                <a:latin typeface="Arial" panose="020B0604020202020204" pitchFamily="34" charset="0"/>
                <a:cs typeface="Arial" panose="020B0604020202020204" pitchFamily="34" charset="0"/>
              </a:rPr>
              <a:t>(</a:t>
            </a:r>
            <a:r>
              <a:rPr lang="ru-RU" sz="1300" dirty="0" smtClean="0">
                <a:solidFill>
                  <a:srgbClr val="000000"/>
                </a:solidFill>
                <a:latin typeface="Arial" panose="020B0604020202020204" pitchFamily="34" charset="0"/>
                <a:cs typeface="Arial" panose="020B0604020202020204" pitchFamily="34" charset="0"/>
              </a:rPr>
              <a:t>214) </a:t>
            </a:r>
            <a:r>
              <a:rPr lang="ru-RU" sz="1300" dirty="0">
                <a:solidFill>
                  <a:srgbClr val="000000"/>
                </a:solidFill>
                <a:latin typeface="Arial" panose="020B0604020202020204" pitchFamily="34" charset="0"/>
                <a:cs typeface="Arial" panose="020B0604020202020204" pitchFamily="34" charset="0"/>
              </a:rPr>
              <a:t>– </a:t>
            </a:r>
            <a:r>
              <a:rPr lang="ru-RU" sz="1300" dirty="0" smtClean="0">
                <a:solidFill>
                  <a:srgbClr val="000000"/>
                </a:solidFill>
                <a:latin typeface="Arial" panose="020B0604020202020204" pitchFamily="34" charset="0"/>
                <a:cs typeface="Arial" panose="020B0604020202020204" pitchFamily="34" charset="0"/>
              </a:rPr>
              <a:t>2019г.</a:t>
            </a:r>
          </a:p>
          <a:p>
            <a:pPr algn="just">
              <a:spcBef>
                <a:spcPts val="151"/>
              </a:spcBef>
            </a:pPr>
            <a:r>
              <a:rPr lang="ru-RU" sz="1300" b="1" dirty="0" smtClean="0">
                <a:solidFill>
                  <a:schemeClr val="accent1">
                    <a:lumMod val="50000"/>
                  </a:schemeClr>
                </a:solidFill>
                <a:latin typeface="Arial" panose="020B0604020202020204" pitchFamily="34" charset="0"/>
                <a:cs typeface="Arial" panose="020B0604020202020204" pitchFamily="34" charset="0"/>
              </a:rPr>
              <a:t>А.В. Савельев </a:t>
            </a:r>
            <a:r>
              <a:rPr lang="ru-RU" sz="1300" dirty="0" smtClean="0">
                <a:solidFill>
                  <a:srgbClr val="000000"/>
                </a:solidFill>
                <a:latin typeface="Arial" panose="020B0604020202020204" pitchFamily="34" charset="0"/>
                <a:cs typeface="Arial" panose="020B0604020202020204" pitchFamily="34" charset="0"/>
              </a:rPr>
              <a:t>«Прогнозирование ожидаемой инфляции с использованием данных Российского фондового рынка» № 3 (282) – 2025г.</a:t>
            </a:r>
            <a:endParaRPr lang="ru-RU" sz="1300" dirty="0">
              <a:solidFill>
                <a:srgbClr val="000000"/>
              </a:solidFill>
              <a:latin typeface="Arial" panose="020B0604020202020204" pitchFamily="34" charset="0"/>
              <a:cs typeface="Arial" panose="020B0604020202020204" pitchFamily="34" charset="0"/>
            </a:endParaRPr>
          </a:p>
        </p:txBody>
      </p:sp>
      <p:sp>
        <p:nvSpPr>
          <p:cNvPr id="7" name="Прямоугольник 6"/>
          <p:cNvSpPr/>
          <p:nvPr/>
        </p:nvSpPr>
        <p:spPr>
          <a:xfrm>
            <a:off x="427726" y="5511564"/>
            <a:ext cx="11336551" cy="1357636"/>
          </a:xfrm>
          <a:prstGeom prst="rect">
            <a:avLst/>
          </a:prstGeom>
        </p:spPr>
        <p:txBody>
          <a:bodyPr wrap="square" lIns="91438" tIns="45719" rIns="91438" bIns="45719">
            <a:spAutoFit/>
          </a:bodyPr>
          <a:lstStyle/>
          <a:p>
            <a:pPr algn="just">
              <a:spcAft>
                <a:spcPts val="200"/>
              </a:spcAft>
            </a:pPr>
            <a:r>
              <a:rPr lang="ru-RU" sz="1200" dirty="0">
                <a:solidFill>
                  <a:schemeClr val="accent1">
                    <a:lumMod val="50000"/>
                  </a:schemeClr>
                </a:solidFill>
                <a:latin typeface="Arial" pitchFamily="34" charset="0"/>
                <a:cs typeface="Arial" pitchFamily="34" charset="0"/>
              </a:rPr>
              <a:t>Y2 (≈Кар)—ставка долгосрочной доходности земли (коэффициент аренды); </a:t>
            </a:r>
          </a:p>
          <a:p>
            <a:pPr algn="just">
              <a:spcAft>
                <a:spcPts val="200"/>
              </a:spcAft>
            </a:pPr>
            <a:r>
              <a:rPr lang="ru-RU" sz="1200" dirty="0">
                <a:solidFill>
                  <a:schemeClr val="accent1">
                    <a:lumMod val="50000"/>
                  </a:schemeClr>
                </a:solidFill>
                <a:latin typeface="Arial" pitchFamily="34" charset="0"/>
                <a:cs typeface="Arial" pitchFamily="34" charset="0"/>
              </a:rPr>
              <a:t>Y1 — ставка конечной доходности альтернативных инвестиций Y - признаваемая рынком ставка конечной (с учетом реверсии) доходности инвестиций в аналогичные по рискам и периоду держания доходные активы, может основываться на ставке </a:t>
            </a:r>
            <a:r>
              <a:rPr lang="ru-RU" sz="1200" dirty="0" err="1">
                <a:solidFill>
                  <a:schemeClr val="accent1">
                    <a:lumMod val="50000"/>
                  </a:schemeClr>
                </a:solidFill>
                <a:latin typeface="Arial" pitchFamily="34" charset="0"/>
                <a:cs typeface="Arial" pitchFamily="34" charset="0"/>
              </a:rPr>
              <a:t>безрисковой</a:t>
            </a:r>
            <a:r>
              <a:rPr lang="ru-RU" sz="1200" dirty="0">
                <a:solidFill>
                  <a:schemeClr val="accent1">
                    <a:lumMod val="50000"/>
                  </a:schemeClr>
                </a:solidFill>
                <a:latin typeface="Arial" pitchFamily="34" charset="0"/>
                <a:cs typeface="Arial" pitchFamily="34" charset="0"/>
              </a:rPr>
              <a:t> инвестиционной доходности (ГКО ОФЗ); </a:t>
            </a:r>
          </a:p>
          <a:p>
            <a:pPr algn="just">
              <a:spcAft>
                <a:spcPts val="200"/>
              </a:spcAft>
            </a:pPr>
            <a:r>
              <a:rPr lang="ru-RU" sz="1200" dirty="0">
                <a:solidFill>
                  <a:schemeClr val="accent1">
                    <a:lumMod val="50000"/>
                  </a:schemeClr>
                </a:solidFill>
                <a:latin typeface="Arial" pitchFamily="34" charset="0"/>
                <a:cs typeface="Arial" pitchFamily="34" charset="0"/>
              </a:rPr>
              <a:t>g — долгосрочные темпы роста стоимости (рынка);</a:t>
            </a:r>
          </a:p>
          <a:p>
            <a:pPr algn="just">
              <a:spcAft>
                <a:spcPts val="200"/>
              </a:spcAft>
            </a:pPr>
            <a:r>
              <a:rPr lang="ru-RU" sz="1200" dirty="0">
                <a:solidFill>
                  <a:schemeClr val="accent1">
                    <a:lumMod val="50000"/>
                  </a:schemeClr>
                </a:solidFill>
                <a:latin typeface="Arial" pitchFamily="34" charset="0"/>
                <a:cs typeface="Arial" pitchFamily="34" charset="0"/>
              </a:rPr>
              <a:t>n— период арендных отношений, учитывающий как правило долгосрочный характер; </a:t>
            </a:r>
          </a:p>
          <a:p>
            <a:pPr algn="just">
              <a:spcAft>
                <a:spcPts val="200"/>
              </a:spcAft>
            </a:pPr>
            <a:r>
              <a:rPr lang="ru-RU" sz="1200" dirty="0">
                <a:solidFill>
                  <a:schemeClr val="accent1">
                    <a:lumMod val="50000"/>
                  </a:schemeClr>
                </a:solidFill>
                <a:latin typeface="Arial" pitchFamily="34" charset="0"/>
                <a:cs typeface="Arial" pitchFamily="34" charset="0"/>
              </a:rPr>
              <a:t>а (Y, n,1) — текущая величина единичного авансового аннуитета</a:t>
            </a:r>
            <a:r>
              <a:rPr lang="ru-RU" sz="1300" dirty="0">
                <a:solidFill>
                  <a:schemeClr val="accent1">
                    <a:lumMod val="50000"/>
                  </a:schemeClr>
                </a:solidFill>
                <a:latin typeface="Arial" pitchFamily="34" charset="0"/>
                <a:cs typeface="Arial" pitchFamily="34" charset="0"/>
              </a:rPr>
              <a:t>.</a:t>
            </a:r>
          </a:p>
        </p:txBody>
      </p:sp>
      <p:grpSp>
        <p:nvGrpSpPr>
          <p:cNvPr id="9" name="Группа 8"/>
          <p:cNvGrpSpPr/>
          <p:nvPr/>
        </p:nvGrpSpPr>
        <p:grpSpPr>
          <a:xfrm>
            <a:off x="327298" y="4533395"/>
            <a:ext cx="5442555" cy="932120"/>
            <a:chOff x="1763500" y="3905450"/>
            <a:chExt cx="5688030" cy="917803"/>
          </a:xfrm>
        </p:grpSpPr>
        <p:pic>
          <p:nvPicPr>
            <p:cNvPr id="10" name="Рисунок 9"/>
            <p:cNvPicPr>
              <a:picLocks noChangeAspect="1"/>
            </p:cNvPicPr>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763500" y="3905450"/>
              <a:ext cx="5606043" cy="917803"/>
            </a:xfrm>
            <a:prstGeom prst="rect">
              <a:avLst/>
            </a:prstGeom>
          </p:spPr>
        </p:pic>
        <p:sp>
          <p:nvSpPr>
            <p:cNvPr id="11" name="Прямоугольник 10"/>
            <p:cNvSpPr/>
            <p:nvPr/>
          </p:nvSpPr>
          <p:spPr>
            <a:xfrm>
              <a:off x="1906914" y="3979253"/>
              <a:ext cx="5544616" cy="7949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12" name="Таблица 11"/>
          <p:cNvGraphicFramePr>
            <a:graphicFrameLocks noGrp="1"/>
          </p:cNvGraphicFramePr>
          <p:nvPr>
            <p:extLst>
              <p:ext uri="{D42A27DB-BD31-4B8C-83A1-F6EECF244321}">
                <p14:modId xmlns:p14="http://schemas.microsoft.com/office/powerpoint/2010/main" val="3531506209"/>
              </p:ext>
            </p:extLst>
          </p:nvPr>
        </p:nvGraphicFramePr>
        <p:xfrm>
          <a:off x="6324500" y="2564309"/>
          <a:ext cx="5580000" cy="2560085"/>
        </p:xfrm>
        <a:graphic>
          <a:graphicData uri="http://schemas.openxmlformats.org/drawingml/2006/table">
            <a:tbl>
              <a:tblPr>
                <a:tableStyleId>{5C22544A-7EE6-4342-B048-85BDC9FD1C3A}</a:tableStyleId>
              </a:tblPr>
              <a:tblGrid>
                <a:gridCol w="1116000">
                  <a:extLst>
                    <a:ext uri="{9D8B030D-6E8A-4147-A177-3AD203B41FA5}">
                      <a16:colId xmlns:a16="http://schemas.microsoft.com/office/drawing/2014/main" val="2332255175"/>
                    </a:ext>
                  </a:extLst>
                </a:gridCol>
                <a:gridCol w="1116000">
                  <a:extLst>
                    <a:ext uri="{9D8B030D-6E8A-4147-A177-3AD203B41FA5}">
                      <a16:colId xmlns:a16="http://schemas.microsoft.com/office/drawing/2014/main" val="2753526214"/>
                    </a:ext>
                  </a:extLst>
                </a:gridCol>
                <a:gridCol w="1116000">
                  <a:extLst>
                    <a:ext uri="{9D8B030D-6E8A-4147-A177-3AD203B41FA5}">
                      <a16:colId xmlns:a16="http://schemas.microsoft.com/office/drawing/2014/main" val="43072038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tblGrid>
              <a:tr h="384303">
                <a:tc>
                  <a:txBody>
                    <a:bodyPr/>
                    <a:lstStyle/>
                    <a:p>
                      <a:pPr algn="ctr" fontAlgn="ctr"/>
                      <a:r>
                        <a:rPr lang="ru-RU" sz="1600" b="1" u="none" strike="noStrike" dirty="0">
                          <a:solidFill>
                            <a:srgbClr val="FFFFFF"/>
                          </a:solidFill>
                          <a:effectLst/>
                          <a:latin typeface="Arial" pitchFamily="34" charset="0"/>
                          <a:cs typeface="Arial" pitchFamily="34" charset="0"/>
                        </a:rPr>
                        <a:t>Период</a:t>
                      </a:r>
                      <a:endParaRPr lang="ru-RU" sz="1600" b="1" i="0" u="none" strike="noStrike" dirty="0">
                        <a:solidFill>
                          <a:srgbClr val="FFFFFF"/>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ru-RU" sz="1600" b="1" u="none" strike="noStrike" dirty="0">
                          <a:solidFill>
                            <a:srgbClr val="FFFFFF"/>
                          </a:solidFill>
                          <a:effectLst/>
                          <a:latin typeface="Arial" pitchFamily="34" charset="0"/>
                          <a:cs typeface="Arial" pitchFamily="34" charset="0"/>
                        </a:rPr>
                        <a:t>ОФЗ-ПД</a:t>
                      </a:r>
                      <a:endParaRPr lang="ru-RU" sz="16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ru-RU" sz="1600" b="1" u="none" strike="noStrike" dirty="0">
                          <a:solidFill>
                            <a:srgbClr val="FFFFFF"/>
                          </a:solidFill>
                          <a:effectLst/>
                          <a:latin typeface="Arial" pitchFamily="34" charset="0"/>
                          <a:cs typeface="Arial" pitchFamily="34" charset="0"/>
                        </a:rPr>
                        <a:t>ОФЗ-ИН</a:t>
                      </a:r>
                      <a:endParaRPr lang="ru-RU" sz="16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ru-RU" sz="1600" b="1" i="0" u="none" strike="noStrike" dirty="0" smtClean="0">
                          <a:solidFill>
                            <a:srgbClr val="FFFFFF"/>
                          </a:solidFill>
                          <a:effectLst/>
                          <a:latin typeface="Arial" pitchFamily="34" charset="0"/>
                          <a:cs typeface="Arial" pitchFamily="34" charset="0"/>
                        </a:rPr>
                        <a:t>Прогноз инфляции</a:t>
                      </a:r>
                      <a:endParaRPr lang="ru-RU" sz="16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ru-RU" sz="1600" b="1" i="0" u="none" strike="noStrike" dirty="0" smtClean="0">
                          <a:solidFill>
                            <a:srgbClr val="FFFFFF"/>
                          </a:solidFill>
                          <a:effectLst/>
                          <a:latin typeface="Arial" pitchFamily="34" charset="0"/>
                          <a:cs typeface="Arial" pitchFamily="34" charset="0"/>
                        </a:rPr>
                        <a:t>Инфляция</a:t>
                      </a:r>
                      <a:endParaRPr lang="ru-RU" sz="16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4100729290"/>
                  </a:ext>
                </a:extLst>
              </a:tr>
              <a:tr h="427292">
                <a:tc>
                  <a:txBody>
                    <a:bodyPr/>
                    <a:lstStyle/>
                    <a:p>
                      <a:pPr algn="ctr" fontAlgn="ctr"/>
                      <a:r>
                        <a:rPr lang="ru-RU" sz="1600" b="1" i="0" u="none" strike="noStrike" dirty="0" smtClean="0">
                          <a:solidFill>
                            <a:schemeClr val="bg1">
                              <a:lumMod val="10000"/>
                            </a:schemeClr>
                          </a:solidFill>
                          <a:effectLst/>
                          <a:latin typeface="Arial" panose="020B0604020202020204" pitchFamily="34" charset="0"/>
                          <a:cs typeface="Arial" pitchFamily="34" charset="0"/>
                        </a:rPr>
                        <a:t>2024 г.</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i="0" u="none" strike="noStrike" dirty="0" smtClean="0">
                          <a:solidFill>
                            <a:schemeClr val="bg1">
                              <a:lumMod val="10000"/>
                            </a:schemeClr>
                          </a:solidFill>
                          <a:effectLst/>
                          <a:latin typeface="Arial" panose="020B0604020202020204" pitchFamily="34" charset="0"/>
                          <a:cs typeface="Arial" pitchFamily="34" charset="0"/>
                        </a:rPr>
                        <a:t>14,58</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i="0" u="none" strike="noStrike" dirty="0" smtClean="0">
                          <a:solidFill>
                            <a:schemeClr val="bg1">
                              <a:lumMod val="10000"/>
                            </a:schemeClr>
                          </a:solidFill>
                          <a:effectLst/>
                          <a:latin typeface="Arial" panose="020B0604020202020204" pitchFamily="34" charset="0"/>
                          <a:cs typeface="Arial" pitchFamily="34" charset="0"/>
                        </a:rPr>
                        <a:t>5,17</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8,94</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9,52</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7292">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2023 г.</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10,97</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3,26</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7,46</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7,42</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83629905"/>
                  </a:ext>
                </a:extLst>
              </a:tr>
              <a:tr h="414779">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2022 г.</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9,87</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3,29</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6,37</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11,94</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2233535"/>
                  </a:ext>
                </a:extLst>
              </a:tr>
              <a:tr h="402263">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2021 г.</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7,27</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2,73</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4,42</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8,39</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124723"/>
                  </a:ext>
                </a:extLst>
              </a:tr>
              <a:tr h="400779">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2020 г.</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5,76</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600" b="1" u="none" strike="noStrike" dirty="0" smtClean="0">
                          <a:solidFill>
                            <a:schemeClr val="bg1">
                              <a:lumMod val="10000"/>
                            </a:schemeClr>
                          </a:solidFill>
                          <a:effectLst/>
                          <a:latin typeface="Arial" pitchFamily="34" charset="0"/>
                          <a:cs typeface="Arial" pitchFamily="34" charset="0"/>
                        </a:rPr>
                        <a:t>2,65</a:t>
                      </a:r>
                      <a:endParaRPr lang="ru-RU" sz="1600" b="1" i="0" u="none" strike="noStrike" dirty="0">
                        <a:solidFill>
                          <a:schemeClr val="bg1">
                            <a:lumMod val="10000"/>
                          </a:schemeClr>
                        </a:solidFill>
                        <a:effectLst/>
                        <a:latin typeface="Arial" panose="020B0604020202020204" pitchFamily="34" charset="0"/>
                        <a:cs typeface="Arial" pitchFamily="34" charset="0"/>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3,03</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ru-RU" sz="1600" b="1" i="0" u="none" strike="noStrike" dirty="0" smtClean="0">
                          <a:solidFill>
                            <a:srgbClr val="011C2E"/>
                          </a:solidFill>
                          <a:effectLst/>
                          <a:latin typeface="Arial"/>
                        </a:rPr>
                        <a:t>4,91</a:t>
                      </a:r>
                      <a:endParaRPr lang="ru-RU" sz="1600" b="1" i="0" u="none" strike="noStrike" dirty="0">
                        <a:solidFill>
                          <a:srgbClr val="011C2E"/>
                        </a:solidFill>
                        <a:effectLst/>
                        <a:latin typeface="Arial"/>
                      </a:endParaRPr>
                    </a:p>
                  </a:txBody>
                  <a:tcPr marL="0" marR="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1312816"/>
                  </a:ext>
                </a:extLst>
              </a:tr>
            </a:tbl>
          </a:graphicData>
        </a:graphic>
      </p:graphicFrame>
      <p:grpSp>
        <p:nvGrpSpPr>
          <p:cNvPr id="13" name="Группа 12"/>
          <p:cNvGrpSpPr/>
          <p:nvPr/>
        </p:nvGrpSpPr>
        <p:grpSpPr>
          <a:xfrm>
            <a:off x="6600540" y="5207275"/>
            <a:ext cx="1737559" cy="460095"/>
            <a:chOff x="5013502" y="4376271"/>
            <a:chExt cx="1963136" cy="523220"/>
          </a:xfrm>
        </p:grpSpPr>
        <p:sp>
          <p:nvSpPr>
            <p:cNvPr id="14" name="Прямоугольник 13"/>
            <p:cNvSpPr/>
            <p:nvPr/>
          </p:nvSpPr>
          <p:spPr>
            <a:xfrm>
              <a:off x="5105503" y="4376271"/>
              <a:ext cx="1779135" cy="5232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013502" y="4376271"/>
              <a:ext cx="1963136" cy="455005"/>
            </a:xfrm>
            <a:prstGeom prst="rect">
              <a:avLst/>
            </a:prstGeom>
          </p:spPr>
          <p:txBody>
            <a:bodyPr wrap="square">
              <a:spAutoFit/>
            </a:bodyPr>
            <a:lstStyle/>
            <a:p>
              <a:pPr algn="ctr"/>
              <a:r>
                <a:rPr lang="ru-RU" sz="2000" dirty="0">
                  <a:solidFill>
                    <a:schemeClr val="tx2">
                      <a:lumMod val="75000"/>
                    </a:schemeClr>
                  </a:solidFill>
                  <a:latin typeface="Roboto"/>
                </a:rPr>
                <a:t>Кд = </a:t>
              </a:r>
              <a:r>
                <a:rPr lang="en-US" sz="2000" dirty="0">
                  <a:solidFill>
                    <a:schemeClr val="tx2">
                      <a:lumMod val="75000"/>
                    </a:schemeClr>
                  </a:solidFill>
                  <a:latin typeface="Roboto"/>
                </a:rPr>
                <a:t>R - g</a:t>
              </a:r>
              <a:endParaRPr lang="ru-RU" sz="2000" dirty="0">
                <a:solidFill>
                  <a:schemeClr val="tx2">
                    <a:lumMod val="75000"/>
                  </a:schemeClr>
                </a:solidFill>
                <a:latin typeface="Roboto"/>
              </a:endParaRPr>
            </a:p>
          </p:txBody>
        </p:sp>
      </p:grpSp>
      <p:pic>
        <p:nvPicPr>
          <p:cNvPr id="1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69" y="2440879"/>
            <a:ext cx="4662637" cy="22048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Рисунок 16"/>
          <p:cNvPicPr>
            <a:picLocks noChangeAspect="1"/>
          </p:cNvPicPr>
          <p:nvPr/>
        </p:nvPicPr>
        <p:blipFill>
          <a:blip r:embed="rId5"/>
          <a:stretch>
            <a:fillRect/>
          </a:stretch>
        </p:blipFill>
        <p:spPr>
          <a:xfrm>
            <a:off x="9120245" y="5256347"/>
            <a:ext cx="2286000" cy="361950"/>
          </a:xfrm>
          <a:prstGeom prst="rect">
            <a:avLst/>
          </a:prstGeom>
        </p:spPr>
      </p:pic>
      <p:grpSp>
        <p:nvGrpSpPr>
          <p:cNvPr id="18" name="Группа 17"/>
          <p:cNvGrpSpPr/>
          <p:nvPr/>
        </p:nvGrpSpPr>
        <p:grpSpPr>
          <a:xfrm>
            <a:off x="8884935" y="5213909"/>
            <a:ext cx="2798133" cy="460095"/>
            <a:chOff x="5013502" y="4376271"/>
            <a:chExt cx="1963136" cy="523220"/>
          </a:xfrm>
        </p:grpSpPr>
        <p:sp>
          <p:nvSpPr>
            <p:cNvPr id="19" name="Прямоугольник 18"/>
            <p:cNvSpPr/>
            <p:nvPr/>
          </p:nvSpPr>
          <p:spPr>
            <a:xfrm>
              <a:off x="5105503" y="4376271"/>
              <a:ext cx="1779135" cy="5232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013502" y="4376271"/>
              <a:ext cx="1963136" cy="490005"/>
            </a:xfrm>
            <a:prstGeom prst="rect">
              <a:avLst/>
            </a:prstGeom>
          </p:spPr>
          <p:txBody>
            <a:bodyPr wrap="square">
              <a:spAutoFit/>
            </a:bodyPr>
            <a:lstStyle/>
            <a:p>
              <a:pPr algn="ctr"/>
              <a:endParaRPr lang="ru-RU" sz="2200" dirty="0">
                <a:solidFill>
                  <a:schemeClr val="tx2">
                    <a:lumMod val="75000"/>
                  </a:schemeClr>
                </a:solidFill>
                <a:latin typeface="Roboto"/>
              </a:endParaRPr>
            </a:p>
          </p:txBody>
        </p:sp>
      </p:grpSp>
      <p:grpSp>
        <p:nvGrpSpPr>
          <p:cNvPr id="21" name="Группа 20"/>
          <p:cNvGrpSpPr/>
          <p:nvPr/>
        </p:nvGrpSpPr>
        <p:grpSpPr>
          <a:xfrm>
            <a:off x="-15868" y="71662"/>
            <a:ext cx="2677060" cy="789575"/>
            <a:chOff x="50312" y="-7821"/>
            <a:chExt cx="2677060" cy="789575"/>
          </a:xfrm>
        </p:grpSpPr>
        <p:pic>
          <p:nvPicPr>
            <p:cNvPr id="22" name="Рисунок 21"/>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23" name="TextBox 22"/>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69857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Прямоугольник 2"/>
          <p:cNvSpPr>
            <a:spLocks noChangeArrowheads="1"/>
          </p:cNvSpPr>
          <p:nvPr/>
        </p:nvSpPr>
        <p:spPr bwMode="auto">
          <a:xfrm rot="5400000">
            <a:off x="5575900" y="-5580193"/>
            <a:ext cx="1031617"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23</a:t>
            </a:fld>
            <a:endParaRPr lang="ru-RU"/>
          </a:p>
        </p:txBody>
      </p:sp>
      <p:sp>
        <p:nvSpPr>
          <p:cNvPr id="8" name="Прямоугольник 7"/>
          <p:cNvSpPr/>
          <p:nvPr/>
        </p:nvSpPr>
        <p:spPr>
          <a:xfrm>
            <a:off x="1625599" y="156423"/>
            <a:ext cx="8678333" cy="430887"/>
          </a:xfrm>
          <a:prstGeom prst="rect">
            <a:avLst/>
          </a:prstGeom>
        </p:spPr>
        <p:txBody>
          <a:bodyPr wrap="square">
            <a:spAutoFit/>
          </a:bodyPr>
          <a:lstStyle/>
          <a:p>
            <a:pPr lvl="0" algn="ctr" defTabSz="914377"/>
            <a:r>
              <a:rPr lang="en-US" sz="2200" b="1" kern="0" dirty="0">
                <a:solidFill>
                  <a:schemeClr val="bg1"/>
                </a:solidFill>
                <a:latin typeface="Calibri" pitchFamily="34" charset="0"/>
                <a:cs typeface="Calibri" pitchFamily="34" charset="0"/>
              </a:rPr>
              <a:t>VI. </a:t>
            </a:r>
            <a:r>
              <a:rPr lang="ru-RU" sz="2200" b="1" kern="0" dirty="0">
                <a:solidFill>
                  <a:schemeClr val="bg1"/>
                </a:solidFill>
                <a:latin typeface="Calibri" pitchFamily="34" charset="0"/>
                <a:cs typeface="Calibri" pitchFamily="34" charset="0"/>
              </a:rPr>
              <a:t>МЕТОД КУМУЛЯТИВНОГО ПОСТРОЕНИЯ</a:t>
            </a: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9525" y="753617"/>
            <a:ext cx="12191999" cy="613209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15000"/>
              </a:lnSpc>
            </a:pPr>
            <a:endParaRPr lang="ru-RU" b="1" i="1" dirty="0">
              <a:solidFill>
                <a:srgbClr val="002060"/>
              </a:solidFill>
              <a:latin typeface="Arial" pitchFamily="34" charset="0"/>
              <a:ea typeface="Calibri"/>
              <a:cs typeface="Arial" pitchFamily="34" charset="0"/>
            </a:endParaRPr>
          </a:p>
        </p:txBody>
      </p:sp>
      <p:sp>
        <p:nvSpPr>
          <p:cNvPr id="7" name="Прямоугольник 6"/>
          <p:cNvSpPr/>
          <p:nvPr/>
        </p:nvSpPr>
        <p:spPr>
          <a:xfrm>
            <a:off x="1516969" y="2396568"/>
            <a:ext cx="10094006" cy="784828"/>
          </a:xfrm>
          <a:prstGeom prst="rect">
            <a:avLst/>
          </a:prstGeom>
        </p:spPr>
        <p:txBody>
          <a:bodyPr wrap="square" lIns="91438" tIns="45719" rIns="91438" bIns="45719">
            <a:spAutoFit/>
          </a:bodyPr>
          <a:lstStyle/>
          <a:p>
            <a:pPr algn="just"/>
            <a:r>
              <a:rPr lang="ru-RU" sz="1500" dirty="0">
                <a:solidFill>
                  <a:srgbClr val="002060"/>
                </a:solidFill>
                <a:latin typeface="Arial" pitchFamily="34" charset="0"/>
                <a:cs typeface="Arial" pitchFamily="34" charset="0"/>
              </a:rPr>
              <a:t>YR0, К0 - безрисковая ставка отдачи на капитал; </a:t>
            </a:r>
          </a:p>
          <a:p>
            <a:pPr algn="just"/>
            <a:r>
              <a:rPr lang="ru-RU" sz="1500" dirty="0">
                <a:solidFill>
                  <a:srgbClr val="002060"/>
                </a:solidFill>
                <a:latin typeface="Arial" pitchFamily="34" charset="0"/>
                <a:cs typeface="Arial" pitchFamily="34" charset="0"/>
              </a:rPr>
              <a:t>RYr, ∑</a:t>
            </a:r>
            <a:r>
              <a:rPr lang="ru-RU" sz="1500" dirty="0" err="1">
                <a:solidFill>
                  <a:srgbClr val="002060"/>
                </a:solidFill>
                <a:latin typeface="Arial" pitchFamily="34" charset="0"/>
                <a:cs typeface="Arial" pitchFamily="34" charset="0"/>
              </a:rPr>
              <a:t>Кi</a:t>
            </a:r>
            <a:r>
              <a:rPr lang="ru-RU" sz="1500" dirty="0">
                <a:solidFill>
                  <a:srgbClr val="002060"/>
                </a:solidFill>
                <a:latin typeface="Arial" pitchFamily="34" charset="0"/>
                <a:cs typeface="Arial" pitchFamily="34" charset="0"/>
              </a:rPr>
              <a:t> - величины премии за риск, связанный с инвестированием в соответствующий вид недвижимости; </a:t>
            </a:r>
          </a:p>
          <a:p>
            <a:pPr algn="just"/>
            <a:r>
              <a:rPr lang="ru-RU" sz="1500" dirty="0">
                <a:solidFill>
                  <a:srgbClr val="002060"/>
                </a:solidFill>
                <a:latin typeface="Arial" pitchFamily="34" charset="0"/>
                <a:cs typeface="Arial" pitchFamily="34" charset="0"/>
              </a:rPr>
              <a:t>g - наиболее вероятный темп изменения дохода (стоимости) земельного участка. </a:t>
            </a:r>
          </a:p>
        </p:txBody>
      </p:sp>
      <p:grpSp>
        <p:nvGrpSpPr>
          <p:cNvPr id="9" name="Группа 8"/>
          <p:cNvGrpSpPr/>
          <p:nvPr/>
        </p:nvGrpSpPr>
        <p:grpSpPr>
          <a:xfrm>
            <a:off x="3131538" y="1579892"/>
            <a:ext cx="5599610" cy="699071"/>
            <a:chOff x="1758025" y="2657922"/>
            <a:chExt cx="5599610" cy="699070"/>
          </a:xfrm>
        </p:grpSpPr>
        <p:sp>
          <p:nvSpPr>
            <p:cNvPr id="10" name="Прямоугольник 9"/>
            <p:cNvSpPr/>
            <p:nvPr/>
          </p:nvSpPr>
          <p:spPr>
            <a:xfrm>
              <a:off x="1758025" y="2737761"/>
              <a:ext cx="5599610" cy="523219"/>
            </a:xfrm>
            <a:prstGeom prst="rect">
              <a:avLst/>
            </a:prstGeom>
          </p:spPr>
          <p:txBody>
            <a:bodyPr wrap="none">
              <a:spAutoFit/>
            </a:bodyPr>
            <a:lstStyle/>
            <a:p>
              <a:pPr algn="ctr">
                <a:defRPr/>
              </a:pPr>
              <a:r>
                <a:rPr lang="ru-RU" sz="2800" b="1" kern="0" dirty="0">
                  <a:solidFill>
                    <a:srgbClr val="002060"/>
                  </a:solidFill>
                  <a:latin typeface="Roboto"/>
                </a:rPr>
                <a:t>Ка = К0 + ∑</a:t>
              </a:r>
              <a:r>
                <a:rPr lang="ru-RU" sz="2800" b="1" kern="0" dirty="0" err="1">
                  <a:solidFill>
                    <a:srgbClr val="002060"/>
                  </a:solidFill>
                  <a:latin typeface="Roboto"/>
                </a:rPr>
                <a:t>Кi</a:t>
              </a:r>
              <a:r>
                <a:rPr lang="ru-RU" sz="2800" b="1" kern="0" dirty="0">
                  <a:solidFill>
                    <a:srgbClr val="002060"/>
                  </a:solidFill>
                  <a:latin typeface="Roboto"/>
                </a:rPr>
                <a:t> = YR0 + RYr +/– g </a:t>
              </a:r>
            </a:p>
          </p:txBody>
        </p:sp>
        <p:sp>
          <p:nvSpPr>
            <p:cNvPr id="11" name="Прямоугольник 10"/>
            <p:cNvSpPr/>
            <p:nvPr/>
          </p:nvSpPr>
          <p:spPr>
            <a:xfrm>
              <a:off x="1765283" y="2657922"/>
              <a:ext cx="5584625" cy="699070"/>
            </a:xfrm>
            <a:prstGeom prst="rect">
              <a:avLst/>
            </a:prstGeom>
            <a:noFill/>
            <a:ln w="25400" cap="flat" cmpd="sng" algn="ctr">
              <a:solidFill>
                <a:srgbClr val="C00000"/>
              </a:solidFill>
              <a:prstDash val="solid"/>
            </a:ln>
            <a:effectLst/>
          </p:spPr>
          <p:txBody>
            <a:bodyPr rtlCol="0" anchor="ctr"/>
            <a:lstStyle/>
            <a:p>
              <a:pPr algn="ctr">
                <a:defRPr/>
              </a:pPr>
              <a:endParaRPr lang="ru-RU" kern="0">
                <a:solidFill>
                  <a:sysClr val="window" lastClr="FFFFFF"/>
                </a:solidFill>
                <a:latin typeface="Calibri"/>
              </a:endParaRPr>
            </a:p>
          </p:txBody>
        </p:sp>
      </p:grpSp>
      <p:sp>
        <p:nvSpPr>
          <p:cNvPr id="12" name="Прямоугольник 11"/>
          <p:cNvSpPr/>
          <p:nvPr/>
        </p:nvSpPr>
        <p:spPr>
          <a:xfrm>
            <a:off x="438379" y="733613"/>
            <a:ext cx="11000915" cy="1015663"/>
          </a:xfrm>
          <a:prstGeom prst="rect">
            <a:avLst/>
          </a:prstGeom>
        </p:spPr>
        <p:txBody>
          <a:bodyPr wrap="square" lIns="91438" tIns="45719" rIns="91438" bIns="45719">
            <a:spAutoFit/>
          </a:bodyPr>
          <a:lstStyle/>
          <a:p>
            <a:pPr algn="just">
              <a:lnSpc>
                <a:spcPts val="2400"/>
              </a:lnSpc>
              <a:spcAft>
                <a:spcPts val="1800"/>
              </a:spcAft>
            </a:pPr>
            <a:r>
              <a:rPr lang="ru-RU" dirty="0">
                <a:solidFill>
                  <a:srgbClr val="002060"/>
                </a:solidFill>
                <a:latin typeface="Arial" pitchFamily="34" charset="0"/>
                <a:cs typeface="Arial" pitchFamily="34" charset="0"/>
              </a:rPr>
              <a:t>Метод кумулятивного построения - способ расчета ставки текущей доходности земли, при котором к </a:t>
            </a:r>
            <a:r>
              <a:rPr lang="ru-RU" dirty="0" err="1">
                <a:solidFill>
                  <a:srgbClr val="002060"/>
                </a:solidFill>
                <a:latin typeface="Arial" pitchFamily="34" charset="0"/>
                <a:cs typeface="Arial" pitchFamily="34" charset="0"/>
              </a:rPr>
              <a:t>безрисковой</a:t>
            </a:r>
            <a:r>
              <a:rPr lang="ru-RU" dirty="0">
                <a:solidFill>
                  <a:srgbClr val="002060"/>
                </a:solidFill>
                <a:latin typeface="Arial" pitchFamily="34" charset="0"/>
                <a:cs typeface="Arial" pitchFamily="34" charset="0"/>
              </a:rPr>
              <a:t> ставке прибавляются поправки на риск, низкую ликвидность и инвестиционный менеджмент.</a:t>
            </a:r>
          </a:p>
        </p:txBody>
      </p:sp>
      <p:sp>
        <p:nvSpPr>
          <p:cNvPr id="13" name="Прямоугольник 12"/>
          <p:cNvSpPr/>
          <p:nvPr/>
        </p:nvSpPr>
        <p:spPr>
          <a:xfrm>
            <a:off x="180109" y="4385101"/>
            <a:ext cx="11831781" cy="2580448"/>
          </a:xfrm>
          <a:prstGeom prst="rect">
            <a:avLst/>
          </a:prstGeom>
        </p:spPr>
        <p:txBody>
          <a:bodyPr wrap="square" lIns="91438" tIns="45719" rIns="91438" bIns="45719">
            <a:spAutoFit/>
          </a:bodyPr>
          <a:lstStyle/>
          <a:p>
            <a:pPr algn="ctr">
              <a:lnSpc>
                <a:spcPct val="115000"/>
              </a:lnSpc>
              <a:spcBef>
                <a:spcPts val="600"/>
              </a:spcBef>
            </a:pPr>
            <a:r>
              <a:rPr lang="ru-RU" sz="1600" i="1" dirty="0" smtClean="0">
                <a:solidFill>
                  <a:srgbClr val="002060"/>
                </a:solidFill>
                <a:latin typeface="Arial" pitchFamily="34" charset="0"/>
                <a:ea typeface="Calibri"/>
                <a:cs typeface="Arial" pitchFamily="34" charset="0"/>
              </a:rPr>
              <a:t>Для </a:t>
            </a:r>
            <a:r>
              <a:rPr lang="ru-RU" sz="1600" i="1" dirty="0">
                <a:solidFill>
                  <a:srgbClr val="002060"/>
                </a:solidFill>
                <a:latin typeface="Arial" pitchFamily="34" charset="0"/>
                <a:ea typeface="Calibri"/>
                <a:cs typeface="Arial" pitchFamily="34" charset="0"/>
              </a:rPr>
              <a:t>земельного участка, принадлежащего муниципальному образованию, составляющие ставки </a:t>
            </a:r>
            <a:r>
              <a:rPr lang="ru-RU" sz="1600" i="1" dirty="0" smtClean="0">
                <a:solidFill>
                  <a:srgbClr val="002060"/>
                </a:solidFill>
                <a:latin typeface="Arial" pitchFamily="34" charset="0"/>
                <a:ea typeface="Calibri"/>
                <a:cs typeface="Arial" pitchFamily="34" charset="0"/>
              </a:rPr>
              <a:t>могут иметь </a:t>
            </a:r>
            <a:r>
              <a:rPr lang="ru-RU" sz="1600" i="1" dirty="0">
                <a:solidFill>
                  <a:srgbClr val="002060"/>
                </a:solidFill>
                <a:latin typeface="Arial" pitchFamily="34" charset="0"/>
                <a:ea typeface="Calibri"/>
                <a:cs typeface="Arial" pitchFamily="34" charset="0"/>
              </a:rPr>
              <a:t>следующие значения: </a:t>
            </a:r>
          </a:p>
          <a:p>
            <a:pPr algn="just">
              <a:lnSpc>
                <a:spcPct val="115000"/>
              </a:lnSpc>
              <a:spcBef>
                <a:spcPts val="400"/>
              </a:spcBef>
            </a:pPr>
            <a:r>
              <a:rPr lang="ru-RU" sz="1450" b="1" i="1" u="sng" dirty="0">
                <a:solidFill>
                  <a:srgbClr val="002060"/>
                </a:solidFill>
                <a:latin typeface="Arial" pitchFamily="34" charset="0"/>
                <a:ea typeface="Calibri"/>
                <a:cs typeface="Arial" pitchFamily="34" charset="0"/>
              </a:rPr>
              <a:t>Риск утраты объекта инвестирования</a:t>
            </a:r>
            <a:r>
              <a:rPr lang="ru-RU" sz="1450" i="1" dirty="0">
                <a:solidFill>
                  <a:srgbClr val="002060"/>
                </a:solidFill>
                <a:latin typeface="Arial" pitchFamily="34" charset="0"/>
                <a:ea typeface="Calibri"/>
                <a:cs typeface="Arial" pitchFamily="34" charset="0"/>
              </a:rPr>
              <a:t> </a:t>
            </a:r>
            <a:r>
              <a:rPr lang="ru-RU" sz="1300" i="1" dirty="0">
                <a:solidFill>
                  <a:srgbClr val="002060"/>
                </a:solidFill>
                <a:latin typeface="Arial" pitchFamily="34" charset="0"/>
                <a:ea typeface="Calibri"/>
                <a:cs typeface="Arial" pitchFamily="34" charset="0"/>
              </a:rPr>
              <a:t>= 0 – муниципальное образование не может лишиться земельного участка и земельный участок не может исчезнуть как объект инвестирования. </a:t>
            </a:r>
          </a:p>
          <a:p>
            <a:pPr algn="just">
              <a:lnSpc>
                <a:spcPct val="115000"/>
              </a:lnSpc>
              <a:spcBef>
                <a:spcPts val="400"/>
              </a:spcBef>
            </a:pPr>
            <a:r>
              <a:rPr lang="ru-RU" sz="1450" b="1" i="1" u="sng" dirty="0">
                <a:solidFill>
                  <a:srgbClr val="002060"/>
                </a:solidFill>
                <a:latin typeface="Arial" pitchFamily="34" charset="0"/>
                <a:ea typeface="Calibri"/>
                <a:cs typeface="Arial" pitchFamily="34" charset="0"/>
              </a:rPr>
              <a:t>Риск получения требуемой доходности</a:t>
            </a:r>
            <a:r>
              <a:rPr lang="ru-RU" sz="1450" i="1" dirty="0">
                <a:solidFill>
                  <a:srgbClr val="002060"/>
                </a:solidFill>
                <a:latin typeface="Arial" pitchFamily="34" charset="0"/>
                <a:ea typeface="Calibri"/>
                <a:cs typeface="Arial" pitchFamily="34" charset="0"/>
              </a:rPr>
              <a:t> </a:t>
            </a:r>
            <a:r>
              <a:rPr lang="ru-RU" sz="1300" i="1" dirty="0">
                <a:solidFill>
                  <a:srgbClr val="002060"/>
                </a:solidFill>
                <a:latin typeface="Arial" pitchFamily="34" charset="0"/>
                <a:ea typeface="Calibri"/>
                <a:cs typeface="Arial" pitchFamily="34" charset="0"/>
              </a:rPr>
              <a:t>= 0 – согласно п.1 ст. 7 и п.1 ст. 9 Конституции Российской Федерации получение максимально-возможной доходности от владения земельным участком не является задачей муниципального образования. </a:t>
            </a:r>
          </a:p>
          <a:p>
            <a:pPr algn="just">
              <a:lnSpc>
                <a:spcPct val="115000"/>
              </a:lnSpc>
              <a:spcBef>
                <a:spcPts val="400"/>
              </a:spcBef>
            </a:pPr>
            <a:r>
              <a:rPr lang="ru-RU" sz="1450" b="1" i="1" u="sng" dirty="0">
                <a:solidFill>
                  <a:srgbClr val="002060"/>
                </a:solidFill>
                <a:latin typeface="Arial" pitchFamily="34" charset="0"/>
                <a:ea typeface="Calibri"/>
                <a:cs typeface="Arial" pitchFamily="34" charset="0"/>
              </a:rPr>
              <a:t>Риск ликвидности</a:t>
            </a:r>
            <a:r>
              <a:rPr lang="ru-RU" sz="1450" i="1" dirty="0">
                <a:solidFill>
                  <a:srgbClr val="002060"/>
                </a:solidFill>
                <a:latin typeface="Arial" pitchFamily="34" charset="0"/>
                <a:ea typeface="Calibri"/>
                <a:cs typeface="Arial" pitchFamily="34" charset="0"/>
              </a:rPr>
              <a:t> </a:t>
            </a:r>
            <a:r>
              <a:rPr lang="ru-RU" sz="1300" i="1" dirty="0">
                <a:solidFill>
                  <a:srgbClr val="002060"/>
                </a:solidFill>
                <a:latin typeface="Arial" pitchFamily="34" charset="0"/>
                <a:ea typeface="Calibri"/>
                <a:cs typeface="Arial" pitchFamily="34" charset="0"/>
              </a:rPr>
              <a:t>= 0 – для муниципального образования продажа и сдача в аренду земельного участка осуществляется в соответствии с установленными регламентами.</a:t>
            </a:r>
          </a:p>
          <a:p>
            <a:pPr algn="just">
              <a:lnSpc>
                <a:spcPct val="115000"/>
              </a:lnSpc>
              <a:spcBef>
                <a:spcPts val="400"/>
              </a:spcBef>
            </a:pPr>
            <a:r>
              <a:rPr lang="ru-RU" sz="1450" b="1" i="1" u="sng" dirty="0">
                <a:solidFill>
                  <a:srgbClr val="002060"/>
                </a:solidFill>
                <a:latin typeface="Arial" pitchFamily="34" charset="0"/>
                <a:ea typeface="Calibri"/>
                <a:cs typeface="Arial" pitchFamily="34" charset="0"/>
              </a:rPr>
              <a:t>Возврат капитала</a:t>
            </a:r>
            <a:r>
              <a:rPr lang="ru-RU" sz="1450" i="1" dirty="0">
                <a:solidFill>
                  <a:srgbClr val="002060"/>
                </a:solidFill>
                <a:latin typeface="Arial" pitchFamily="34" charset="0"/>
                <a:ea typeface="Calibri"/>
                <a:cs typeface="Arial" pitchFamily="34" charset="0"/>
              </a:rPr>
              <a:t> </a:t>
            </a:r>
            <a:r>
              <a:rPr lang="ru-RU" sz="1300" i="1" dirty="0">
                <a:solidFill>
                  <a:srgbClr val="002060"/>
                </a:solidFill>
                <a:latin typeface="Arial" pitchFamily="34" charset="0"/>
                <a:ea typeface="Calibri"/>
                <a:cs typeface="Arial" pitchFamily="34" charset="0"/>
              </a:rPr>
              <a:t>= 0 – земля является не изнашиваемым активом (физический износ и падение стоимости из-за износа отсутствует). </a:t>
            </a:r>
          </a:p>
        </p:txBody>
      </p:sp>
      <p:sp>
        <p:nvSpPr>
          <p:cNvPr id="2" name="Прямоугольник 1"/>
          <p:cNvSpPr/>
          <p:nvPr/>
        </p:nvSpPr>
        <p:spPr>
          <a:xfrm>
            <a:off x="447241" y="3170817"/>
            <a:ext cx="11278465" cy="1124923"/>
          </a:xfrm>
          <a:prstGeom prst="rect">
            <a:avLst/>
          </a:prstGeom>
        </p:spPr>
        <p:txBody>
          <a:bodyPr wrap="square">
            <a:spAutoFit/>
          </a:bodyPr>
          <a:lstStyle/>
          <a:p>
            <a:pPr lvl="0" algn="ctr">
              <a:lnSpc>
                <a:spcPct val="115000"/>
              </a:lnSpc>
            </a:pPr>
            <a:r>
              <a:rPr lang="ru-RU" b="1" i="1" dirty="0">
                <a:solidFill>
                  <a:srgbClr val="C00000"/>
                </a:solidFill>
                <a:latin typeface="Arial" pitchFamily="34" charset="0"/>
                <a:ea typeface="Calibri"/>
                <a:cs typeface="Arial" pitchFamily="34" charset="0"/>
              </a:rPr>
              <a:t>Ставка текущей доходности земли в общем виде содержит следующие составляющие: </a:t>
            </a:r>
          </a:p>
          <a:p>
            <a:pPr lvl="0" algn="ctr">
              <a:lnSpc>
                <a:spcPct val="115000"/>
              </a:lnSpc>
              <a:spcBef>
                <a:spcPts val="600"/>
              </a:spcBef>
            </a:pPr>
            <a:r>
              <a:rPr lang="ru-RU" b="1" i="1" dirty="0">
                <a:solidFill>
                  <a:srgbClr val="002060"/>
                </a:solidFill>
                <a:latin typeface="Arial" pitchFamily="34" charset="0"/>
                <a:ea typeface="Calibri"/>
                <a:cs typeface="Arial" pitchFamily="34" charset="0"/>
              </a:rPr>
              <a:t>R = безрисковая ставка (r) + риск утраты объекта инвестирования (</a:t>
            </a:r>
            <a:r>
              <a:rPr lang="ru-RU" b="1" i="1" dirty="0" err="1">
                <a:solidFill>
                  <a:srgbClr val="002060"/>
                </a:solidFill>
                <a:latin typeface="Arial" pitchFamily="34" charset="0"/>
                <a:ea typeface="Calibri"/>
                <a:cs typeface="Arial" pitchFamily="34" charset="0"/>
              </a:rPr>
              <a:t>Rи</a:t>
            </a:r>
            <a:r>
              <a:rPr lang="ru-RU" b="1" i="1" dirty="0">
                <a:solidFill>
                  <a:srgbClr val="002060"/>
                </a:solidFill>
                <a:latin typeface="Arial" pitchFamily="34" charset="0"/>
                <a:ea typeface="Calibri"/>
                <a:cs typeface="Arial" pitchFamily="34" charset="0"/>
              </a:rPr>
              <a:t>) + </a:t>
            </a:r>
          </a:p>
          <a:p>
            <a:pPr lvl="0" algn="ctr">
              <a:lnSpc>
                <a:spcPct val="115000"/>
              </a:lnSpc>
            </a:pPr>
            <a:r>
              <a:rPr lang="ru-RU" b="1" i="1" dirty="0">
                <a:solidFill>
                  <a:srgbClr val="002060"/>
                </a:solidFill>
                <a:latin typeface="Arial" pitchFamily="34" charset="0"/>
                <a:ea typeface="Calibri"/>
                <a:cs typeface="Arial" pitchFamily="34" charset="0"/>
              </a:rPr>
              <a:t>риск получения требуемой доходности (</a:t>
            </a:r>
            <a:r>
              <a:rPr lang="ru-RU" b="1" i="1" dirty="0" err="1">
                <a:solidFill>
                  <a:srgbClr val="002060"/>
                </a:solidFill>
                <a:latin typeface="Arial" pitchFamily="34" charset="0"/>
                <a:ea typeface="Calibri"/>
                <a:cs typeface="Arial" pitchFamily="34" charset="0"/>
              </a:rPr>
              <a:t>Rу</a:t>
            </a:r>
            <a:r>
              <a:rPr lang="ru-RU" b="1" i="1" dirty="0">
                <a:solidFill>
                  <a:srgbClr val="002060"/>
                </a:solidFill>
                <a:latin typeface="Arial" pitchFamily="34" charset="0"/>
                <a:ea typeface="Calibri"/>
                <a:cs typeface="Arial" pitchFamily="34" charset="0"/>
              </a:rPr>
              <a:t>) + риск ликвидности (Rл) ± возврат капитала (</a:t>
            </a:r>
            <a:r>
              <a:rPr lang="ru-RU" b="1" i="1" dirty="0" err="1">
                <a:solidFill>
                  <a:srgbClr val="002060"/>
                </a:solidFill>
                <a:latin typeface="Arial" pitchFamily="34" charset="0"/>
                <a:ea typeface="Calibri"/>
                <a:cs typeface="Arial" pitchFamily="34" charset="0"/>
              </a:rPr>
              <a:t>Rк</a:t>
            </a:r>
            <a:r>
              <a:rPr lang="ru-RU" b="1" i="1" dirty="0">
                <a:solidFill>
                  <a:srgbClr val="002060"/>
                </a:solidFill>
                <a:latin typeface="Arial" pitchFamily="34" charset="0"/>
                <a:ea typeface="Calibri"/>
                <a:cs typeface="Arial" pitchFamily="34" charset="0"/>
              </a:rPr>
              <a:t>) </a:t>
            </a:r>
          </a:p>
        </p:txBody>
      </p:sp>
      <p:grpSp>
        <p:nvGrpSpPr>
          <p:cNvPr id="15" name="Группа 14"/>
          <p:cNvGrpSpPr/>
          <p:nvPr/>
        </p:nvGrpSpPr>
        <p:grpSpPr>
          <a:xfrm>
            <a:off x="-15868" y="74105"/>
            <a:ext cx="2677060" cy="789575"/>
            <a:chOff x="50312" y="-7821"/>
            <a:chExt cx="2677060" cy="789575"/>
          </a:xfrm>
        </p:grpSpPr>
        <p:pic>
          <p:nvPicPr>
            <p:cNvPr id="16" name="Рисунок 15"/>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7" name="TextBox 16"/>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32616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24</a:t>
            </a:fld>
            <a:endParaRPr lang="ru-RU"/>
          </a:p>
        </p:txBody>
      </p:sp>
      <p:sp>
        <p:nvSpPr>
          <p:cNvPr id="9" name="Прямоугольник 2"/>
          <p:cNvSpPr>
            <a:spLocks noChangeArrowheads="1"/>
          </p:cNvSpPr>
          <p:nvPr/>
        </p:nvSpPr>
        <p:spPr bwMode="auto">
          <a:xfrm rot="5400000">
            <a:off x="5840946" y="-5845239"/>
            <a:ext cx="50152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711619391"/>
              </p:ext>
            </p:extLst>
          </p:nvPr>
        </p:nvGraphicFramePr>
        <p:xfrm>
          <a:off x="0" y="501523"/>
          <a:ext cx="12192001" cy="6278596"/>
        </p:xfrm>
        <a:graphic>
          <a:graphicData uri="http://schemas.openxmlformats.org/drawingml/2006/table">
            <a:tbl>
              <a:tblPr firstRow="1" firstCol="1" bandRow="1"/>
              <a:tblGrid>
                <a:gridCol w="402723">
                  <a:extLst>
                    <a:ext uri="{9D8B030D-6E8A-4147-A177-3AD203B41FA5}">
                      <a16:colId xmlns:a16="http://schemas.microsoft.com/office/drawing/2014/main" val="4090367901"/>
                    </a:ext>
                  </a:extLst>
                </a:gridCol>
                <a:gridCol w="4468473">
                  <a:extLst>
                    <a:ext uri="{9D8B030D-6E8A-4147-A177-3AD203B41FA5}">
                      <a16:colId xmlns:a16="http://schemas.microsoft.com/office/drawing/2014/main" val="3135022666"/>
                    </a:ext>
                  </a:extLst>
                </a:gridCol>
                <a:gridCol w="1464161">
                  <a:extLst>
                    <a:ext uri="{9D8B030D-6E8A-4147-A177-3AD203B41FA5}">
                      <a16:colId xmlns:a16="http://schemas.microsoft.com/office/drawing/2014/main" val="2992892880"/>
                    </a:ext>
                  </a:extLst>
                </a:gridCol>
                <a:gridCol w="1464161">
                  <a:extLst>
                    <a:ext uri="{9D8B030D-6E8A-4147-A177-3AD203B41FA5}">
                      <a16:colId xmlns:a16="http://schemas.microsoft.com/office/drawing/2014/main" val="4027940395"/>
                    </a:ext>
                  </a:extLst>
                </a:gridCol>
                <a:gridCol w="1464161">
                  <a:extLst>
                    <a:ext uri="{9D8B030D-6E8A-4147-A177-3AD203B41FA5}">
                      <a16:colId xmlns:a16="http://schemas.microsoft.com/office/drawing/2014/main" val="3801619212"/>
                    </a:ext>
                  </a:extLst>
                </a:gridCol>
                <a:gridCol w="1464161">
                  <a:extLst>
                    <a:ext uri="{9D8B030D-6E8A-4147-A177-3AD203B41FA5}">
                      <a16:colId xmlns:a16="http://schemas.microsoft.com/office/drawing/2014/main" val="3315281653"/>
                    </a:ext>
                  </a:extLst>
                </a:gridCol>
                <a:gridCol w="1464161">
                  <a:extLst>
                    <a:ext uri="{9D8B030D-6E8A-4147-A177-3AD203B41FA5}">
                      <a16:colId xmlns:a16="http://schemas.microsoft.com/office/drawing/2014/main" val="961236815"/>
                    </a:ext>
                  </a:extLst>
                </a:gridCol>
              </a:tblGrid>
              <a:tr h="1487634">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00" dirty="0">
                          <a:solidFill>
                            <a:schemeClr val="bg1"/>
                          </a:solidFill>
                          <a:effectLst/>
                          <a:latin typeface="Arial" panose="020B0604020202020204" pitchFamily="34" charset="0"/>
                          <a:cs typeface="Arial" panose="020B0604020202020204" pitchFamily="34" charset="0"/>
                        </a:rPr>
                        <a:t>№ пп</a:t>
                      </a:r>
                      <a:endParaRPr lang="ru-RU"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00" dirty="0">
                          <a:solidFill>
                            <a:schemeClr val="bg1"/>
                          </a:solidFill>
                          <a:effectLst/>
                          <a:latin typeface="Arial" panose="020B0604020202020204" pitchFamily="34" charset="0"/>
                          <a:cs typeface="Arial" panose="020B0604020202020204" pitchFamily="34" charset="0"/>
                        </a:rPr>
                        <a:t>Сегмент рынка недвижимости</a:t>
                      </a:r>
                      <a:endParaRPr lang="ru-RU"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200" b="1" kern="1200" dirty="0">
                          <a:solidFill>
                            <a:schemeClr val="bg1"/>
                          </a:solidFill>
                          <a:effectLst/>
                          <a:latin typeface="Arial" panose="020B0604020202020204" pitchFamily="34" charset="0"/>
                          <a:ea typeface="+mn-ea"/>
                          <a:cs typeface="Arial" panose="020B0604020202020204" pitchFamily="34" charset="0"/>
                        </a:rPr>
                        <a:t>Коэффициент </a:t>
                      </a:r>
                      <a:r>
                        <a:rPr lang="ru-RU" sz="1200" b="1" kern="1200" dirty="0" smtClean="0">
                          <a:solidFill>
                            <a:schemeClr val="bg1"/>
                          </a:solidFill>
                          <a:effectLst/>
                          <a:latin typeface="Arial" panose="020B0604020202020204" pitchFamily="34" charset="0"/>
                          <a:ea typeface="+mn-ea"/>
                          <a:cs typeface="Arial" panose="020B0604020202020204" pitchFamily="34" charset="0"/>
                        </a:rPr>
                        <a:t>аренды </a:t>
                      </a:r>
                      <a:r>
                        <a:rPr lang="ru-RU" sz="1200" b="1" kern="1200" dirty="0">
                          <a:solidFill>
                            <a:schemeClr val="bg1"/>
                          </a:solidFill>
                          <a:effectLst/>
                          <a:latin typeface="Arial" panose="020B0604020202020204" pitchFamily="34" charset="0"/>
                          <a:ea typeface="+mn-ea"/>
                          <a:cs typeface="Arial" panose="020B0604020202020204" pitchFamily="34" charset="0"/>
                        </a:rPr>
                        <a:t>(</a:t>
                      </a:r>
                      <a:r>
                        <a:rPr lang="ru-RU" sz="1200" b="1" kern="1200" dirty="0" smtClean="0">
                          <a:solidFill>
                            <a:schemeClr val="bg1"/>
                          </a:solidFill>
                          <a:effectLst/>
                          <a:latin typeface="Arial" panose="020B0604020202020204" pitchFamily="34" charset="0"/>
                          <a:ea typeface="+mn-ea"/>
                          <a:cs typeface="Arial" panose="020B0604020202020204" pitchFamily="34" charset="0"/>
                        </a:rPr>
                        <a:t>Ка)</a:t>
                      </a:r>
                    </a:p>
                    <a:p>
                      <a:pPr algn="ctr">
                        <a:lnSpc>
                          <a:spcPct val="115000"/>
                        </a:lnSpc>
                        <a:spcAft>
                          <a:spcPts val="0"/>
                        </a:spcAft>
                      </a:pPr>
                      <a:r>
                        <a:rPr lang="ru-RU" sz="1200" b="1" kern="1200" dirty="0" smtClean="0">
                          <a:solidFill>
                            <a:schemeClr val="bg1"/>
                          </a:solidFill>
                          <a:effectLst/>
                          <a:latin typeface="Arial" panose="020B0604020202020204" pitchFamily="34" charset="0"/>
                          <a:ea typeface="+mn-ea"/>
                          <a:cs typeface="Arial" panose="020B0604020202020204" pitchFamily="34" charset="0"/>
                        </a:rPr>
                        <a:t>%</a:t>
                      </a:r>
                      <a:endParaRPr lang="ru-RU" sz="1200" b="1" kern="1200" dirty="0">
                        <a:solidFill>
                          <a:schemeClr val="bg1"/>
                        </a:solidFill>
                        <a:effectLst/>
                        <a:latin typeface="Arial" panose="020B0604020202020204" pitchFamily="34" charset="0"/>
                        <a:ea typeface="+mn-ea"/>
                        <a:cs typeface="Arial" panose="020B0604020202020204" pitchFamily="34" charset="0"/>
                      </a:endParaRPr>
                    </a:p>
                  </a:txBody>
                  <a:tcPr marL="55541" marR="55541"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7000"/>
                        </a:lnSpc>
                        <a:spcAft>
                          <a:spcPts val="0"/>
                        </a:spcAft>
                      </a:pPr>
                      <a:r>
                        <a:rPr lang="ru-RU" sz="1200" dirty="0">
                          <a:solidFill>
                            <a:schemeClr val="bg1"/>
                          </a:solidFill>
                          <a:effectLst/>
                          <a:latin typeface="Arial" panose="020B0604020202020204" pitchFamily="34" charset="0"/>
                          <a:cs typeface="Arial" panose="020B0604020202020204" pitchFamily="34" charset="0"/>
                        </a:rPr>
                        <a:t>Коэффициент аренды, рассчитанный на основе экспертно-аналитического исследования, %</a:t>
                      </a:r>
                      <a:endPar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708" marR="29708"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7000"/>
                        </a:lnSpc>
                        <a:spcAft>
                          <a:spcPts val="0"/>
                        </a:spcAft>
                      </a:pPr>
                      <a:r>
                        <a:rPr lang="ru-RU" sz="1200" dirty="0">
                          <a:solidFill>
                            <a:schemeClr val="bg1"/>
                          </a:solidFill>
                          <a:effectLst/>
                          <a:latin typeface="Arial" panose="020B0604020202020204" pitchFamily="34" charset="0"/>
                          <a:cs typeface="Arial" panose="020B0604020202020204" pitchFamily="34" charset="0"/>
                        </a:rPr>
                        <a:t>Коэффициент аренды, рассчитанный на основании действующих договоров </a:t>
                      </a:r>
                      <a:r>
                        <a:rPr lang="ru-RU" sz="1200" dirty="0" smtClean="0">
                          <a:solidFill>
                            <a:schemeClr val="bg1"/>
                          </a:solidFill>
                          <a:effectLst/>
                          <a:latin typeface="Arial" panose="020B0604020202020204" pitchFamily="34" charset="0"/>
                          <a:cs typeface="Arial" panose="020B0604020202020204" pitchFamily="34" charset="0"/>
                        </a:rPr>
                        <a:t>аренды, </a:t>
                      </a:r>
                      <a:r>
                        <a:rPr lang="ru-RU" sz="1200" dirty="0">
                          <a:solidFill>
                            <a:schemeClr val="bg1"/>
                          </a:solidFill>
                          <a:effectLst/>
                          <a:latin typeface="Arial" panose="020B0604020202020204" pitchFamily="34" charset="0"/>
                          <a:cs typeface="Arial" panose="020B0604020202020204" pitchFamily="34" charset="0"/>
                        </a:rPr>
                        <a:t>%</a:t>
                      </a:r>
                      <a:endPar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708" marR="29708"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7000"/>
                        </a:lnSpc>
                        <a:spcAft>
                          <a:spcPts val="0"/>
                        </a:spcAft>
                      </a:pPr>
                      <a:r>
                        <a:rPr lang="ru-RU" sz="1200" dirty="0">
                          <a:solidFill>
                            <a:schemeClr val="bg1"/>
                          </a:solidFill>
                          <a:effectLst/>
                          <a:latin typeface="Arial" panose="020B0604020202020204" pitchFamily="34" charset="0"/>
                          <a:cs typeface="Arial" panose="020B0604020202020204" pitchFamily="34" charset="0"/>
                        </a:rPr>
                        <a:t>Коэффициент аренды, рассчитанный методом прямой капитализации на основе аналитических данных, %</a:t>
                      </a:r>
                      <a:endPar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708" marR="29708"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07000"/>
                        </a:lnSpc>
                        <a:spcAft>
                          <a:spcPts val="0"/>
                        </a:spcAft>
                      </a:pPr>
                      <a:r>
                        <a:rPr lang="ru-RU" sz="1200" dirty="0">
                          <a:solidFill>
                            <a:schemeClr val="bg1"/>
                          </a:solidFill>
                          <a:effectLst/>
                          <a:latin typeface="Arial" panose="020B0604020202020204" pitchFamily="34" charset="0"/>
                          <a:cs typeface="Arial" panose="020B0604020202020204" pitchFamily="34" charset="0"/>
                        </a:rPr>
                        <a:t>Коэффициент аренды, рассчитанный методом капитализации по расчетным моделям, %</a:t>
                      </a:r>
                      <a:endParaRPr lang="ru-RU"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9708" marR="29708"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4034550222"/>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cs typeface="Arial" panose="020B0604020202020204" pitchFamily="34" charset="0"/>
                        </a:rPr>
                        <a:t>1.1</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Сельскохозяйственное использование</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smtClean="0">
                          <a:solidFill>
                            <a:schemeClr val="accent1">
                              <a:lumMod val="50000"/>
                            </a:schemeClr>
                          </a:solidFill>
                          <a:effectLst/>
                          <a:latin typeface="Arial" panose="020B0604020202020204" pitchFamily="34" charset="0"/>
                          <a:cs typeface="Arial" panose="020B0604020202020204" pitchFamily="34" charset="0"/>
                        </a:rPr>
                        <a:t>2,0</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2,9</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2,0</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1,16</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44214986"/>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cs typeface="Arial" panose="020B0604020202020204" pitchFamily="34" charset="0"/>
                        </a:rPr>
                        <a:t>2.1</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Индивидуальная жилищная застройка</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en-US" sz="1450" b="1" dirty="0">
                          <a:solidFill>
                            <a:schemeClr val="accent1">
                              <a:lumMod val="50000"/>
                            </a:schemeClr>
                          </a:solidFill>
                          <a:effectLst/>
                          <a:latin typeface="Arial" panose="020B0604020202020204" pitchFamily="34" charset="0"/>
                          <a:cs typeface="Arial" panose="020B0604020202020204" pitchFamily="34" charset="0"/>
                        </a:rPr>
                        <a:t>1</a:t>
                      </a:r>
                      <a:r>
                        <a:rPr lang="ru-RU" sz="1450" b="1" dirty="0" smtClean="0">
                          <a:solidFill>
                            <a:schemeClr val="accent1">
                              <a:lumMod val="50000"/>
                            </a:schemeClr>
                          </a:solidFill>
                          <a:effectLst/>
                          <a:latin typeface="Arial" panose="020B0604020202020204" pitchFamily="34" charset="0"/>
                          <a:cs typeface="Arial" panose="020B0604020202020204" pitchFamily="34" charset="0"/>
                        </a:rPr>
                        <a:t>,2</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1,7</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1,00</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65531689"/>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cs typeface="Arial" panose="020B0604020202020204" pitchFamily="34" charset="0"/>
                        </a:rPr>
                        <a:t>2.5</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Многоквартирная жилая застройка</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en-US" sz="1450" b="1" dirty="0">
                          <a:solidFill>
                            <a:schemeClr val="accent1">
                              <a:lumMod val="50000"/>
                            </a:schemeClr>
                          </a:solidFill>
                          <a:effectLst/>
                          <a:latin typeface="Arial" panose="020B0604020202020204" pitchFamily="34" charset="0"/>
                          <a:cs typeface="Arial" panose="020B0604020202020204" pitchFamily="34" charset="0"/>
                        </a:rPr>
                        <a:t>2</a:t>
                      </a:r>
                      <a:r>
                        <a:rPr lang="ru-RU" sz="1450" b="1" dirty="0">
                          <a:solidFill>
                            <a:schemeClr val="accent1">
                              <a:lumMod val="50000"/>
                            </a:schemeClr>
                          </a:solidFill>
                          <a:effectLst/>
                          <a:latin typeface="Arial" panose="020B0604020202020204" pitchFamily="34" charset="0"/>
                          <a:cs typeface="Arial" panose="020B0604020202020204" pitchFamily="34" charset="0"/>
                        </a:rPr>
                        <a:t>,</a:t>
                      </a:r>
                      <a:r>
                        <a:rPr lang="en-US" sz="1450" b="1" dirty="0">
                          <a:solidFill>
                            <a:schemeClr val="accent1">
                              <a:lumMod val="50000"/>
                            </a:schemeClr>
                          </a:solidFill>
                          <a:effectLst/>
                          <a:latin typeface="Arial" panose="020B0604020202020204" pitchFamily="34" charset="0"/>
                          <a:cs typeface="Arial" panose="020B0604020202020204" pitchFamily="34" charset="0"/>
                        </a:rPr>
                        <a:t>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1,6</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5,2</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3,39</a:t>
                      </a: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87846778"/>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cs typeface="Arial" panose="020B0604020202020204" pitchFamily="34" charset="0"/>
                        </a:rPr>
                        <a:t>2.7</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Гаражи</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1,4</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1,8</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2,93</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56884427"/>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3</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Общественная</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smtClean="0">
                          <a:solidFill>
                            <a:schemeClr val="accent1">
                              <a:lumMod val="50000"/>
                            </a:schemeClr>
                          </a:solidFill>
                          <a:effectLst/>
                          <a:latin typeface="Arial" panose="020B0604020202020204" pitchFamily="34" charset="0"/>
                          <a:cs typeface="Arial" panose="020B0604020202020204" pitchFamily="34" charset="0"/>
                        </a:rPr>
                        <a:t>2,0</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1,8</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1,3</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3,66</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4,79</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81392720"/>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4</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Предпринимательство</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4,5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4,8</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6,1</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5,93</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6,51</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7938483"/>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5</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Отдых (рекреация)</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2,3</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2,3</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1,9</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3,29</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58462671"/>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6</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Производственная деятельность</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3,0</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3,0</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b="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2,5</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3,38</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3,41</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42812491"/>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7</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Транспорт</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1,5</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1,8</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1,5</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09313948"/>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8</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Обеспечение обороны и безопасности</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81075440"/>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9</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Охраняемые природные территории</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77157523"/>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10</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Использование лесов</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18065288"/>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11</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Водные объекты</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24785954"/>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12</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Специальное, ритуальное использование, запас</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1,5</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1,6</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450" b="0"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1,5</a:t>
                      </a:r>
                      <a:endParaRPr kumimoji="0" lang="ru-RU" sz="145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34606008"/>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13</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15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Садоводческое, огородническое использование</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1,0</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1,3</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1,17</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11061983"/>
                  </a:ext>
                </a:extLst>
              </a:tr>
              <a:tr h="270000">
                <a:tc>
                  <a:txBody>
                    <a:bodyPr/>
                    <a:lstStyle>
                      <a:lvl1pPr marL="0" algn="l" defTabSz="1088449" rtl="0" eaLnBrk="1" latinLnBrk="0" hangingPunct="1">
                        <a:defRPr sz="2099" b="1" kern="1200">
                          <a:solidFill>
                            <a:schemeClr val="lt1"/>
                          </a:solidFill>
                          <a:latin typeface="Calibri"/>
                        </a:defRPr>
                      </a:lvl1pPr>
                      <a:lvl2pPr marL="544225" algn="l" defTabSz="1088449" rtl="0" eaLnBrk="1" latinLnBrk="0" hangingPunct="1">
                        <a:defRPr sz="2099" b="1" kern="1200">
                          <a:solidFill>
                            <a:schemeClr val="lt1"/>
                          </a:solidFill>
                          <a:latin typeface="Calibri"/>
                        </a:defRPr>
                      </a:lvl2pPr>
                      <a:lvl3pPr marL="1088449" algn="l" defTabSz="1088449" rtl="0" eaLnBrk="1" latinLnBrk="0" hangingPunct="1">
                        <a:defRPr sz="2099" b="1" kern="1200">
                          <a:solidFill>
                            <a:schemeClr val="lt1"/>
                          </a:solidFill>
                          <a:latin typeface="Calibri"/>
                        </a:defRPr>
                      </a:lvl3pPr>
                      <a:lvl4pPr marL="1632674" algn="l" defTabSz="1088449" rtl="0" eaLnBrk="1" latinLnBrk="0" hangingPunct="1">
                        <a:defRPr sz="2099" b="1" kern="1200">
                          <a:solidFill>
                            <a:schemeClr val="lt1"/>
                          </a:solidFill>
                          <a:latin typeface="Calibri"/>
                        </a:defRPr>
                      </a:lvl4pPr>
                      <a:lvl5pPr marL="2176899" algn="l" defTabSz="1088449" rtl="0" eaLnBrk="1" latinLnBrk="0" hangingPunct="1">
                        <a:defRPr sz="2099" b="1" kern="1200">
                          <a:solidFill>
                            <a:schemeClr val="lt1"/>
                          </a:solidFill>
                          <a:latin typeface="Calibri"/>
                        </a:defRPr>
                      </a:lvl5pPr>
                      <a:lvl6pPr marL="2721123" algn="l" defTabSz="1088449" rtl="0" eaLnBrk="1" latinLnBrk="0" hangingPunct="1">
                        <a:defRPr sz="2099" b="1" kern="1200">
                          <a:solidFill>
                            <a:schemeClr val="lt1"/>
                          </a:solidFill>
                          <a:latin typeface="Calibri"/>
                        </a:defRPr>
                      </a:lvl6pPr>
                      <a:lvl7pPr marL="3265348" algn="l" defTabSz="1088449" rtl="0" eaLnBrk="1" latinLnBrk="0" hangingPunct="1">
                        <a:defRPr sz="2099" b="1" kern="1200">
                          <a:solidFill>
                            <a:schemeClr val="lt1"/>
                          </a:solidFill>
                          <a:latin typeface="Calibri"/>
                        </a:defRPr>
                      </a:lvl7pPr>
                      <a:lvl8pPr marL="3809573" algn="l" defTabSz="1088449" rtl="0" eaLnBrk="1" latinLnBrk="0" hangingPunct="1">
                        <a:defRPr sz="2099" b="1" kern="1200">
                          <a:solidFill>
                            <a:schemeClr val="lt1"/>
                          </a:solidFill>
                          <a:latin typeface="Calibri"/>
                        </a:defRPr>
                      </a:lvl8pPr>
                      <a:lvl9pPr marL="4353797" algn="l" defTabSz="1088449" rtl="0" eaLnBrk="1" latinLnBrk="0" hangingPunct="1">
                        <a:defRPr sz="2099" b="1" kern="1200">
                          <a:solidFill>
                            <a:schemeClr val="lt1"/>
                          </a:solidFill>
                          <a:latin typeface="Calibri"/>
                        </a:defRPr>
                      </a:lvl9pPr>
                    </a:lstStyle>
                    <a:p>
                      <a:pPr algn="ctr">
                        <a:lnSpc>
                          <a:spcPct val="115000"/>
                        </a:lnSpc>
                        <a:spcAft>
                          <a:spcPts val="0"/>
                        </a:spcAft>
                      </a:pPr>
                      <a:r>
                        <a:rPr lang="ru-RU" sz="1450" b="0" dirty="0">
                          <a:solidFill>
                            <a:schemeClr val="accent1">
                              <a:lumMod val="50000"/>
                            </a:schemeClr>
                          </a:solidFill>
                          <a:effectLst/>
                          <a:latin typeface="Arial" panose="020B0604020202020204" pitchFamily="34" charset="0"/>
                          <a:cs typeface="Arial" panose="020B0604020202020204" pitchFamily="34" charset="0"/>
                        </a:rPr>
                        <a:t>14</a:t>
                      </a:r>
                      <a:endParaRPr lang="ru-RU" sz="1450" b="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nSpc>
                          <a:spcPct val="100000"/>
                        </a:lnSpc>
                        <a:spcAft>
                          <a:spcPts val="0"/>
                        </a:spcAft>
                      </a:pPr>
                      <a:r>
                        <a:rPr lang="ru-RU" sz="1450" dirty="0">
                          <a:solidFill>
                            <a:schemeClr val="accent1">
                              <a:lumMod val="50000"/>
                            </a:schemeClr>
                          </a:solidFill>
                          <a:effectLst/>
                          <a:latin typeface="Arial" panose="020B0604020202020204" pitchFamily="34" charset="0"/>
                          <a:cs typeface="Arial" panose="020B0604020202020204" pitchFamily="34" charset="0"/>
                        </a:rPr>
                        <a:t>Иное использование </a:t>
                      </a:r>
                      <a:endParaRPr lang="ru-RU" sz="1450" dirty="0" smtClean="0">
                        <a:solidFill>
                          <a:schemeClr val="accent1">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ru-RU" sz="1450" dirty="0" smtClean="0">
                          <a:solidFill>
                            <a:schemeClr val="accent1">
                              <a:lumMod val="50000"/>
                            </a:schemeClr>
                          </a:solidFill>
                          <a:effectLst/>
                          <a:latin typeface="Arial" panose="020B0604020202020204" pitchFamily="34" charset="0"/>
                          <a:cs typeface="Arial" panose="020B0604020202020204" pitchFamily="34" charset="0"/>
                        </a:rPr>
                        <a:t>(</a:t>
                      </a:r>
                      <a:r>
                        <a:rPr lang="ru-RU" sz="1450" dirty="0">
                          <a:solidFill>
                            <a:schemeClr val="accent1">
                              <a:lumMod val="50000"/>
                            </a:schemeClr>
                          </a:solidFill>
                          <a:effectLst/>
                          <a:latin typeface="Arial" panose="020B0604020202020204" pitchFamily="34" charset="0"/>
                          <a:cs typeface="Arial" panose="020B0604020202020204" pitchFamily="34" charset="0"/>
                        </a:rPr>
                        <a:t>в отношении которых не установлен код вида разрешенного использования)</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1088449" rtl="0" eaLnBrk="1" latinLnBrk="0" hangingPunct="1">
                        <a:defRPr sz="2099" kern="1200">
                          <a:solidFill>
                            <a:schemeClr val="dk1"/>
                          </a:solidFill>
                          <a:latin typeface="Calibri"/>
                        </a:defRPr>
                      </a:lvl1pPr>
                      <a:lvl2pPr marL="544225" algn="l" defTabSz="1088449" rtl="0" eaLnBrk="1" latinLnBrk="0" hangingPunct="1">
                        <a:defRPr sz="2099" kern="1200">
                          <a:solidFill>
                            <a:schemeClr val="dk1"/>
                          </a:solidFill>
                          <a:latin typeface="Calibri"/>
                        </a:defRPr>
                      </a:lvl2pPr>
                      <a:lvl3pPr marL="1088449" algn="l" defTabSz="1088449" rtl="0" eaLnBrk="1" latinLnBrk="0" hangingPunct="1">
                        <a:defRPr sz="2099" kern="1200">
                          <a:solidFill>
                            <a:schemeClr val="dk1"/>
                          </a:solidFill>
                          <a:latin typeface="Calibri"/>
                        </a:defRPr>
                      </a:lvl3pPr>
                      <a:lvl4pPr marL="1632674" algn="l" defTabSz="1088449" rtl="0" eaLnBrk="1" latinLnBrk="0" hangingPunct="1">
                        <a:defRPr sz="2099" kern="1200">
                          <a:solidFill>
                            <a:schemeClr val="dk1"/>
                          </a:solidFill>
                          <a:latin typeface="Calibri"/>
                        </a:defRPr>
                      </a:lvl4pPr>
                      <a:lvl5pPr marL="2176899" algn="l" defTabSz="1088449" rtl="0" eaLnBrk="1" latinLnBrk="0" hangingPunct="1">
                        <a:defRPr sz="2099" kern="1200">
                          <a:solidFill>
                            <a:schemeClr val="dk1"/>
                          </a:solidFill>
                          <a:latin typeface="Calibri"/>
                        </a:defRPr>
                      </a:lvl5pPr>
                      <a:lvl6pPr marL="2721123" algn="l" defTabSz="1088449" rtl="0" eaLnBrk="1" latinLnBrk="0" hangingPunct="1">
                        <a:defRPr sz="2099" kern="1200">
                          <a:solidFill>
                            <a:schemeClr val="dk1"/>
                          </a:solidFill>
                          <a:latin typeface="Calibri"/>
                        </a:defRPr>
                      </a:lvl6pPr>
                      <a:lvl7pPr marL="3265348" algn="l" defTabSz="1088449" rtl="0" eaLnBrk="1" latinLnBrk="0" hangingPunct="1">
                        <a:defRPr sz="2099" kern="1200">
                          <a:solidFill>
                            <a:schemeClr val="dk1"/>
                          </a:solidFill>
                          <a:latin typeface="Calibri"/>
                        </a:defRPr>
                      </a:lvl7pPr>
                      <a:lvl8pPr marL="3809573" algn="l" defTabSz="1088449" rtl="0" eaLnBrk="1" latinLnBrk="0" hangingPunct="1">
                        <a:defRPr sz="2099" kern="1200">
                          <a:solidFill>
                            <a:schemeClr val="dk1"/>
                          </a:solidFill>
                          <a:latin typeface="Calibri"/>
                        </a:defRPr>
                      </a:lvl8pPr>
                      <a:lvl9pPr marL="4353797" algn="l" defTabSz="1088449" rtl="0" eaLnBrk="1" latinLnBrk="0" hangingPunct="1">
                        <a:defRPr sz="2099" kern="1200">
                          <a:solidFill>
                            <a:schemeClr val="dk1"/>
                          </a:solidFill>
                          <a:latin typeface="Calibri"/>
                        </a:defRPr>
                      </a:lvl9pPr>
                    </a:lstStyle>
                    <a:p>
                      <a:pPr algn="ctr">
                        <a:lnSpc>
                          <a:spcPct val="115000"/>
                        </a:lnSpc>
                        <a:spcAft>
                          <a:spcPts val="0"/>
                        </a:spcAft>
                      </a:pPr>
                      <a:r>
                        <a:rPr lang="ru-RU" sz="1450" b="1" dirty="0">
                          <a:solidFill>
                            <a:schemeClr val="accent1">
                              <a:lumMod val="50000"/>
                            </a:schemeClr>
                          </a:solidFill>
                          <a:effectLst/>
                          <a:latin typeface="Arial" panose="020B0604020202020204" pitchFamily="34" charset="0"/>
                          <a:cs typeface="Arial" panose="020B0604020202020204" pitchFamily="34" charset="0"/>
                        </a:rPr>
                        <a:t>3,0</a:t>
                      </a:r>
                      <a:endParaRPr lang="ru-RU" sz="145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lnSpc>
                          <a:spcPct val="115000"/>
                        </a:lnSpc>
                        <a:spcAft>
                          <a:spcPts val="0"/>
                        </a:spcAft>
                      </a:pPr>
                      <a:r>
                        <a:rPr lang="ru-RU" sz="145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ru-RU" sz="145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5541" marR="55541" marT="0" marB="0"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45296249"/>
                  </a:ext>
                </a:extLst>
              </a:tr>
            </a:tbl>
          </a:graphicData>
        </a:graphic>
      </p:graphicFrame>
      <p:sp>
        <p:nvSpPr>
          <p:cNvPr id="8" name="Прямоугольник 7"/>
          <p:cNvSpPr/>
          <p:nvPr/>
        </p:nvSpPr>
        <p:spPr>
          <a:xfrm>
            <a:off x="1625599" y="-440"/>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ИТОГИ ИССЛЕДОВАНИЯ</a:t>
            </a:r>
          </a:p>
        </p:txBody>
      </p:sp>
      <p:grpSp>
        <p:nvGrpSpPr>
          <p:cNvPr id="10" name="Группа 9"/>
          <p:cNvGrpSpPr/>
          <p:nvPr/>
        </p:nvGrpSpPr>
        <p:grpSpPr>
          <a:xfrm>
            <a:off x="-15867" y="-1"/>
            <a:ext cx="2475293" cy="627860"/>
            <a:chOff x="50313" y="-7821"/>
            <a:chExt cx="2475293" cy="627860"/>
          </a:xfrm>
        </p:grpSpPr>
        <p:pic>
          <p:nvPicPr>
            <p:cNvPr id="12" name="Рисунок 11"/>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3" y="-7821"/>
              <a:ext cx="496558" cy="430448"/>
            </a:xfrm>
            <a:prstGeom prst="rect">
              <a:avLst/>
            </a:prstGeom>
          </p:spPr>
        </p:pic>
        <p:sp>
          <p:nvSpPr>
            <p:cNvPr id="13" name="TextBox 12"/>
            <p:cNvSpPr txBox="1"/>
            <p:nvPr/>
          </p:nvSpPr>
          <p:spPr bwMode="auto">
            <a:xfrm>
              <a:off x="433036" y="19875"/>
              <a:ext cx="2092570" cy="600164"/>
            </a:xfrm>
            <a:prstGeom prst="rect">
              <a:avLst/>
            </a:prstGeom>
            <a:noFill/>
          </p:spPr>
          <p:txBody>
            <a:bodyPr wrap="square">
              <a:spAutoFit/>
            </a:bodyPr>
            <a:lstStyle/>
            <a:p>
              <a:pPr>
                <a:defRPr/>
              </a:pPr>
              <a:r>
                <a:rPr lang="ru-RU" sz="1100" b="1" dirty="0" smtClean="0">
                  <a:solidFill>
                    <a:schemeClr val="bg1"/>
                  </a:solidFill>
                  <a:latin typeface="Century Gothic" pitchFamily="34" charset="0"/>
                </a:rPr>
                <a:t>АНАЛИТИЧЕСКИЙ</a:t>
              </a:r>
            </a:p>
            <a:p>
              <a:pPr>
                <a:defRPr/>
              </a:pPr>
              <a:r>
                <a:rPr lang="ru-RU" sz="1100" b="1" dirty="0" smtClean="0">
                  <a:solidFill>
                    <a:schemeClr val="bg1"/>
                  </a:solidFill>
                  <a:latin typeface="Century Gothic" pitchFamily="34" charset="0"/>
                </a:rPr>
                <a:t>ЦЕНТР</a:t>
              </a:r>
              <a:br>
                <a:rPr lang="ru-RU" sz="1100" b="1" dirty="0" smtClean="0">
                  <a:solidFill>
                    <a:schemeClr val="bg1"/>
                  </a:solidFill>
                  <a:latin typeface="Century Gothic" pitchFamily="34" charset="0"/>
                </a:rPr>
              </a:br>
              <a:endParaRPr lang="ru-RU" sz="1100" b="1" dirty="0">
                <a:solidFill>
                  <a:schemeClr val="bg1"/>
                </a:solidFill>
                <a:latin typeface="Century Gothic" pitchFamily="34" charset="0"/>
              </a:endParaRPr>
            </a:p>
          </p:txBody>
        </p:sp>
      </p:grpSp>
    </p:spTree>
    <p:extLst>
      <p:ext uri="{BB962C8B-B14F-4D97-AF65-F5344CB8AC3E}">
        <p14:creationId xmlns:p14="http://schemas.microsoft.com/office/powerpoint/2010/main" val="3136657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25</a:t>
            </a:fld>
            <a:endParaRPr lang="ru-RU"/>
          </a:p>
        </p:txBody>
      </p:sp>
      <p:sp>
        <p:nvSpPr>
          <p:cNvPr id="9" name="Прямоугольник 2"/>
          <p:cNvSpPr>
            <a:spLocks noChangeArrowheads="1"/>
          </p:cNvSpPr>
          <p:nvPr/>
        </p:nvSpPr>
        <p:spPr bwMode="auto">
          <a:xfrm rot="5400000">
            <a:off x="5840946" y="-5845239"/>
            <a:ext cx="50152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2283" y="512665"/>
            <a:ext cx="11995986" cy="6286334"/>
          </a:xfrm>
          <a:prstGeom prst="rect">
            <a:avLst/>
          </a:prstGeom>
        </p:spPr>
        <p:txBody>
          <a:bodyPr wrap="square" lIns="91438" tIns="45719" rIns="91438" bIns="45719">
            <a:spAutoFit/>
          </a:bodyPr>
          <a:lstStyle/>
          <a:p>
            <a:pPr marL="342891" indent="-342891" algn="just">
              <a:lnSpc>
                <a:spcPts val="1500"/>
              </a:lnSpc>
              <a:buFont typeface="+mj-lt"/>
              <a:buAutoNum type="arabicPeriod"/>
            </a:pPr>
            <a:r>
              <a:rPr lang="ru-RU" sz="1400" dirty="0">
                <a:solidFill>
                  <a:schemeClr val="accent1">
                    <a:lumMod val="50000"/>
                  </a:schemeClr>
                </a:solidFill>
                <a:latin typeface="Arial" pitchFamily="34" charset="0"/>
                <a:ea typeface="Times New Roman"/>
                <a:cs typeface="Arial" pitchFamily="34" charset="0"/>
              </a:rPr>
              <a:t>В экономически обоснованных рыночных моделях, размер коэффициента дохода для земельных участков не должен приводить к величине арендного платежа ниже налога на землю. Меньшие размеры могут применяться с стимулирующими целями и как льготы для отдельных видов земель.</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Согласованная величина коэффициента дохода (как правило) приводится в виде десятичной дроби, с указанием значения до одной десятой.</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Участки под размещение объектов придорожного сервиса, АЗС и АГЗС следует классифицировать в сегмент Предпринимательство, в связи с фактическим ведением коммерческой деятельности.</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Склады, в </a:t>
            </a:r>
            <a:r>
              <a:rPr lang="ru-RU" sz="1400" dirty="0" err="1">
                <a:solidFill>
                  <a:schemeClr val="accent1">
                    <a:lumMod val="50000"/>
                  </a:schemeClr>
                </a:solidFill>
                <a:latin typeface="Arial" pitchFamily="34" charset="0"/>
                <a:ea typeface="Times New Roman"/>
                <a:cs typeface="Arial" pitchFamily="34" charset="0"/>
              </a:rPr>
              <a:t>т.ч</a:t>
            </a:r>
            <a:r>
              <a:rPr lang="ru-RU" sz="1400" dirty="0">
                <a:solidFill>
                  <a:schemeClr val="accent1">
                    <a:lumMod val="50000"/>
                  </a:schemeClr>
                </a:solidFill>
                <a:latin typeface="Arial" pitchFamily="34" charset="0"/>
                <a:ea typeface="Times New Roman"/>
                <a:cs typeface="Arial" pitchFamily="34" charset="0"/>
              </a:rPr>
              <a:t>. промышленно-логистические парки имеют специфическую доходность, в большей степени связанную с коммерческими операциями (в </a:t>
            </a:r>
            <a:r>
              <a:rPr lang="ru-RU" sz="1400" dirty="0" err="1">
                <a:solidFill>
                  <a:schemeClr val="accent1">
                    <a:lumMod val="50000"/>
                  </a:schemeClr>
                </a:solidFill>
                <a:latin typeface="Arial" pitchFamily="34" charset="0"/>
                <a:ea typeface="Times New Roman"/>
                <a:cs typeface="Arial" pitchFamily="34" charset="0"/>
              </a:rPr>
              <a:t>т.ч</a:t>
            </a:r>
            <a:r>
              <a:rPr lang="ru-RU" sz="1400" dirty="0">
                <a:solidFill>
                  <a:schemeClr val="accent1">
                    <a:lumMod val="50000"/>
                  </a:schemeClr>
                </a:solidFill>
                <a:latin typeface="Arial" pitchFamily="34" charset="0"/>
                <a:ea typeface="Times New Roman"/>
                <a:cs typeface="Arial" pitchFamily="34" charset="0"/>
              </a:rPr>
              <a:t>. с обслуживанием торговых операций), чем с производством, в связи с чем выделены, как самостоятельный и активно развивающийся </a:t>
            </a:r>
            <a:r>
              <a:rPr lang="ru-RU" sz="1400" dirty="0" err="1">
                <a:solidFill>
                  <a:schemeClr val="accent1">
                    <a:lumMod val="50000"/>
                  </a:schemeClr>
                </a:solidFill>
                <a:latin typeface="Arial" pitchFamily="34" charset="0"/>
                <a:ea typeface="Times New Roman"/>
                <a:cs typeface="Arial" pitchFamily="34" charset="0"/>
              </a:rPr>
              <a:t>субсегмент</a:t>
            </a:r>
            <a:r>
              <a:rPr lang="ru-RU" sz="1400" dirty="0">
                <a:solidFill>
                  <a:schemeClr val="accent1">
                    <a:lumMod val="50000"/>
                  </a:schemeClr>
                </a:solidFill>
                <a:latin typeface="Arial" pitchFamily="34" charset="0"/>
                <a:ea typeface="Times New Roman"/>
                <a:cs typeface="Arial" pitchFamily="34" charset="0"/>
              </a:rPr>
              <a:t> рынка;</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На основе итоговых величин экономически обоснованных коэффициентов аренды для расчета годового размера арендной платы за земельные участки, обобщённых для всех сегментов, можно установить значение в Сегменте 14 «Иное использование». Данная величина может применяться к объектам, вид использования которых невозможно точно идентифицировать и отнести к какому-либо из выше представленных сегментов, либо фактическое использование которых является многофункциональным, содержащим как коммерческие, так и социальные виды деятельности.</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По аналогии с требованиями п.30 Федерального стандарта «Оценка недвижимости (ФСО № 7)» и руководствуясь величиной рассеяния оценок коэффициента дохода земли, рассмотренных в Методах 1-5, на основе установленных интервалов минимального и максимального значения коэффициентов, эксперт пришёл к выводу, что наиболее экономически обоснованно и эффективно в качестве наиболее вероятного интервала для итоговой величины коэффициента аренды земли, следует ориентироваться на предельные граничные максимальные и минимальные значения, установленные в ходе рыночных исследований в Методе 1.</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Учитывая широкий разброс фактически действующих арендных платежей относительно кадастровой стоимости земельных участков, связанный, в </a:t>
            </a:r>
            <a:r>
              <a:rPr lang="ru-RU" sz="1400" dirty="0" err="1">
                <a:solidFill>
                  <a:schemeClr val="accent1">
                    <a:lumMod val="50000"/>
                  </a:schemeClr>
                </a:solidFill>
                <a:latin typeface="Arial" pitchFamily="34" charset="0"/>
                <a:ea typeface="Times New Roman"/>
                <a:cs typeface="Arial" pitchFamily="34" charset="0"/>
              </a:rPr>
              <a:t>т.ч</a:t>
            </a:r>
            <a:r>
              <a:rPr lang="ru-RU" sz="1400" dirty="0">
                <a:solidFill>
                  <a:schemeClr val="accent1">
                    <a:lumMod val="50000"/>
                  </a:schemeClr>
                </a:solidFill>
                <a:latin typeface="Arial" pitchFamily="34" charset="0"/>
                <a:ea typeface="Times New Roman"/>
                <a:cs typeface="Arial" pitchFamily="34" charset="0"/>
              </a:rPr>
              <a:t>., с не равномерной дифференциацией территориального расположения, а также со значительной волатильностью доходов от земли в деятельности субъектов в рамках сегментов, связанных с использованием земли в предпринимательской деятельности, Эксперт приводит граничные (максимальные и минимальные) значения коэффициентов аренды земли с целью возможного установления дополнительных коэффициентов в расчёте размера арендной платы, учитывающих дополнительную специфику землепользования.</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Указанные коэффициенты в рамках исследования применимы на всей территории Н-ской области и г. Н-</a:t>
            </a:r>
            <a:r>
              <a:rPr lang="ru-RU" sz="1400" dirty="0" err="1">
                <a:solidFill>
                  <a:schemeClr val="accent1">
                    <a:lumMod val="50000"/>
                  </a:schemeClr>
                </a:solidFill>
                <a:latin typeface="Arial" pitchFamily="34" charset="0"/>
                <a:ea typeface="Times New Roman"/>
                <a:cs typeface="Arial" pitchFamily="34" charset="0"/>
              </a:rPr>
              <a:t>ска</a:t>
            </a:r>
            <a:r>
              <a:rPr lang="ru-RU" sz="1400" dirty="0">
                <a:solidFill>
                  <a:schemeClr val="accent1">
                    <a:lumMod val="50000"/>
                  </a:schemeClr>
                </a:solidFill>
                <a:latin typeface="Arial" pitchFamily="34" charset="0"/>
                <a:ea typeface="Times New Roman"/>
                <a:cs typeface="Arial" pitchFamily="34" charset="0"/>
              </a:rPr>
              <a:t>.</a:t>
            </a:r>
          </a:p>
          <a:p>
            <a:pPr marL="342891" indent="-342891" algn="just">
              <a:lnSpc>
                <a:spcPts val="1500"/>
              </a:lnSpc>
              <a:spcBef>
                <a:spcPts val="600"/>
              </a:spcBef>
              <a:buFont typeface="+mj-lt"/>
              <a:buAutoNum type="arabicPeriod"/>
            </a:pPr>
            <a:r>
              <a:rPr lang="ru-RU" sz="1400" dirty="0">
                <a:solidFill>
                  <a:schemeClr val="accent1">
                    <a:lumMod val="50000"/>
                  </a:schemeClr>
                </a:solidFill>
                <a:latin typeface="Arial" pitchFamily="34" charset="0"/>
                <a:ea typeface="Times New Roman"/>
                <a:cs typeface="Arial" pitchFamily="34" charset="0"/>
              </a:rPr>
              <a:t>Учитывая выводы относительно динамических показателей рынка, рекомендуемый период использования исследуемых коэффициентов составляет не более трёх лет с даты настоящего Отчёта.</a:t>
            </a:r>
          </a:p>
        </p:txBody>
      </p:sp>
      <p:sp>
        <p:nvSpPr>
          <p:cNvPr id="8" name="Прямоугольник 7"/>
          <p:cNvSpPr/>
          <p:nvPr/>
        </p:nvSpPr>
        <p:spPr>
          <a:xfrm>
            <a:off x="1625599" y="0"/>
            <a:ext cx="8678333" cy="430887"/>
          </a:xfrm>
          <a:prstGeom prst="rect">
            <a:avLst/>
          </a:prstGeom>
        </p:spPr>
        <p:txBody>
          <a:bodyPr wrap="square">
            <a:spAutoFit/>
          </a:bodyPr>
          <a:lstStyle/>
          <a:p>
            <a:pPr lvl="0" algn="ctr" defTabSz="914377">
              <a:spcBef>
                <a:spcPts val="1800"/>
              </a:spcBef>
              <a:spcAft>
                <a:spcPts val="600"/>
              </a:spcAft>
            </a:pPr>
            <a:r>
              <a:rPr lang="ru-RU" sz="2200" b="1" kern="0" dirty="0">
                <a:solidFill>
                  <a:schemeClr val="bg1"/>
                </a:solidFill>
                <a:latin typeface="Calibri" pitchFamily="34" charset="0"/>
                <a:cs typeface="Calibri" pitchFamily="34" charset="0"/>
              </a:rPr>
              <a:t>ОБЩИЕ ВЫВОДЫ ЭКСПЕРТА</a:t>
            </a:r>
          </a:p>
        </p:txBody>
      </p:sp>
      <p:grpSp>
        <p:nvGrpSpPr>
          <p:cNvPr id="10" name="Группа 9"/>
          <p:cNvGrpSpPr/>
          <p:nvPr/>
        </p:nvGrpSpPr>
        <p:grpSpPr>
          <a:xfrm>
            <a:off x="-15867" y="-1"/>
            <a:ext cx="2475293" cy="627860"/>
            <a:chOff x="50313" y="-7821"/>
            <a:chExt cx="2475293" cy="627860"/>
          </a:xfrm>
        </p:grpSpPr>
        <p:pic>
          <p:nvPicPr>
            <p:cNvPr id="12" name="Рисунок 11"/>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3" y="-7821"/>
              <a:ext cx="496558" cy="430448"/>
            </a:xfrm>
            <a:prstGeom prst="rect">
              <a:avLst/>
            </a:prstGeom>
          </p:spPr>
        </p:pic>
        <p:sp>
          <p:nvSpPr>
            <p:cNvPr id="13" name="TextBox 12"/>
            <p:cNvSpPr txBox="1"/>
            <p:nvPr/>
          </p:nvSpPr>
          <p:spPr bwMode="auto">
            <a:xfrm>
              <a:off x="433036" y="19875"/>
              <a:ext cx="2092570" cy="600164"/>
            </a:xfrm>
            <a:prstGeom prst="rect">
              <a:avLst/>
            </a:prstGeom>
            <a:noFill/>
          </p:spPr>
          <p:txBody>
            <a:bodyPr wrap="square">
              <a:spAutoFit/>
            </a:bodyPr>
            <a:lstStyle/>
            <a:p>
              <a:pPr>
                <a:defRPr/>
              </a:pPr>
              <a:r>
                <a:rPr lang="ru-RU" sz="1100" b="1" dirty="0" smtClean="0">
                  <a:solidFill>
                    <a:schemeClr val="bg1"/>
                  </a:solidFill>
                  <a:latin typeface="Century Gothic" pitchFamily="34" charset="0"/>
                </a:rPr>
                <a:t>АНАЛИТИЧЕСКИЙ</a:t>
              </a:r>
            </a:p>
            <a:p>
              <a:pPr>
                <a:defRPr/>
              </a:pPr>
              <a:r>
                <a:rPr lang="ru-RU" sz="1100" b="1" dirty="0" smtClean="0">
                  <a:solidFill>
                    <a:schemeClr val="bg1"/>
                  </a:solidFill>
                  <a:latin typeface="Century Gothic" pitchFamily="34" charset="0"/>
                </a:rPr>
                <a:t>ЦЕНТР</a:t>
              </a:r>
              <a:br>
                <a:rPr lang="ru-RU" sz="1100" b="1" dirty="0" smtClean="0">
                  <a:solidFill>
                    <a:schemeClr val="bg1"/>
                  </a:solidFill>
                  <a:latin typeface="Century Gothic" pitchFamily="34" charset="0"/>
                </a:rPr>
              </a:br>
              <a:endParaRPr lang="ru-RU" sz="1100" b="1" dirty="0">
                <a:solidFill>
                  <a:schemeClr val="bg1"/>
                </a:solidFill>
                <a:latin typeface="Century Gothic" pitchFamily="34" charset="0"/>
              </a:endParaRPr>
            </a:p>
          </p:txBody>
        </p:sp>
      </p:grpSp>
    </p:spTree>
    <p:extLst>
      <p:ext uri="{BB962C8B-B14F-4D97-AF65-F5344CB8AC3E}">
        <p14:creationId xmlns:p14="http://schemas.microsoft.com/office/powerpoint/2010/main" val="1642377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2"/>
          <p:cNvSpPr>
            <a:spLocks noChangeArrowheads="1"/>
          </p:cNvSpPr>
          <p:nvPr/>
        </p:nvSpPr>
        <p:spPr bwMode="auto">
          <a:xfrm rot="5400000">
            <a:off x="5671637" y="-5675931"/>
            <a:ext cx="840141"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26</a:t>
            </a:fld>
            <a:endParaRPr lang="ru-RU"/>
          </a:p>
        </p:txBody>
      </p:sp>
      <p:sp>
        <p:nvSpPr>
          <p:cNvPr id="8" name="Прямоугольник 7"/>
          <p:cNvSpPr/>
          <p:nvPr/>
        </p:nvSpPr>
        <p:spPr>
          <a:xfrm>
            <a:off x="1884349" y="35348"/>
            <a:ext cx="8678333" cy="769441"/>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СОДЕРЖАНИЕ НДС В АРЕНДНОЙ ПЛАТЕ ПРИ  ПРИМЕНЕНИИ КОЭФФИЦИЕНТОВ АРЕНДЫ ЗЕМЛИ</a:t>
            </a: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745" y="942252"/>
            <a:ext cx="12017918" cy="5910142"/>
          </a:xfrm>
          <a:prstGeom prst="rect">
            <a:avLst/>
          </a:prstGeom>
        </p:spPr>
        <p:txBody>
          <a:bodyPr wrap="square" lIns="91438" tIns="45719" rIns="91438" bIns="45719">
            <a:spAutoFit/>
          </a:bodyPr>
          <a:lstStyle/>
          <a:p>
            <a:pPr algn="just">
              <a:lnSpc>
                <a:spcPts val="1900"/>
              </a:lnSpc>
              <a:spcBef>
                <a:spcPts val="300"/>
              </a:spcBef>
            </a:pPr>
            <a:r>
              <a:rPr lang="ru-RU" sz="1450" dirty="0">
                <a:solidFill>
                  <a:schemeClr val="accent1">
                    <a:lumMod val="50000"/>
                  </a:schemeClr>
                </a:solidFill>
                <a:latin typeface="Arial" pitchFamily="34" charset="0"/>
                <a:cs typeface="Arial" pitchFamily="34" charset="0"/>
              </a:rPr>
              <a:t>1. Коэффициенты, приведённые в таблице справочника, получены на основе анализа фактических операций по аренде земли в различных регионах, которые складываются в основном из договоров с муниципальными и региональными органами, администрирующими соответствующие земельно-имущественные отношения. Также Экспертами установлено, что все участники рынка аренды земли ориентируются на уровень арендной платы, устанавливаемый региональными и муниципальными нормативно-правовыми актами, а также на размер земельного налога и кадастровую стоимость участка. При этом, наиболее распространённые данные (оферты и договоры), типичные для рынка, не предусматривают начисление НДС в составе арендного платежа.</a:t>
            </a:r>
          </a:p>
          <a:p>
            <a:pPr algn="just">
              <a:lnSpc>
                <a:spcPts val="1900"/>
              </a:lnSpc>
              <a:spcBef>
                <a:spcPts val="600"/>
              </a:spcBef>
            </a:pPr>
            <a:r>
              <a:rPr lang="ru-RU" sz="1450" dirty="0">
                <a:solidFill>
                  <a:schemeClr val="accent1">
                    <a:lumMod val="50000"/>
                  </a:schemeClr>
                </a:solidFill>
                <a:latin typeface="Arial" pitchFamily="34" charset="0"/>
                <a:cs typeface="Arial" pitchFamily="34" charset="0"/>
              </a:rPr>
              <a:t> 2. На рынках аренды земельных участков, с существенным превышением предложения над спросом, арендный коэффициент не будет превышать доминирующих значений независимо от режима налогообложения (наличия или отсутствия НДС в составе арендного платежа). На рынках арендодателя (превышения спроса над предложением) арендные платежи могут превышать суммы, получаемые с применением указанных коэффициентов аренды, вне зависимости от режима налогообложения арендодателя т.е. наличия или отсутствия НДС в составе арендного платежа. </a:t>
            </a:r>
          </a:p>
          <a:p>
            <a:pPr algn="just">
              <a:lnSpc>
                <a:spcPts val="1900"/>
              </a:lnSpc>
              <a:spcBef>
                <a:spcPts val="600"/>
              </a:spcBef>
            </a:pPr>
            <a:r>
              <a:rPr lang="ru-RU" sz="1450" dirty="0">
                <a:solidFill>
                  <a:schemeClr val="accent1">
                    <a:lumMod val="50000"/>
                  </a:schemeClr>
                </a:solidFill>
                <a:latin typeface="Arial" pitchFamily="34" charset="0"/>
                <a:cs typeface="Arial" pitchFamily="34" charset="0"/>
              </a:rPr>
              <a:t>3. Указанные в таблице справочника Коэффициенты аренды (Ка) применяемые к рыночной или кадастровой стоимости приводят к определению размера рыночной (экономически обоснованной) стоимости годового арендного платежа. Данные арендные платежи включают в свою структуру все элементы фактически сложившегося (рыночного) администрирования соответствующих договоров аренды, для всех субъектов рынка, в </a:t>
            </a:r>
            <a:r>
              <a:rPr lang="ru-RU" sz="1450" dirty="0" err="1">
                <a:solidFill>
                  <a:schemeClr val="accent1">
                    <a:lumMod val="50000"/>
                  </a:schemeClr>
                </a:solidFill>
                <a:latin typeface="Arial" pitchFamily="34" charset="0"/>
                <a:cs typeface="Arial" pitchFamily="34" charset="0"/>
              </a:rPr>
              <a:t>т.ч</a:t>
            </a:r>
            <a:r>
              <a:rPr lang="ru-RU" sz="1450" dirty="0">
                <a:solidFill>
                  <a:schemeClr val="accent1">
                    <a:lumMod val="50000"/>
                  </a:schemeClr>
                </a:solidFill>
                <a:latin typeface="Arial" pitchFamily="34" charset="0"/>
                <a:cs typeface="Arial" pitchFamily="34" charset="0"/>
              </a:rPr>
              <a:t>. имеющих различный состав расходов и различные системы налогообложения, в </a:t>
            </a:r>
            <a:r>
              <a:rPr lang="ru-RU" sz="1450" dirty="0" err="1">
                <a:solidFill>
                  <a:schemeClr val="accent1">
                    <a:lumMod val="50000"/>
                  </a:schemeClr>
                </a:solidFill>
                <a:latin typeface="Arial" pitchFamily="34" charset="0"/>
                <a:cs typeface="Arial" pitchFamily="34" charset="0"/>
              </a:rPr>
              <a:t>т.ч</a:t>
            </a:r>
            <a:r>
              <a:rPr lang="ru-RU" sz="1450" dirty="0">
                <a:solidFill>
                  <a:schemeClr val="accent1">
                    <a:lumMod val="50000"/>
                  </a:schemeClr>
                </a:solidFill>
                <a:latin typeface="Arial" pitchFamily="34" charset="0"/>
                <a:cs typeface="Arial" pitchFamily="34" charset="0"/>
              </a:rPr>
              <a:t>. НДС, в случае его возникновения, в соответствии с Налоговым кодексом. Таким образом, если соответствующая операция по аренде земли облагается НДС, в соответствии с Налоговым кодексом, то размер налога входит в состав (структуру) арендного платежа, определяемого с использованием указанных в таблице коэффициентов аренды. Если в соответствии с Налоговым кодексом, сделка по аренде не облагается НДС, то НДС не предусмотрен в составе (структуре) арендного платежа. </a:t>
            </a:r>
          </a:p>
          <a:p>
            <a:pPr algn="just">
              <a:lnSpc>
                <a:spcPts val="1900"/>
              </a:lnSpc>
              <a:spcBef>
                <a:spcPts val="600"/>
              </a:spcBef>
            </a:pPr>
            <a:r>
              <a:rPr lang="ru-RU" sz="1450" dirty="0">
                <a:solidFill>
                  <a:schemeClr val="accent1">
                    <a:lumMod val="50000"/>
                  </a:schemeClr>
                </a:solidFill>
                <a:latin typeface="Arial" pitchFamily="34" charset="0"/>
                <a:cs typeface="Arial" pitchFamily="34" charset="0"/>
              </a:rPr>
              <a:t>4. Величина рыночной стоимости арендной платы за земельные участки, не зависит от особенностей налогообложения налогом на добавленную стоимость, т.к. вопросы исчисления налога на добавленную стоимость относятся не к деятельности, результатом которой является определение рыночной стоимости, а к отношениям, связанным со сделками с объектами недвижимости, согласно письму Минэкономразвития России № Д22и-2849 от 01.02.2019г. и главе 21 НК РФ</a:t>
            </a:r>
            <a:r>
              <a:rPr lang="ru-RU" sz="1500" dirty="0">
                <a:solidFill>
                  <a:schemeClr val="accent1">
                    <a:lumMod val="50000"/>
                  </a:schemeClr>
                </a:solidFill>
                <a:latin typeface="Arial" pitchFamily="34" charset="0"/>
                <a:cs typeface="Arial" pitchFamily="34" charset="0"/>
              </a:rPr>
              <a:t>.</a:t>
            </a:r>
          </a:p>
        </p:txBody>
      </p:sp>
      <p:grpSp>
        <p:nvGrpSpPr>
          <p:cNvPr id="9" name="Группа 8"/>
          <p:cNvGrpSpPr/>
          <p:nvPr/>
        </p:nvGrpSpPr>
        <p:grpSpPr>
          <a:xfrm>
            <a:off x="-15868" y="58177"/>
            <a:ext cx="2677060" cy="789575"/>
            <a:chOff x="50312" y="-7821"/>
            <a:chExt cx="2677060" cy="789575"/>
          </a:xfrm>
        </p:grpSpPr>
        <p:pic>
          <p:nvPicPr>
            <p:cNvPr id="10" name="Рисунок 9"/>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1" name="TextBox 10"/>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417190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2"/>
          <p:cNvSpPr>
            <a:spLocks noChangeArrowheads="1"/>
          </p:cNvSpPr>
          <p:nvPr/>
        </p:nvSpPr>
        <p:spPr bwMode="auto">
          <a:xfrm rot="5400000">
            <a:off x="5777777" y="-5782071"/>
            <a:ext cx="627861"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27</a:t>
            </a:fld>
            <a:endParaRPr lang="ru-RU"/>
          </a:p>
        </p:txBody>
      </p:sp>
      <p:sp>
        <p:nvSpPr>
          <p:cNvPr id="8" name="Прямоугольник 7"/>
          <p:cNvSpPr/>
          <p:nvPr/>
        </p:nvSpPr>
        <p:spPr>
          <a:xfrm>
            <a:off x="1625599" y="98485"/>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СОДЕРЖАНИЕ ИССЛЕДОВАНИЯ</a:t>
            </a:r>
          </a:p>
        </p:txBody>
      </p:sp>
      <p:grpSp>
        <p:nvGrpSpPr>
          <p:cNvPr id="9" name="Группа 8"/>
          <p:cNvGrpSpPr/>
          <p:nvPr/>
        </p:nvGrpSpPr>
        <p:grpSpPr>
          <a:xfrm>
            <a:off x="61246" y="20208"/>
            <a:ext cx="2577272" cy="700049"/>
            <a:chOff x="50312" y="-88041"/>
            <a:chExt cx="2577272" cy="700049"/>
          </a:xfrm>
        </p:grpSpPr>
        <p:pic>
          <p:nvPicPr>
            <p:cNvPr id="10" name="Рисунок 9"/>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88041"/>
              <a:ext cx="589099" cy="510668"/>
            </a:xfrm>
            <a:prstGeom prst="rect">
              <a:avLst/>
            </a:prstGeom>
          </p:spPr>
        </p:pic>
        <p:sp>
          <p:nvSpPr>
            <p:cNvPr id="12" name="TextBox 11"/>
            <p:cNvSpPr txBox="1"/>
            <p:nvPr/>
          </p:nvSpPr>
          <p:spPr bwMode="auto">
            <a:xfrm>
              <a:off x="535014" y="-80489"/>
              <a:ext cx="2092570" cy="692497"/>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100" b="1" dirty="0" smtClean="0">
                  <a:solidFill>
                    <a:schemeClr val="bg1"/>
                  </a:solidFill>
                  <a:latin typeface="Century Gothic" pitchFamily="34" charset="0"/>
                </a:rPr>
                <a:t/>
              </a:r>
              <a:br>
                <a:rPr lang="ru-RU" sz="1100" b="1" dirty="0" smtClean="0">
                  <a:solidFill>
                    <a:schemeClr val="bg1"/>
                  </a:solidFill>
                  <a:latin typeface="Century Gothic" pitchFamily="34" charset="0"/>
                </a:rPr>
              </a:br>
              <a:endParaRPr lang="ru-RU" sz="1100" b="1" dirty="0">
                <a:solidFill>
                  <a:schemeClr val="bg1"/>
                </a:solidFill>
                <a:latin typeface="Century Gothic" pitchFamily="34" charset="0"/>
              </a:endParaRPr>
            </a:p>
          </p:txBody>
        </p:sp>
      </p:grpSp>
      <p:sp>
        <p:nvSpPr>
          <p:cNvPr id="2" name="Прямоугольник 1"/>
          <p:cNvSpPr/>
          <p:nvPr/>
        </p:nvSpPr>
        <p:spPr>
          <a:xfrm>
            <a:off x="0" y="6147582"/>
            <a:ext cx="12187709" cy="710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42681" y="668153"/>
            <a:ext cx="11963594" cy="5863141"/>
          </a:xfrm>
          <a:prstGeom prst="rect">
            <a:avLst/>
          </a:prstGeom>
        </p:spPr>
        <p:txBody>
          <a:bodyPr wrap="square" lIns="91438" tIns="45719" rIns="91438" bIns="45719">
            <a:spAutoFit/>
          </a:bodyPr>
          <a:lstStyle/>
          <a:p>
            <a:pPr>
              <a:defRPr/>
            </a:pPr>
            <a:r>
              <a:rPr lang="ru-RU" sz="1500" b="1" dirty="0">
                <a:solidFill>
                  <a:srgbClr val="002060"/>
                </a:solidFill>
                <a:latin typeface="Arial" panose="020B0604020202020204" pitchFamily="34" charset="0"/>
                <a:cs typeface="Arial" panose="020B0604020202020204" pitchFamily="34" charset="0"/>
              </a:rPr>
              <a:t>ВВОДНАЯ ЧАСТЬ</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Техническое задание;</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Допущения и ограничения, на которых основывается исследование;</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Используемая терминология; </a:t>
            </a:r>
            <a:endParaRPr lang="en-US" sz="1550" dirty="0">
              <a:solidFill>
                <a:schemeClr val="accent1">
                  <a:lumMod val="50000"/>
                </a:schemeClr>
              </a:solidFill>
              <a:latin typeface="Arial" panose="020B0604020202020204" pitchFamily="34" charset="0"/>
              <a:cs typeface="Arial" panose="020B0604020202020204" pitchFamily="34" charset="0"/>
            </a:endParaRPr>
          </a:p>
          <a:p>
            <a:pPr marL="285744" indent="-285744">
              <a:buFont typeface="Arial" panose="020B0604020202020204" pitchFamily="34" charset="0"/>
              <a:buChar char="•"/>
              <a:defRPr/>
            </a:pPr>
            <a:r>
              <a:rPr lang="ru-RU" sz="1600" b="1" dirty="0">
                <a:solidFill>
                  <a:srgbClr val="C00000"/>
                </a:solidFill>
                <a:latin typeface="Arial" pitchFamily="34" charset="0"/>
                <a:cs typeface="Arial" pitchFamily="34" charset="0"/>
              </a:rPr>
              <a:t>Принципы экономического обоснования.</a:t>
            </a:r>
          </a:p>
          <a:p>
            <a:pPr>
              <a:spcBef>
                <a:spcPts val="600"/>
              </a:spcBef>
              <a:defRPr/>
            </a:pPr>
            <a:r>
              <a:rPr lang="ru-RU" sz="1500" b="1" dirty="0">
                <a:solidFill>
                  <a:srgbClr val="002060"/>
                </a:solidFill>
                <a:latin typeface="Arial" panose="020B0604020202020204" pitchFamily="34" charset="0"/>
                <a:cs typeface="Arial" panose="020B0604020202020204" pitchFamily="34" charset="0"/>
              </a:rPr>
              <a:t>ИССЛЕДОВАТЕЛЬСКАЯ ЧАСТЬ </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Нормативная и экономическая модель арендной платы за землю и коэффициента аренды земли действующая в муниципальном образовании;</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Методы определения коэффициента аренды земли; </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Мониторинг Российских исследований ставок доходности для земли; </a:t>
            </a:r>
          </a:p>
          <a:p>
            <a:pPr marL="285744" indent="-285744">
              <a:buFont typeface="Arial" panose="020B0604020202020204" pitchFamily="34" charset="0"/>
              <a:buChar char="•"/>
              <a:defRPr/>
            </a:pPr>
            <a:r>
              <a:rPr lang="ru-RU" sz="1550" b="1" dirty="0">
                <a:solidFill>
                  <a:srgbClr val="C00000"/>
                </a:solidFill>
                <a:latin typeface="Arial" pitchFamily="34" charset="0"/>
                <a:cs typeface="Arial" pitchFamily="34" charset="0"/>
              </a:rPr>
              <a:t>Методология и практическое применение методов многофакторного анализа на рынке недвижимости;</a:t>
            </a:r>
            <a:endParaRPr lang="en-US" sz="1550" b="1" dirty="0">
              <a:solidFill>
                <a:srgbClr val="C00000"/>
              </a:solidFill>
              <a:latin typeface="Arial" pitchFamily="34" charset="0"/>
              <a:cs typeface="Arial" pitchFamily="34" charset="0"/>
            </a:endParaRP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Сегментирование рынка недвижимости; </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Сегментирование объектов при ГКО;</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Анализ результатов кадастровой оценки земельных участков; </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Анализ рынка земли; </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Анализ рыночной информации, представленной в Отчёте ГКОЗ; </a:t>
            </a:r>
          </a:p>
          <a:p>
            <a:pPr>
              <a:spcBef>
                <a:spcPts val="600"/>
              </a:spcBef>
              <a:defRPr/>
            </a:pPr>
            <a:r>
              <a:rPr lang="ru-RU" sz="1500" b="1" dirty="0">
                <a:solidFill>
                  <a:srgbClr val="002060"/>
                </a:solidFill>
                <a:latin typeface="Arial" panose="020B0604020202020204" pitchFamily="34" charset="0"/>
                <a:cs typeface="Arial" panose="020B0604020202020204" pitchFamily="34" charset="0"/>
              </a:rPr>
              <a:t>РАСЧЁТНАЯ ЧАСТЬ </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Метод 1. Расчёт коэффициентов аренды на основе экспертно-аналитического исследования;</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Метод 2. Расчет коэффициентов аренды на основании действующих договоров аренды земельных участков на территории МО;</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Метод 3. Расчёт коэффициентов аренды методом рыночной экстракции</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Метод 4. Расчёт коэффициентов аренды методом капитализации по расчетным моделям</a:t>
            </a:r>
          </a:p>
          <a:p>
            <a:pPr marL="285744" indent="-285744">
              <a:buFont typeface="Arial" panose="020B0604020202020204" pitchFamily="34" charset="0"/>
              <a:buChar char="•"/>
              <a:defRPr/>
            </a:pPr>
            <a:r>
              <a:rPr lang="ru-RU" sz="1550" dirty="0">
                <a:solidFill>
                  <a:schemeClr val="accent1">
                    <a:lumMod val="50000"/>
                  </a:schemeClr>
                </a:solidFill>
                <a:latin typeface="Arial" panose="020B0604020202020204" pitchFamily="34" charset="0"/>
                <a:cs typeface="Arial" panose="020B0604020202020204" pitchFamily="34" charset="0"/>
              </a:rPr>
              <a:t>Согласование результатов расчетов.</a:t>
            </a:r>
          </a:p>
        </p:txBody>
      </p:sp>
    </p:spTree>
    <p:extLst>
      <p:ext uri="{BB962C8B-B14F-4D97-AF65-F5344CB8AC3E}">
        <p14:creationId xmlns:p14="http://schemas.microsoft.com/office/powerpoint/2010/main" val="67202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2"/>
          <p:cNvSpPr>
            <a:spLocks noChangeArrowheads="1"/>
          </p:cNvSpPr>
          <p:nvPr/>
        </p:nvSpPr>
        <p:spPr bwMode="auto">
          <a:xfrm rot="5400000">
            <a:off x="5671637" y="-5675931"/>
            <a:ext cx="840141"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28</a:t>
            </a:fld>
            <a:endParaRPr lang="ru-RU"/>
          </a:p>
        </p:txBody>
      </p:sp>
      <p:sp>
        <p:nvSpPr>
          <p:cNvPr id="8" name="Прямоугольник 7"/>
          <p:cNvSpPr/>
          <p:nvPr/>
        </p:nvSpPr>
        <p:spPr>
          <a:xfrm>
            <a:off x="1625599" y="70698"/>
            <a:ext cx="8678333" cy="769441"/>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СУД ЯМАЛО-НЕНЕЦКОГО АВТОНОМНОГО ОКРУГА </a:t>
            </a:r>
          </a:p>
          <a:p>
            <a:pPr lvl="0" algn="ctr" defTabSz="914377"/>
            <a:r>
              <a:rPr lang="ru-RU" sz="2200" b="1" kern="0" dirty="0">
                <a:solidFill>
                  <a:schemeClr val="bg1"/>
                </a:solidFill>
                <a:latin typeface="Calibri" pitchFamily="34" charset="0"/>
                <a:cs typeface="Calibri" pitchFamily="34" charset="0"/>
              </a:rPr>
              <a:t>Дело № А07-5929/21</a:t>
            </a:r>
          </a:p>
        </p:txBody>
      </p:sp>
      <p:sp>
        <p:nvSpPr>
          <p:cNvPr id="5" name="Прямоугольник 4"/>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 y="1028756"/>
            <a:ext cx="12191999" cy="580781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ru-RU" dirty="0">
              <a:solidFill>
                <a:srgbClr val="000000"/>
              </a:solidFill>
              <a:latin typeface="Roboto"/>
            </a:endParaRPr>
          </a:p>
        </p:txBody>
      </p:sp>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687924" y="1447800"/>
            <a:ext cx="2436403" cy="5388767"/>
          </a:xfrm>
          <a:prstGeom prst="rect">
            <a:avLst/>
          </a:prstGeom>
        </p:spPr>
      </p:pic>
      <p:sp>
        <p:nvSpPr>
          <p:cNvPr id="9" name="Прямоугольник 8"/>
          <p:cNvSpPr/>
          <p:nvPr/>
        </p:nvSpPr>
        <p:spPr>
          <a:xfrm>
            <a:off x="269099" y="1098620"/>
            <a:ext cx="9136951" cy="869469"/>
          </a:xfrm>
          <a:prstGeom prst="rect">
            <a:avLst/>
          </a:prstGeom>
        </p:spPr>
        <p:txBody>
          <a:bodyPr wrap="square" lIns="91438" tIns="45719" rIns="91438" bIns="45719">
            <a:spAutoFit/>
          </a:bodyPr>
          <a:lstStyle/>
          <a:p>
            <a:pPr algn="just">
              <a:spcAft>
                <a:spcPts val="300"/>
              </a:spcAft>
            </a:pPr>
            <a:r>
              <a:rPr lang="ru-RU" sz="1600" b="1"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Заказчик работ</a:t>
            </a:r>
            <a:r>
              <a:rPr lang="ru-RU" sz="16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 – </a:t>
            </a:r>
            <a:r>
              <a:rPr lang="ru-RU" sz="1600" dirty="0">
                <a:solidFill>
                  <a:schemeClr val="bg2">
                    <a:lumMod val="10000"/>
                  </a:schemeClr>
                </a:solidFill>
                <a:latin typeface="Arial" pitchFamily="34" charset="0"/>
                <a:cs typeface="Arial" pitchFamily="34" charset="0"/>
              </a:rPr>
              <a:t>Департамент имущественных отношений </a:t>
            </a:r>
            <a:r>
              <a:rPr lang="ru-RU" sz="1600" dirty="0" err="1">
                <a:solidFill>
                  <a:schemeClr val="bg2">
                    <a:lumMod val="10000"/>
                  </a:schemeClr>
                </a:solidFill>
                <a:latin typeface="Arial" pitchFamily="34" charset="0"/>
                <a:cs typeface="Arial" pitchFamily="34" charset="0"/>
              </a:rPr>
              <a:t>Пуровского</a:t>
            </a:r>
            <a:r>
              <a:rPr lang="ru-RU" sz="1600" dirty="0">
                <a:solidFill>
                  <a:schemeClr val="bg2">
                    <a:lumMod val="10000"/>
                  </a:schemeClr>
                </a:solidFill>
                <a:latin typeface="Arial" pitchFamily="34" charset="0"/>
                <a:cs typeface="Arial" pitchFamily="34" charset="0"/>
              </a:rPr>
              <a:t> района ЯНАО.</a:t>
            </a:r>
          </a:p>
          <a:p>
            <a:pPr algn="just">
              <a:spcAft>
                <a:spcPts val="300"/>
              </a:spcAft>
            </a:pPr>
            <a:r>
              <a:rPr lang="ru-RU" sz="1600" b="1"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Исполнитель работ</a:t>
            </a:r>
            <a:r>
              <a:rPr lang="ru-RU" sz="16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 - ООО «Центр экономического содействия» </a:t>
            </a:r>
            <a:r>
              <a:rPr lang="ru-RU" sz="1600" dirty="0">
                <a:solidFill>
                  <a:schemeClr val="bg2">
                    <a:lumMod val="10000"/>
                  </a:schemeClr>
                </a:solidFill>
                <a:latin typeface="Arial" pitchFamily="34" charset="0"/>
                <a:cs typeface="Arial" pitchFamily="34" charset="0"/>
              </a:rPr>
              <a:t>рассчитал коэффициент аренды </a:t>
            </a:r>
            <a:r>
              <a:rPr lang="ru-RU" sz="16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Метод кумулятивного построения:</a:t>
            </a:r>
          </a:p>
        </p:txBody>
      </p:sp>
      <p:grpSp>
        <p:nvGrpSpPr>
          <p:cNvPr id="10" name="Группа 9"/>
          <p:cNvGrpSpPr/>
          <p:nvPr/>
        </p:nvGrpSpPr>
        <p:grpSpPr>
          <a:xfrm>
            <a:off x="4382047" y="2062401"/>
            <a:ext cx="2466428" cy="461665"/>
            <a:chOff x="4305847" y="1701389"/>
            <a:chExt cx="2466428" cy="461664"/>
          </a:xfrm>
        </p:grpSpPr>
        <p:sp>
          <p:nvSpPr>
            <p:cNvPr id="11" name="Прямоугольник 10"/>
            <p:cNvSpPr/>
            <p:nvPr/>
          </p:nvSpPr>
          <p:spPr>
            <a:xfrm>
              <a:off x="4458247" y="1701389"/>
              <a:ext cx="2314028" cy="461664"/>
            </a:xfrm>
            <a:prstGeom prst="rect">
              <a:avLst/>
            </a:prstGeom>
          </p:spPr>
          <p:txBody>
            <a:bodyPr wrap="square">
              <a:spAutoFit/>
            </a:bodyPr>
            <a:lstStyle/>
            <a:p>
              <a:pPr algn="just">
                <a:spcAft>
                  <a:spcPts val="300"/>
                </a:spcAft>
              </a:pPr>
              <a:r>
                <a:rPr lang="ru-RU" sz="2400" b="1" kern="0" dirty="0" err="1">
                  <a:solidFill>
                    <a:srgbClr val="1F497D">
                      <a:lumMod val="75000"/>
                    </a:srgbClr>
                  </a:solidFill>
                  <a:latin typeface="Arial" panose="020B0604020202020204" pitchFamily="34" charset="0"/>
                  <a:ea typeface="Calibri" panose="020F0502020204030204" pitchFamily="34" charset="0"/>
                  <a:cs typeface="Times New Roman" panose="02020603050405020304" pitchFamily="18" charset="0"/>
                </a:rPr>
                <a:t>Kа</a:t>
              </a:r>
              <a:r>
                <a:rPr lang="ru-RU" sz="2400" b="1" kern="0" dirty="0">
                  <a:solidFill>
                    <a:srgbClr val="1F497D">
                      <a:lumMod val="75000"/>
                    </a:srgbClr>
                  </a:solidFill>
                  <a:latin typeface="Arial" panose="020B0604020202020204" pitchFamily="34" charset="0"/>
                  <a:ea typeface="Calibri" panose="020F0502020204030204" pitchFamily="34" charset="0"/>
                  <a:cs typeface="Times New Roman" panose="02020603050405020304" pitchFamily="18" charset="0"/>
                </a:rPr>
                <a:t> =</a:t>
              </a:r>
              <a:r>
                <a:rPr lang="ru-RU" sz="2400" b="1" kern="0" dirty="0" err="1">
                  <a:solidFill>
                    <a:srgbClr val="1F497D">
                      <a:lumMod val="75000"/>
                    </a:srgbClr>
                  </a:solidFill>
                  <a:latin typeface="Arial" panose="020B0604020202020204" pitchFamily="34" charset="0"/>
                  <a:ea typeface="Calibri" panose="020F0502020204030204" pitchFamily="34" charset="0"/>
                  <a:cs typeface="Times New Roman" panose="02020603050405020304" pitchFamily="18" charset="0"/>
                </a:rPr>
                <a:t>Yr</a:t>
              </a:r>
              <a:r>
                <a:rPr lang="ru-RU" sz="2400" b="1" kern="0" dirty="0">
                  <a:solidFill>
                    <a:srgbClr val="1F497D">
                      <a:lumMod val="75000"/>
                    </a:srgbClr>
                  </a:solidFill>
                  <a:latin typeface="Arial" panose="020B0604020202020204" pitchFamily="34" charset="0"/>
                  <a:ea typeface="Calibri" panose="020F0502020204030204" pitchFamily="34" charset="0"/>
                  <a:cs typeface="Times New Roman" panose="02020603050405020304" pitchFamily="18" charset="0"/>
                </a:rPr>
                <a:t> +YL</a:t>
              </a:r>
            </a:p>
          </p:txBody>
        </p:sp>
        <p:sp>
          <p:nvSpPr>
            <p:cNvPr id="12" name="Прямоугольник 11"/>
            <p:cNvSpPr/>
            <p:nvPr/>
          </p:nvSpPr>
          <p:spPr>
            <a:xfrm>
              <a:off x="4305847" y="1729964"/>
              <a:ext cx="2085428" cy="4001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371475" y="2548235"/>
            <a:ext cx="6096000" cy="738664"/>
          </a:xfrm>
          <a:prstGeom prst="rect">
            <a:avLst/>
          </a:prstGeom>
        </p:spPr>
        <p:txBody>
          <a:bodyPr lIns="91438" tIns="45719" rIns="91438" bIns="45719">
            <a:spAutoFit/>
          </a:bodyPr>
          <a:lstStyle/>
          <a:p>
            <a:pPr lvl="0">
              <a:defRPr/>
            </a:pPr>
            <a:r>
              <a:rPr lang="ru-RU" sz="1300" kern="0" dirty="0" err="1">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Kа</a:t>
            </a:r>
            <a:r>
              <a:rPr lang="ru-RU" sz="13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 коэффициент аренды;</a:t>
            </a:r>
            <a:br>
              <a:rPr lang="ru-RU" sz="13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br>
            <a:r>
              <a:rPr lang="ru-RU" sz="1300" kern="0" dirty="0" err="1">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Yr</a:t>
            </a:r>
            <a:r>
              <a:rPr lang="ru-RU" sz="13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 - премия за риск инвестирования в объект;</a:t>
            </a:r>
            <a:br>
              <a:rPr lang="ru-RU" sz="13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br>
            <a:r>
              <a:rPr lang="ru-RU" sz="13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YL - премия за риск ликвидности</a:t>
            </a:r>
            <a:r>
              <a:rPr lang="ru-RU" sz="1500" kern="0"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14" name="Прямоугольник 13"/>
          <p:cNvSpPr/>
          <p:nvPr/>
        </p:nvSpPr>
        <p:spPr>
          <a:xfrm>
            <a:off x="470524" y="4042566"/>
            <a:ext cx="8916128" cy="543737"/>
          </a:xfrm>
          <a:prstGeom prst="rect">
            <a:avLst/>
          </a:prstGeom>
        </p:spPr>
        <p:txBody>
          <a:bodyPr wrap="square" lIns="91438" tIns="45719" rIns="91438" bIns="45719">
            <a:spAutoFit/>
          </a:bodyPr>
          <a:lstStyle/>
          <a:p>
            <a:pPr lvl="0" algn="ctr"/>
            <a:endParaRPr lang="ru-RU" sz="1100" b="1" dirty="0">
              <a:solidFill>
                <a:srgbClr val="204F9D">
                  <a:lumMod val="50000"/>
                </a:srgbClr>
              </a:solidFill>
              <a:latin typeface="Roboto"/>
            </a:endParaRPr>
          </a:p>
          <a:p>
            <a:pPr algn="ctr">
              <a:lnSpc>
                <a:spcPts val="2200"/>
              </a:lnSpc>
            </a:pPr>
            <a:r>
              <a:rPr lang="ru-RU" sz="3100" b="1" u="sng" dirty="0">
                <a:solidFill>
                  <a:srgbClr val="002060"/>
                </a:solidFill>
                <a:latin typeface="Roboto"/>
              </a:rPr>
              <a:t>Ап = КС х </a:t>
            </a:r>
            <a:r>
              <a:rPr lang="en-US" sz="3100" b="1" u="sng" dirty="0">
                <a:solidFill>
                  <a:srgbClr val="002060"/>
                </a:solidFill>
                <a:latin typeface="Roboto"/>
              </a:rPr>
              <a:t>C</a:t>
            </a:r>
            <a:r>
              <a:rPr lang="ru-RU" sz="3100" b="1" u="sng" dirty="0">
                <a:solidFill>
                  <a:srgbClr val="002060"/>
                </a:solidFill>
                <a:latin typeface="Roboto"/>
              </a:rPr>
              <a:t> х Ка = КС х 1,5 х 20 = КС х </a:t>
            </a:r>
            <a:r>
              <a:rPr lang="ru-RU" sz="3100" b="1" u="sng" dirty="0">
                <a:solidFill>
                  <a:srgbClr val="C00000"/>
                </a:solidFill>
                <a:latin typeface="Roboto"/>
              </a:rPr>
              <a:t>30%</a:t>
            </a:r>
          </a:p>
        </p:txBody>
      </p:sp>
      <p:sp>
        <p:nvSpPr>
          <p:cNvPr id="15" name="Прямоугольник 14"/>
          <p:cNvSpPr/>
          <p:nvPr/>
        </p:nvSpPr>
        <p:spPr>
          <a:xfrm>
            <a:off x="214200" y="3385154"/>
            <a:ext cx="9491775" cy="677106"/>
          </a:xfrm>
          <a:prstGeom prst="rect">
            <a:avLst/>
          </a:prstGeom>
        </p:spPr>
        <p:txBody>
          <a:bodyPr wrap="square" lIns="91438" tIns="45719" rIns="91438" bIns="45719">
            <a:spAutoFit/>
          </a:bodyPr>
          <a:lstStyle/>
          <a:p>
            <a:pPr lvl="0" algn="ctr"/>
            <a:r>
              <a:rPr lang="ru-RU" dirty="0">
                <a:solidFill>
                  <a:schemeClr val="bg2">
                    <a:lumMod val="10000"/>
                  </a:schemeClr>
                </a:solidFill>
                <a:latin typeface="Arial" pitchFamily="34" charset="0"/>
                <a:cs typeface="Arial" pitchFamily="34" charset="0"/>
              </a:rPr>
              <a:t>для земель производственной деятельности Ка = 20, при ставке аренды </a:t>
            </a:r>
            <a:r>
              <a:rPr lang="en-US" dirty="0">
                <a:solidFill>
                  <a:schemeClr val="bg2">
                    <a:lumMod val="10000"/>
                  </a:schemeClr>
                </a:solidFill>
                <a:latin typeface="Arial" pitchFamily="34" charset="0"/>
                <a:cs typeface="Arial" pitchFamily="34" charset="0"/>
              </a:rPr>
              <a:t>S</a:t>
            </a:r>
            <a:r>
              <a:rPr lang="ru-RU" dirty="0">
                <a:solidFill>
                  <a:schemeClr val="bg2">
                    <a:lumMod val="10000"/>
                  </a:schemeClr>
                </a:solidFill>
                <a:latin typeface="Arial" pitchFamily="34" charset="0"/>
                <a:cs typeface="Arial" pitchFamily="34" charset="0"/>
              </a:rPr>
              <a:t> = 1,5%, </a:t>
            </a:r>
            <a:r>
              <a:rPr lang="ru-RU" dirty="0" err="1">
                <a:solidFill>
                  <a:schemeClr val="bg2">
                    <a:lumMod val="10000"/>
                  </a:schemeClr>
                </a:solidFill>
                <a:latin typeface="Arial" pitchFamily="34" charset="0"/>
                <a:cs typeface="Arial" pitchFamily="34" charset="0"/>
              </a:rPr>
              <a:t>т.о</a:t>
            </a:r>
            <a:r>
              <a:rPr lang="ru-RU" dirty="0">
                <a:solidFill>
                  <a:schemeClr val="bg2">
                    <a:lumMod val="10000"/>
                  </a:schemeClr>
                </a:solidFill>
                <a:latin typeface="Arial" pitchFamily="34" charset="0"/>
                <a:cs typeface="Arial" pitchFamily="34" charset="0"/>
              </a:rPr>
              <a:t>. </a:t>
            </a:r>
          </a:p>
        </p:txBody>
      </p:sp>
      <p:sp>
        <p:nvSpPr>
          <p:cNvPr id="16" name="Прямоугольник 15"/>
          <p:cNvSpPr/>
          <p:nvPr/>
        </p:nvSpPr>
        <p:spPr>
          <a:xfrm>
            <a:off x="380471" y="4850357"/>
            <a:ext cx="9159232" cy="1699611"/>
          </a:xfrm>
          <a:prstGeom prst="rect">
            <a:avLst/>
          </a:prstGeom>
        </p:spPr>
        <p:txBody>
          <a:bodyPr wrap="square" lIns="91438" tIns="45719" rIns="91438" bIns="45719">
            <a:spAutoFit/>
          </a:bodyPr>
          <a:lstStyle/>
          <a:p>
            <a:pPr algn="just">
              <a:spcAft>
                <a:spcPts val="600"/>
              </a:spcAft>
            </a:pPr>
            <a:r>
              <a:rPr lang="ru-RU" dirty="0">
                <a:solidFill>
                  <a:schemeClr val="bg2">
                    <a:lumMod val="10000"/>
                  </a:schemeClr>
                </a:solidFill>
                <a:latin typeface="Arial" pitchFamily="34" charset="0"/>
                <a:cs typeface="Arial" pitchFamily="34" charset="0"/>
              </a:rPr>
              <a:t>Суд поставил вопросы: Соответствует ли  результат работы Техническим заданиям </a:t>
            </a:r>
            <a:r>
              <a:rPr lang="ru-RU" dirty="0" smtClean="0">
                <a:solidFill>
                  <a:schemeClr val="bg2">
                    <a:lumMod val="10000"/>
                  </a:schemeClr>
                </a:solidFill>
                <a:latin typeface="Arial" pitchFamily="34" charset="0"/>
                <a:cs typeface="Arial" pitchFamily="34" charset="0"/>
              </a:rPr>
              <a:t>контрактов?</a:t>
            </a:r>
          </a:p>
          <a:p>
            <a:pPr algn="ctr">
              <a:spcAft>
                <a:spcPts val="600"/>
              </a:spcAft>
            </a:pPr>
            <a:r>
              <a:rPr lang="ru-RU" b="1" dirty="0" smtClean="0">
                <a:solidFill>
                  <a:schemeClr val="bg2">
                    <a:lumMod val="10000"/>
                  </a:schemeClr>
                </a:solidFill>
                <a:latin typeface="Arial" pitchFamily="34" charset="0"/>
                <a:cs typeface="Arial" pitchFamily="34" charset="0"/>
              </a:rPr>
              <a:t>  Эксперт</a:t>
            </a:r>
            <a:r>
              <a:rPr lang="ru-RU" b="1" dirty="0">
                <a:solidFill>
                  <a:schemeClr val="bg2">
                    <a:lumMod val="10000"/>
                  </a:schemeClr>
                </a:solidFill>
                <a:latin typeface="Arial" pitchFamily="34" charset="0"/>
                <a:cs typeface="Arial" pitchFamily="34" charset="0"/>
              </a:rPr>
              <a:t>: Коэффициент аренды Ка в размере 20 экономически не обоснован </a:t>
            </a:r>
          </a:p>
          <a:p>
            <a:pPr algn="just">
              <a:spcAft>
                <a:spcPts val="1200"/>
              </a:spcAft>
            </a:pPr>
            <a:r>
              <a:rPr lang="ru-RU" dirty="0">
                <a:solidFill>
                  <a:schemeClr val="bg2">
                    <a:lumMod val="10000"/>
                  </a:schemeClr>
                </a:solidFill>
                <a:latin typeface="Arial" pitchFamily="34" charset="0"/>
                <a:cs typeface="Arial" pitchFamily="34" charset="0"/>
              </a:rPr>
              <a:t>Решение в пользу истца. </a:t>
            </a:r>
          </a:p>
        </p:txBody>
      </p:sp>
      <p:sp>
        <p:nvSpPr>
          <p:cNvPr id="17" name="Прямоугольник 16"/>
          <p:cNvSpPr/>
          <p:nvPr/>
        </p:nvSpPr>
        <p:spPr>
          <a:xfrm>
            <a:off x="9425389" y="944993"/>
            <a:ext cx="2827107" cy="553999"/>
          </a:xfrm>
          <a:prstGeom prst="rect">
            <a:avLst/>
          </a:prstGeom>
        </p:spPr>
        <p:txBody>
          <a:bodyPr wrap="square" lIns="91438" tIns="45719" rIns="91438" bIns="45719">
            <a:spAutoFit/>
          </a:bodyPr>
          <a:lstStyle/>
          <a:p>
            <a:pPr algn="ctr">
              <a:defRPr/>
            </a:pPr>
            <a:r>
              <a:rPr lang="ru-RU" sz="1500" b="1" kern="0" dirty="0">
                <a:solidFill>
                  <a:srgbClr val="1F497D"/>
                </a:solidFill>
                <a:latin typeface="Arial" panose="020B0604020202020204" pitchFamily="34" charset="0"/>
                <a:ea typeface="Calibri" panose="020F0502020204030204" pitchFamily="34" charset="0"/>
                <a:cs typeface="Times New Roman" panose="02020603050405020304" pitchFamily="18" charset="0"/>
              </a:rPr>
              <a:t>Сводная таблица</a:t>
            </a:r>
          </a:p>
          <a:p>
            <a:pPr algn="ctr">
              <a:defRPr/>
            </a:pPr>
            <a:r>
              <a:rPr lang="ru-RU" sz="1500" b="1" kern="0" dirty="0">
                <a:solidFill>
                  <a:srgbClr val="1F497D"/>
                </a:solidFill>
                <a:latin typeface="Arial" panose="020B0604020202020204" pitchFamily="34" charset="0"/>
                <a:ea typeface="Calibri" panose="020F0502020204030204" pitchFamily="34" charset="0"/>
                <a:cs typeface="Times New Roman" panose="02020603050405020304" pitchFamily="18" charset="0"/>
              </a:rPr>
              <a:t> коэффициентов аренды</a:t>
            </a:r>
          </a:p>
        </p:txBody>
      </p:sp>
      <p:grpSp>
        <p:nvGrpSpPr>
          <p:cNvPr id="19" name="Группа 18"/>
          <p:cNvGrpSpPr/>
          <p:nvPr/>
        </p:nvGrpSpPr>
        <p:grpSpPr>
          <a:xfrm>
            <a:off x="-15868" y="70697"/>
            <a:ext cx="2677060" cy="789575"/>
            <a:chOff x="50312" y="-7821"/>
            <a:chExt cx="2677060" cy="789575"/>
          </a:xfrm>
        </p:grpSpPr>
        <p:pic>
          <p:nvPicPr>
            <p:cNvPr id="20" name="Рисунок 19"/>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21" name="TextBox 20"/>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169802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2"/>
          <p:cNvSpPr>
            <a:spLocks noChangeArrowheads="1"/>
          </p:cNvSpPr>
          <p:nvPr/>
        </p:nvSpPr>
        <p:spPr bwMode="auto">
          <a:xfrm rot="5400000">
            <a:off x="5671637" y="-5675931"/>
            <a:ext cx="840141"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29</a:t>
            </a:fld>
            <a:endParaRPr lang="ru-RU"/>
          </a:p>
        </p:txBody>
      </p:sp>
      <p:sp>
        <p:nvSpPr>
          <p:cNvPr id="8" name="Прямоугольник 7"/>
          <p:cNvSpPr/>
          <p:nvPr/>
        </p:nvSpPr>
        <p:spPr>
          <a:xfrm>
            <a:off x="1625599" y="70698"/>
            <a:ext cx="8678333" cy="769441"/>
          </a:xfrm>
          <a:prstGeom prst="rect">
            <a:avLst/>
          </a:prstGeom>
        </p:spPr>
        <p:txBody>
          <a:bodyPr wrap="square">
            <a:spAutoFit/>
          </a:bodyPr>
          <a:lstStyle/>
          <a:p>
            <a:pPr lvl="0" algn="ctr"/>
            <a:r>
              <a:rPr lang="ru-RU" sz="2200" b="1" kern="0" dirty="0">
                <a:solidFill>
                  <a:schemeClr val="bg1"/>
                </a:solidFill>
                <a:latin typeface="Calibri" pitchFamily="34" charset="0"/>
                <a:cs typeface="Calibri" pitchFamily="34" charset="0"/>
              </a:rPr>
              <a:t>АРБИТРАЖНЫЙ СУД РЕСПУБЛИКИ БАШКОРТОСТАН </a:t>
            </a:r>
          </a:p>
          <a:p>
            <a:pPr lvl="0" algn="ctr"/>
            <a:r>
              <a:rPr lang="ru-RU" sz="2200" b="1" kern="0" dirty="0">
                <a:solidFill>
                  <a:schemeClr val="bg1"/>
                </a:solidFill>
                <a:latin typeface="Calibri" pitchFamily="34" charset="0"/>
                <a:cs typeface="Calibri" pitchFamily="34" charset="0"/>
              </a:rPr>
              <a:t>ДЕЛО № А07-5929/21 </a:t>
            </a:r>
          </a:p>
        </p:txBody>
      </p:sp>
      <p:sp>
        <p:nvSpPr>
          <p:cNvPr id="5" name="Прямоугольник 4"/>
          <p:cNvSpPr/>
          <p:nvPr/>
        </p:nvSpPr>
        <p:spPr>
          <a:xfrm>
            <a:off x="966652" y="1210864"/>
            <a:ext cx="9897072" cy="3631763"/>
          </a:xfrm>
          <a:prstGeom prst="rect">
            <a:avLst/>
          </a:prstGeom>
        </p:spPr>
        <p:txBody>
          <a:bodyPr wrap="square" lIns="91438" tIns="45719" rIns="91438" bIns="45719">
            <a:spAutoFit/>
          </a:bodyPr>
          <a:lstStyle/>
          <a:p>
            <a:pPr algn="just"/>
            <a:endParaRPr lang="ru-RU" sz="2000" b="1" dirty="0">
              <a:latin typeface="Arial" pitchFamily="34" charset="0"/>
              <a:cs typeface="Arial" pitchFamily="34" charset="0"/>
            </a:endParaRPr>
          </a:p>
          <a:p>
            <a:pPr algn="just">
              <a:spcAft>
                <a:spcPts val="1200"/>
              </a:spcAft>
            </a:pPr>
            <a:r>
              <a:rPr lang="ru-RU" sz="2000" dirty="0">
                <a:solidFill>
                  <a:schemeClr val="accent1">
                    <a:lumMod val="50000"/>
                  </a:schemeClr>
                </a:solidFill>
                <a:latin typeface="Arial" pitchFamily="34" charset="0"/>
                <a:cs typeface="Arial" pitchFamily="34" charset="0"/>
              </a:rPr>
              <a:t>ООО "ГРУППА КОМПАНИЙ "МЕТРИКС" к МИНЗЕМИМУЩЕСТВО РБ</a:t>
            </a:r>
          </a:p>
          <a:p>
            <a:pPr algn="just">
              <a:spcAft>
                <a:spcPts val="1200"/>
              </a:spcAft>
            </a:pPr>
            <a:r>
              <a:rPr lang="ru-RU" sz="2000" dirty="0">
                <a:solidFill>
                  <a:schemeClr val="accent1">
                    <a:lumMod val="50000"/>
                  </a:schemeClr>
                </a:solidFill>
                <a:latin typeface="Arial" pitchFamily="34" charset="0"/>
                <a:cs typeface="Arial" pitchFamily="34" charset="0"/>
              </a:rPr>
              <a:t>Исполнитель рассчитал ставки (2 контракта) : диапазон ставок (макс. До 20%, в основном до 10%) </a:t>
            </a:r>
          </a:p>
          <a:p>
            <a:pPr algn="just">
              <a:spcAft>
                <a:spcPts val="1200"/>
              </a:spcAft>
            </a:pPr>
            <a:r>
              <a:rPr lang="ru-RU" sz="2000" dirty="0">
                <a:solidFill>
                  <a:schemeClr val="accent1">
                    <a:lumMod val="50000"/>
                  </a:schemeClr>
                </a:solidFill>
                <a:latin typeface="Arial" pitchFamily="34" charset="0"/>
                <a:cs typeface="Arial" pitchFamily="34" charset="0"/>
              </a:rPr>
              <a:t>Ответчик: работу не принял, обоснований не предоставил</a:t>
            </a:r>
          </a:p>
          <a:p>
            <a:pPr algn="just">
              <a:spcAft>
                <a:spcPts val="1200"/>
              </a:spcAft>
            </a:pPr>
            <a:r>
              <a:rPr lang="ru-RU" sz="2000" dirty="0">
                <a:solidFill>
                  <a:schemeClr val="accent1">
                    <a:lumMod val="50000"/>
                  </a:schemeClr>
                </a:solidFill>
                <a:latin typeface="Arial" pitchFamily="34" charset="0"/>
                <a:cs typeface="Arial" pitchFamily="34" charset="0"/>
              </a:rPr>
              <a:t>Суд поставил вопросы: соответствует ли  результат работы Техническим заданиям контрактов? </a:t>
            </a:r>
          </a:p>
          <a:p>
            <a:pPr algn="ctr">
              <a:spcAft>
                <a:spcPts val="1200"/>
              </a:spcAft>
            </a:pPr>
            <a:r>
              <a:rPr lang="ru-RU" sz="2000" b="1" dirty="0">
                <a:solidFill>
                  <a:schemeClr val="accent1">
                    <a:lumMod val="50000"/>
                  </a:schemeClr>
                </a:solidFill>
                <a:latin typeface="Arial" pitchFamily="34" charset="0"/>
                <a:cs typeface="Arial" pitchFamily="34" charset="0"/>
              </a:rPr>
              <a:t>Эксперт: соответствует</a:t>
            </a:r>
          </a:p>
          <a:p>
            <a:pPr algn="just">
              <a:spcAft>
                <a:spcPts val="1200"/>
              </a:spcAft>
            </a:pPr>
            <a:r>
              <a:rPr lang="ru-RU" sz="2000" dirty="0">
                <a:solidFill>
                  <a:schemeClr val="accent1">
                    <a:lumMod val="50000"/>
                  </a:schemeClr>
                </a:solidFill>
                <a:latin typeface="Arial" pitchFamily="34" charset="0"/>
                <a:cs typeface="Arial" pitchFamily="34" charset="0"/>
              </a:rPr>
              <a:t>Решение в пользу истца </a:t>
            </a:r>
          </a:p>
        </p:txBody>
      </p:sp>
      <p:sp>
        <p:nvSpPr>
          <p:cNvPr id="2" name="Прямоугольник 1"/>
          <p:cNvSpPr/>
          <p:nvPr/>
        </p:nvSpPr>
        <p:spPr>
          <a:xfrm>
            <a:off x="-4293" y="6091311"/>
            <a:ext cx="12192001" cy="76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0" y="81688"/>
            <a:ext cx="2677060" cy="789575"/>
            <a:chOff x="50312" y="-7821"/>
            <a:chExt cx="2677060" cy="789575"/>
          </a:xfrm>
        </p:grpSpPr>
        <p:pic>
          <p:nvPicPr>
            <p:cNvPr id="9" name="Рисунок 8"/>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0" name="TextBox 9"/>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78702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3</a:t>
            </a:fld>
            <a:endParaRPr lang="ru-RU"/>
          </a:p>
        </p:txBody>
      </p:sp>
      <p:sp>
        <p:nvSpPr>
          <p:cNvPr id="8" name="Прямоугольник 7"/>
          <p:cNvSpPr/>
          <p:nvPr/>
        </p:nvSpPr>
        <p:spPr>
          <a:xfrm>
            <a:off x="283436" y="105833"/>
            <a:ext cx="11428797" cy="682238"/>
          </a:xfrm>
          <a:prstGeom prst="rect">
            <a:avLst/>
          </a:prstGeom>
        </p:spPr>
        <p:txBody>
          <a:bodyPr wrap="square">
            <a:spAutoFit/>
          </a:bodyPr>
          <a:lstStyle/>
          <a:p>
            <a:pPr lvl="0" algn="ctr" defTabSz="914377">
              <a:lnSpc>
                <a:spcPts val="2300"/>
              </a:lnSpc>
            </a:pPr>
            <a:r>
              <a:rPr lang="ru-RU" sz="2200" b="1" kern="0" dirty="0">
                <a:solidFill>
                  <a:schemeClr val="bg1"/>
                </a:solidFill>
                <a:latin typeface="Calibri" pitchFamily="34" charset="0"/>
                <a:cs typeface="Calibri" pitchFamily="34" charset="0"/>
              </a:rPr>
              <a:t>ОСНОВНЫЕ ПРИНЦИПЫ ОПРЕДЕЛЕНИЯ АРЕНДНОЙ ПЛАТЫ ПРИ АРЕНДЕ ЗЕМЕЛЬНЫХ УЧАСТКОВ, НАХОДЯЩИХСЯ В ГОСУДАРСТВЕННОЙ ИЛИ МУНИЦИПАЛЬНОЙ СОБСТВЕННОСТИ</a:t>
            </a:r>
          </a:p>
        </p:txBody>
      </p:sp>
      <p:sp>
        <p:nvSpPr>
          <p:cNvPr id="2" name="Прямоугольник 1"/>
          <p:cNvSpPr/>
          <p:nvPr/>
        </p:nvSpPr>
        <p:spPr>
          <a:xfrm>
            <a:off x="0" y="6126055"/>
            <a:ext cx="12192000" cy="731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Текст 2">
            <a:extLst>
              <a:ext uri="{FF2B5EF4-FFF2-40B4-BE49-F238E27FC236}">
                <a16:creationId xmlns:a16="http://schemas.microsoft.com/office/drawing/2014/main" id="{A23E8FE4-1574-7172-5884-3DC04E10CB50}"/>
              </a:ext>
            </a:extLst>
          </p:cNvPr>
          <p:cNvSpPr txBox="1">
            <a:spLocks/>
          </p:cNvSpPr>
          <p:nvPr/>
        </p:nvSpPr>
        <p:spPr>
          <a:xfrm>
            <a:off x="-143932" y="1200221"/>
            <a:ext cx="12090398" cy="461667"/>
          </a:xfrm>
          <a:prstGeom prst="rect">
            <a:avLst/>
          </a:prstGeom>
        </p:spPr>
        <p:txBody>
          <a:bodyPr lIns="91438" tIns="45719" rIns="91438" bIns="45719" rtlCol="0"/>
          <a:lstStyle>
            <a:lvl1pPr marL="173987" indent="-173987" algn="l" defTabSz="695950" rtl="0" eaLnBrk="1" latinLnBrk="0" hangingPunct="1">
              <a:lnSpc>
                <a:spcPct val="90000"/>
              </a:lnSpc>
              <a:spcBef>
                <a:spcPts val="761"/>
              </a:spcBef>
              <a:buFont typeface="Arial" panose="020B0604020202020204" pitchFamily="34" charset="0"/>
              <a:buChar char="•"/>
              <a:defRPr sz="2131" kern="1200">
                <a:solidFill>
                  <a:schemeClr val="tx1"/>
                </a:solidFill>
                <a:latin typeface="+mn-lt"/>
                <a:ea typeface="+mn-ea"/>
                <a:cs typeface="+mn-cs"/>
              </a:defRPr>
            </a:lvl1pPr>
            <a:lvl2pPr marL="521962" indent="-173987" algn="l" defTabSz="695950" rtl="0" eaLnBrk="1" latinLnBrk="0" hangingPunct="1">
              <a:lnSpc>
                <a:spcPct val="90000"/>
              </a:lnSpc>
              <a:spcBef>
                <a:spcPts val="381"/>
              </a:spcBef>
              <a:buFont typeface="Arial" panose="020B0604020202020204" pitchFamily="34" charset="0"/>
              <a:buChar char="•"/>
              <a:defRPr sz="1827" kern="1200">
                <a:solidFill>
                  <a:schemeClr val="tx1"/>
                </a:solidFill>
                <a:latin typeface="+mn-lt"/>
                <a:ea typeface="+mn-ea"/>
                <a:cs typeface="+mn-cs"/>
              </a:defRPr>
            </a:lvl2pPr>
            <a:lvl3pPr marL="869937" indent="-173987" algn="l" defTabSz="695950" rtl="0" eaLnBrk="1" latinLnBrk="0" hangingPunct="1">
              <a:lnSpc>
                <a:spcPct val="90000"/>
              </a:lnSpc>
              <a:spcBef>
                <a:spcPts val="381"/>
              </a:spcBef>
              <a:buFont typeface="Arial" panose="020B0604020202020204" pitchFamily="34" charset="0"/>
              <a:buChar char="•"/>
              <a:defRPr sz="1522" kern="1200">
                <a:solidFill>
                  <a:schemeClr val="tx1"/>
                </a:solidFill>
                <a:latin typeface="+mn-lt"/>
                <a:ea typeface="+mn-ea"/>
                <a:cs typeface="+mn-cs"/>
              </a:defRPr>
            </a:lvl3pPr>
            <a:lvl4pPr marL="121791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4pPr>
            <a:lvl5pPr marL="156588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5pPr>
            <a:lvl6pPr marL="191386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6pPr>
            <a:lvl7pPr marL="226183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7pPr>
            <a:lvl8pPr marL="2609812"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8pPr>
            <a:lvl9pPr marL="2957787" indent="-173987" algn="l" defTabSz="695950" rtl="0" eaLnBrk="1" latinLnBrk="0" hangingPunct="1">
              <a:lnSpc>
                <a:spcPct val="90000"/>
              </a:lnSpc>
              <a:spcBef>
                <a:spcPts val="381"/>
              </a:spcBef>
              <a:buFont typeface="Arial" panose="020B0604020202020204" pitchFamily="34" charset="0"/>
              <a:buChar char="•"/>
              <a:defRPr sz="1370" kern="1200">
                <a:solidFill>
                  <a:schemeClr val="tx1"/>
                </a:solidFill>
                <a:latin typeface="+mn-lt"/>
                <a:ea typeface="+mn-ea"/>
                <a:cs typeface="+mn-cs"/>
              </a:defRPr>
            </a:lvl9pPr>
          </a:lstStyle>
          <a:p>
            <a:pPr marL="0" marR="0" lvl="0" indent="0" algn="ctr" defTabSz="695950" rtl="0" eaLnBrk="1" fontAlgn="auto" latinLnBrk="0" hangingPunct="1">
              <a:lnSpc>
                <a:spcPct val="90000"/>
              </a:lnSpc>
              <a:spcBef>
                <a:spcPts val="761"/>
              </a:spcBef>
              <a:spcAft>
                <a:spcPts val="0"/>
              </a:spcAft>
              <a:buClrTx/>
              <a:buSzTx/>
              <a:buFont typeface="Arial" panose="020B0604020202020204" pitchFamily="34" charset="0"/>
              <a:buNone/>
              <a:tabLst/>
              <a:defRPr/>
            </a:pPr>
            <a:r>
              <a:rPr kumimoji="0" lang="ru-RU" sz="2200" b="1" i="0" u="none" strike="noStrike" kern="1200" cap="none" spc="0" normalizeH="0" baseline="0" noProof="0" dirty="0">
                <a:ln>
                  <a:noFill/>
                </a:ln>
                <a:solidFill>
                  <a:srgbClr val="204F9D"/>
                </a:solidFill>
                <a:effectLst/>
                <a:uLnTx/>
                <a:uFillTx/>
                <a:latin typeface="Century Gothic"/>
                <a:ea typeface="+mn-ea"/>
                <a:cs typeface="+mn-cs"/>
              </a:rPr>
              <a:t>Постановление Правительства Российской Федерации N </a:t>
            </a:r>
            <a:r>
              <a:rPr kumimoji="0" lang="ru-RU" sz="2200" b="1" i="0" u="none" strike="noStrike" kern="1200" cap="none" spc="0" normalizeH="0" baseline="0" noProof="0" dirty="0" smtClean="0">
                <a:ln>
                  <a:noFill/>
                </a:ln>
                <a:solidFill>
                  <a:srgbClr val="204F9D"/>
                </a:solidFill>
                <a:effectLst/>
                <a:uLnTx/>
                <a:uFillTx/>
                <a:latin typeface="Century Gothic"/>
                <a:ea typeface="+mn-ea"/>
                <a:cs typeface="+mn-cs"/>
              </a:rPr>
              <a:t>582 от 16.07.2009г.</a:t>
            </a:r>
            <a:endParaRPr kumimoji="0" lang="ru-RU" sz="2200" b="1" i="0" u="none" strike="noStrike" kern="1200" cap="none" spc="0" normalizeH="0" baseline="0" noProof="0" dirty="0">
              <a:ln>
                <a:noFill/>
              </a:ln>
              <a:solidFill>
                <a:srgbClr val="204F9D"/>
              </a:solidFill>
              <a:effectLst/>
              <a:uLnTx/>
              <a:uFillTx/>
              <a:latin typeface="Century Gothic"/>
              <a:ea typeface="+mn-ea"/>
              <a:cs typeface="+mn-cs"/>
            </a:endParaRPr>
          </a:p>
        </p:txBody>
      </p:sp>
      <p:sp>
        <p:nvSpPr>
          <p:cNvPr id="10" name="Прямоугольник 9"/>
          <p:cNvSpPr/>
          <p:nvPr/>
        </p:nvSpPr>
        <p:spPr>
          <a:xfrm>
            <a:off x="283437" y="1642222"/>
            <a:ext cx="11428797" cy="4706094"/>
          </a:xfrm>
          <a:prstGeom prst="rect">
            <a:avLst/>
          </a:prstGeom>
        </p:spPr>
        <p:txBody>
          <a:bodyPr wrap="square" lIns="91438" tIns="45719" rIns="91438" bIns="45719">
            <a:spAutoFit/>
          </a:bodyPr>
          <a:lstStyle/>
          <a:p>
            <a:pPr marL="342891" indent="-342891" algn="just">
              <a:lnSpc>
                <a:spcPct val="115000"/>
              </a:lnSpc>
              <a:spcBef>
                <a:spcPts val="500"/>
              </a:spcBef>
              <a:buFont typeface="+mj-lt"/>
              <a:buAutoNum type="arabicPeriod"/>
            </a:pPr>
            <a:r>
              <a:rPr lang="ru-RU" sz="1600" b="1" u="sng" dirty="0">
                <a:solidFill>
                  <a:srgbClr val="C00000"/>
                </a:solidFill>
                <a:latin typeface="Arial"/>
                <a:ea typeface="Calibri"/>
                <a:cs typeface="Times New Roman"/>
              </a:rPr>
              <a:t>принцип экономической обоснованности</a:t>
            </a:r>
            <a:r>
              <a:rPr lang="ru-RU" sz="1600" dirty="0">
                <a:solidFill>
                  <a:srgbClr val="C00000"/>
                </a:solidFill>
                <a:latin typeface="Arial"/>
                <a:ea typeface="Calibri"/>
                <a:cs typeface="Times New Roman"/>
              </a:rPr>
              <a:t>, арендная плата устанавливается в размере, соответствующем </a:t>
            </a:r>
            <a:r>
              <a:rPr lang="ru-RU" sz="1600" u="sng" dirty="0">
                <a:solidFill>
                  <a:srgbClr val="C00000"/>
                </a:solidFill>
                <a:latin typeface="Arial"/>
                <a:ea typeface="Calibri"/>
                <a:cs typeface="Times New Roman"/>
              </a:rPr>
              <a:t>доходности земельного участка</a:t>
            </a:r>
            <a:r>
              <a:rPr lang="ru-RU" sz="1600" dirty="0">
                <a:solidFill>
                  <a:srgbClr val="C00000"/>
                </a:solidFill>
                <a:latin typeface="Arial"/>
                <a:ea typeface="Calibri"/>
                <a:cs typeface="Times New Roman"/>
              </a:rPr>
              <a:t>;</a:t>
            </a:r>
            <a:endParaRPr lang="ru-RU" sz="1600" dirty="0">
              <a:solidFill>
                <a:srgbClr val="C00000"/>
              </a:solidFill>
              <a:latin typeface="Calibri"/>
              <a:ea typeface="Calibri"/>
              <a:cs typeface="Times New Roman"/>
            </a:endParaRPr>
          </a:p>
          <a:p>
            <a:pPr marL="342891" indent="-342891" algn="just">
              <a:lnSpc>
                <a:spcPct val="115000"/>
              </a:lnSpc>
              <a:spcBef>
                <a:spcPts val="500"/>
              </a:spcBef>
              <a:buFont typeface="+mj-lt"/>
              <a:buAutoNum type="arabicPeriod"/>
            </a:pPr>
            <a:r>
              <a:rPr lang="ru-RU" sz="1600" b="1" u="sng" dirty="0">
                <a:solidFill>
                  <a:schemeClr val="accent5">
                    <a:lumMod val="50000"/>
                  </a:schemeClr>
                </a:solidFill>
                <a:latin typeface="Arial"/>
                <a:ea typeface="Calibri"/>
                <a:cs typeface="Times New Roman"/>
              </a:rPr>
              <a:t>принцип предсказуемости расчета размера арендной платы</a:t>
            </a:r>
            <a:r>
              <a:rPr lang="ru-RU" sz="1600" dirty="0">
                <a:solidFill>
                  <a:schemeClr val="accent5">
                    <a:lumMod val="50000"/>
                  </a:schemeClr>
                </a:solidFill>
                <a:latin typeface="Arial"/>
                <a:ea typeface="Calibri"/>
                <a:cs typeface="Times New Roman"/>
              </a:rPr>
              <a:t>, нормативно правовые акты органов государственной власти и органов местного самоуправления определяют порядок расчета арендной платы;</a:t>
            </a:r>
            <a:endParaRPr lang="ru-RU" sz="1600" dirty="0">
              <a:solidFill>
                <a:schemeClr val="accent5">
                  <a:lumMod val="50000"/>
                </a:schemeClr>
              </a:solidFill>
              <a:latin typeface="Calibri"/>
              <a:ea typeface="Calibri"/>
              <a:cs typeface="Times New Roman"/>
            </a:endParaRPr>
          </a:p>
          <a:p>
            <a:pPr marL="342891" indent="-342891" algn="just">
              <a:lnSpc>
                <a:spcPct val="115000"/>
              </a:lnSpc>
              <a:spcBef>
                <a:spcPts val="500"/>
              </a:spcBef>
              <a:buFont typeface="+mj-lt"/>
              <a:buAutoNum type="arabicPeriod"/>
            </a:pPr>
            <a:r>
              <a:rPr lang="ru-RU" sz="1600" b="1" u="sng" dirty="0">
                <a:solidFill>
                  <a:srgbClr val="C00000"/>
                </a:solidFill>
                <a:latin typeface="Arial"/>
                <a:ea typeface="Calibri"/>
                <a:cs typeface="Times New Roman"/>
              </a:rPr>
              <a:t>принцип предельно допустимой простоты расчета арендной платы</a:t>
            </a:r>
            <a:r>
              <a:rPr lang="ru-RU" sz="1600" dirty="0">
                <a:solidFill>
                  <a:srgbClr val="C00000"/>
                </a:solidFill>
                <a:latin typeface="Arial"/>
                <a:ea typeface="Calibri"/>
                <a:cs typeface="Times New Roman"/>
              </a:rPr>
              <a:t>, определение арендной платы на основании кадастровой стоимости и коэффициентов аренды; </a:t>
            </a:r>
            <a:endParaRPr lang="ru-RU" sz="1600" dirty="0">
              <a:solidFill>
                <a:srgbClr val="C00000"/>
              </a:solidFill>
              <a:latin typeface="Calibri"/>
              <a:ea typeface="Calibri"/>
              <a:cs typeface="Times New Roman"/>
            </a:endParaRPr>
          </a:p>
          <a:p>
            <a:pPr marL="342891" indent="-342891" algn="just">
              <a:lnSpc>
                <a:spcPct val="115000"/>
              </a:lnSpc>
              <a:spcBef>
                <a:spcPts val="500"/>
              </a:spcBef>
              <a:buFont typeface="+mj-lt"/>
              <a:buAutoNum type="arabicPeriod"/>
            </a:pPr>
            <a:r>
              <a:rPr lang="ru-RU" sz="1600" b="1" u="sng" dirty="0">
                <a:solidFill>
                  <a:schemeClr val="accent5">
                    <a:lumMod val="50000"/>
                  </a:schemeClr>
                </a:solidFill>
                <a:latin typeface="Arial"/>
                <a:ea typeface="Calibri"/>
                <a:cs typeface="Times New Roman"/>
              </a:rPr>
              <a:t>принцип недопущения ухудшения экономического состояния землепользователей и землевладельцев</a:t>
            </a:r>
            <a:r>
              <a:rPr lang="ru-RU" sz="1600" dirty="0">
                <a:solidFill>
                  <a:schemeClr val="accent5">
                    <a:lumMod val="50000"/>
                  </a:schemeClr>
                </a:solidFill>
                <a:latin typeface="Arial"/>
                <a:ea typeface="Calibri"/>
                <a:cs typeface="Times New Roman"/>
              </a:rPr>
              <a:t> при переоформлении ими прав на земельные участки, размер арендной платы, </a:t>
            </a:r>
            <a:r>
              <a:rPr lang="ru-RU" sz="1600" b="1" dirty="0">
                <a:solidFill>
                  <a:schemeClr val="accent5">
                    <a:lumMod val="50000"/>
                  </a:schemeClr>
                </a:solidFill>
                <a:latin typeface="Arial"/>
                <a:ea typeface="Calibri"/>
                <a:cs typeface="Times New Roman"/>
              </a:rPr>
              <a:t>не должен превышать более чем в 2 раза размер земельного налога</a:t>
            </a:r>
            <a:r>
              <a:rPr lang="ru-RU" sz="1600" dirty="0">
                <a:solidFill>
                  <a:schemeClr val="accent5">
                    <a:lumMod val="50000"/>
                  </a:schemeClr>
                </a:solidFill>
                <a:latin typeface="Arial"/>
                <a:ea typeface="Calibri"/>
                <a:cs typeface="Times New Roman"/>
              </a:rPr>
              <a:t>;</a:t>
            </a:r>
            <a:endParaRPr lang="ru-RU" sz="1600" dirty="0">
              <a:solidFill>
                <a:schemeClr val="accent5">
                  <a:lumMod val="50000"/>
                </a:schemeClr>
              </a:solidFill>
              <a:latin typeface="Calibri"/>
              <a:ea typeface="Calibri"/>
              <a:cs typeface="Times New Roman"/>
            </a:endParaRPr>
          </a:p>
          <a:p>
            <a:pPr marL="342891" indent="-342891" algn="just">
              <a:lnSpc>
                <a:spcPct val="115000"/>
              </a:lnSpc>
              <a:spcBef>
                <a:spcPts val="500"/>
              </a:spcBef>
              <a:buFont typeface="+mj-lt"/>
              <a:buAutoNum type="arabicPeriod"/>
            </a:pPr>
            <a:r>
              <a:rPr lang="ru-RU" sz="1600" b="1" u="sng" dirty="0">
                <a:solidFill>
                  <a:schemeClr val="accent5">
                    <a:lumMod val="50000"/>
                  </a:schemeClr>
                </a:solidFill>
                <a:latin typeface="Arial"/>
                <a:ea typeface="Calibri"/>
                <a:cs typeface="Times New Roman"/>
              </a:rPr>
              <a:t>принцип учета необходимости поддержки социально значимых видов деятельности</a:t>
            </a:r>
            <a:r>
              <a:rPr lang="ru-RU" sz="1600" dirty="0">
                <a:solidFill>
                  <a:schemeClr val="accent5">
                    <a:lumMod val="50000"/>
                  </a:schemeClr>
                </a:solidFill>
                <a:latin typeface="Arial"/>
                <a:ea typeface="Calibri"/>
                <a:cs typeface="Times New Roman"/>
              </a:rPr>
              <a:t> установление размера арендной платы в пределах, не превышающих размер земельного налога;</a:t>
            </a:r>
            <a:endParaRPr lang="ru-RU" sz="1600" dirty="0">
              <a:solidFill>
                <a:schemeClr val="accent5">
                  <a:lumMod val="50000"/>
                </a:schemeClr>
              </a:solidFill>
              <a:latin typeface="Calibri"/>
              <a:ea typeface="Calibri"/>
              <a:cs typeface="Times New Roman"/>
            </a:endParaRPr>
          </a:p>
          <a:p>
            <a:pPr marL="342891" indent="-342891" algn="just">
              <a:lnSpc>
                <a:spcPct val="115000"/>
              </a:lnSpc>
              <a:spcBef>
                <a:spcPts val="500"/>
              </a:spcBef>
              <a:buFont typeface="+mj-lt"/>
              <a:buAutoNum type="arabicPeriod"/>
            </a:pPr>
            <a:r>
              <a:rPr lang="ru-RU" sz="1600" b="1" u="sng" dirty="0">
                <a:solidFill>
                  <a:srgbClr val="C00000"/>
                </a:solidFill>
                <a:latin typeface="Arial"/>
                <a:ea typeface="Calibri"/>
                <a:cs typeface="Times New Roman"/>
              </a:rPr>
              <a:t>принцип запрета необоснованных предпочтений</a:t>
            </a:r>
            <a:r>
              <a:rPr lang="ru-RU" sz="1600" dirty="0">
                <a:solidFill>
                  <a:srgbClr val="C00000"/>
                </a:solidFill>
                <a:latin typeface="Arial"/>
                <a:ea typeface="Calibri"/>
                <a:cs typeface="Times New Roman"/>
              </a:rPr>
              <a:t>, порядок расчета размера арендной платы, не должен различаться; </a:t>
            </a:r>
            <a:endParaRPr lang="ru-RU" sz="1600" dirty="0">
              <a:solidFill>
                <a:srgbClr val="C00000"/>
              </a:solidFill>
              <a:latin typeface="Calibri"/>
              <a:ea typeface="Calibri"/>
              <a:cs typeface="Times New Roman"/>
            </a:endParaRPr>
          </a:p>
          <a:p>
            <a:pPr marL="342891" indent="-342891" algn="just">
              <a:lnSpc>
                <a:spcPct val="115000"/>
              </a:lnSpc>
              <a:spcBef>
                <a:spcPts val="500"/>
              </a:spcBef>
              <a:spcAft>
                <a:spcPts val="1000"/>
              </a:spcAft>
              <a:buFont typeface="+mj-lt"/>
              <a:buAutoNum type="arabicPeriod"/>
            </a:pPr>
            <a:r>
              <a:rPr lang="ru-RU" sz="1600" b="1" u="sng" dirty="0">
                <a:solidFill>
                  <a:schemeClr val="accent5">
                    <a:lumMod val="50000"/>
                  </a:schemeClr>
                </a:solidFill>
                <a:latin typeface="Arial"/>
                <a:ea typeface="Calibri"/>
                <a:cs typeface="Times New Roman"/>
              </a:rPr>
              <a:t>принцип учета наличия здания, сооружения</a:t>
            </a:r>
            <a:r>
              <a:rPr lang="ru-RU" sz="1600" dirty="0">
                <a:solidFill>
                  <a:schemeClr val="accent5">
                    <a:lumMod val="50000"/>
                  </a:schemeClr>
                </a:solidFill>
                <a:latin typeface="Arial"/>
                <a:ea typeface="Calibri"/>
                <a:cs typeface="Times New Roman"/>
              </a:rPr>
              <a:t>, размер арендной платы не должен превышать размер земельного налога.</a:t>
            </a:r>
            <a:endParaRPr lang="ru-RU" sz="1600" dirty="0">
              <a:solidFill>
                <a:schemeClr val="accent5">
                  <a:lumMod val="50000"/>
                </a:schemeClr>
              </a:solidFill>
              <a:latin typeface="Calibri"/>
              <a:ea typeface="Calibri"/>
              <a:cs typeface="Times New Roman"/>
            </a:endParaRPr>
          </a:p>
        </p:txBody>
      </p:sp>
    </p:spTree>
    <p:extLst>
      <p:ext uri="{BB962C8B-B14F-4D97-AF65-F5344CB8AC3E}">
        <p14:creationId xmlns:p14="http://schemas.microsoft.com/office/powerpoint/2010/main" val="312718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2"/>
          <p:cNvSpPr>
            <a:spLocks noChangeArrowheads="1"/>
          </p:cNvSpPr>
          <p:nvPr/>
        </p:nvSpPr>
        <p:spPr bwMode="auto">
          <a:xfrm rot="5400000">
            <a:off x="5671637" y="-5675931"/>
            <a:ext cx="840141"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30</a:t>
            </a:fld>
            <a:endParaRPr lang="ru-RU"/>
          </a:p>
        </p:txBody>
      </p:sp>
      <p:sp>
        <p:nvSpPr>
          <p:cNvPr id="8" name="Прямоугольник 7"/>
          <p:cNvSpPr/>
          <p:nvPr/>
        </p:nvSpPr>
        <p:spPr>
          <a:xfrm>
            <a:off x="1756833" y="221053"/>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АРБИТРАЖНЫЙ СУД ДЕЛО № 3а-1/2021 (3а-1123/2020) </a:t>
            </a:r>
          </a:p>
        </p:txBody>
      </p:sp>
      <p:sp>
        <p:nvSpPr>
          <p:cNvPr id="2" name="Прямоугольник 1"/>
          <p:cNvSpPr/>
          <p:nvPr/>
        </p:nvSpPr>
        <p:spPr>
          <a:xfrm>
            <a:off x="0" y="6119761"/>
            <a:ext cx="12192000" cy="73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61340" y="1105647"/>
            <a:ext cx="10753725" cy="5170647"/>
          </a:xfrm>
          <a:prstGeom prst="rect">
            <a:avLst/>
          </a:prstGeom>
        </p:spPr>
        <p:txBody>
          <a:bodyPr wrap="square" lIns="91438" tIns="45719" rIns="91438" bIns="45719">
            <a:spAutoFit/>
          </a:bodyPr>
          <a:lstStyle/>
          <a:p>
            <a:pPr algn="just">
              <a:spcAft>
                <a:spcPts val="1200"/>
              </a:spcAft>
            </a:pPr>
            <a:r>
              <a:rPr lang="ru-RU" sz="2000" dirty="0">
                <a:solidFill>
                  <a:schemeClr val="accent1">
                    <a:lumMod val="50000"/>
                  </a:schemeClr>
                </a:solidFill>
                <a:latin typeface="Arial" pitchFamily="34" charset="0"/>
                <a:cs typeface="Arial" pitchFamily="34" charset="0"/>
              </a:rPr>
              <a:t>ООО «Поволжский региональный центр» к Думе городского округа Самара</a:t>
            </a:r>
          </a:p>
          <a:p>
            <a:pPr algn="just">
              <a:spcAft>
                <a:spcPts val="1200"/>
              </a:spcAft>
            </a:pPr>
            <a:r>
              <a:rPr lang="ru-RU" sz="2000" dirty="0">
                <a:solidFill>
                  <a:schemeClr val="accent1">
                    <a:lumMod val="50000"/>
                  </a:schemeClr>
                </a:solidFill>
                <a:latin typeface="Arial" pitchFamily="34" charset="0"/>
                <a:cs typeface="Arial" pitchFamily="34" charset="0"/>
              </a:rPr>
              <a:t>Вопросы, поставленные перед экспертом:</a:t>
            </a:r>
          </a:p>
          <a:p>
            <a:pPr algn="just">
              <a:spcAft>
                <a:spcPts val="1200"/>
              </a:spcAft>
            </a:pPr>
            <a:r>
              <a:rPr lang="ru-RU" sz="2000" dirty="0">
                <a:solidFill>
                  <a:schemeClr val="accent1">
                    <a:lumMod val="50000"/>
                  </a:schemeClr>
                </a:solidFill>
                <a:latin typeface="Arial" pitchFamily="34" charset="0"/>
                <a:cs typeface="Arial" pitchFamily="34" charset="0"/>
              </a:rPr>
              <a:t>1. Является ли коэффициент вида использования земельных участков при определении размера арендной платы за использование земельных участков, государственная собственность на которые не разграничена, в размере 0,0733271, установленный на основании Аналитического исследования, выполненного ООО СБД «Эскорт» от 16 июня 2017 года, экономически обоснованным?</a:t>
            </a:r>
          </a:p>
          <a:p>
            <a:pPr algn="just">
              <a:spcAft>
                <a:spcPts val="1200"/>
              </a:spcAft>
            </a:pPr>
            <a:r>
              <a:rPr lang="ru-RU" sz="2000" dirty="0">
                <a:solidFill>
                  <a:schemeClr val="accent1">
                    <a:lumMod val="50000"/>
                  </a:schemeClr>
                </a:solidFill>
                <a:latin typeface="Arial" pitchFamily="34" charset="0"/>
                <a:cs typeface="Arial" pitchFamily="34" charset="0"/>
              </a:rPr>
              <a:t>2. Если нет, то каково экономическое обоснование коэффициента вида разрешённого использования земельного участка в отношении земельных участков с видом разрешенного использования «Спорт» в Промышленном внутригородском районе г. Самары по состоянию на 16 июня 2017 года? </a:t>
            </a:r>
          </a:p>
          <a:p>
            <a:pPr algn="ctr">
              <a:spcAft>
                <a:spcPts val="1200"/>
              </a:spcAft>
            </a:pPr>
            <a:r>
              <a:rPr lang="ru-RU" sz="2000" b="1" dirty="0">
                <a:solidFill>
                  <a:schemeClr val="accent1">
                    <a:lumMod val="50000"/>
                  </a:schemeClr>
                </a:solidFill>
                <a:latin typeface="Arial" pitchFamily="34" charset="0"/>
                <a:cs typeface="Arial" pitchFamily="34" charset="0"/>
              </a:rPr>
              <a:t>Эксперт Савельев А.В.: коэффициент вида использования в размере 0,0733271 экономически не обоснован</a:t>
            </a:r>
          </a:p>
          <a:p>
            <a:pPr algn="just">
              <a:spcAft>
                <a:spcPts val="1200"/>
              </a:spcAft>
            </a:pPr>
            <a:r>
              <a:rPr lang="ru-RU" sz="2000" dirty="0">
                <a:solidFill>
                  <a:schemeClr val="accent1">
                    <a:lumMod val="50000"/>
                  </a:schemeClr>
                </a:solidFill>
                <a:latin typeface="Arial" pitchFamily="34" charset="0"/>
                <a:cs typeface="Arial" pitchFamily="34" charset="0"/>
              </a:rPr>
              <a:t>Решение в пользу истца </a:t>
            </a:r>
          </a:p>
        </p:txBody>
      </p:sp>
      <p:grpSp>
        <p:nvGrpSpPr>
          <p:cNvPr id="7" name="Группа 6"/>
          <p:cNvGrpSpPr/>
          <p:nvPr/>
        </p:nvGrpSpPr>
        <p:grpSpPr>
          <a:xfrm>
            <a:off x="-15868" y="50565"/>
            <a:ext cx="2677060" cy="789575"/>
            <a:chOff x="50312" y="-7821"/>
            <a:chExt cx="2677060" cy="789575"/>
          </a:xfrm>
        </p:grpSpPr>
        <p:pic>
          <p:nvPicPr>
            <p:cNvPr id="10" name="Рисунок 9"/>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1" name="TextBox 10"/>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254607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3">
            <a:clrChange>
              <a:clrFrom>
                <a:srgbClr val="FFFFFF"/>
              </a:clrFrom>
              <a:clrTo>
                <a:srgbClr val="FFFFFF">
                  <a:alpha val="0"/>
                </a:srgbClr>
              </a:clrTo>
            </a:clrChange>
          </a:blip>
          <a:stretch>
            <a:fillRect/>
          </a:stretch>
        </p:blipFill>
        <p:spPr>
          <a:xfrm>
            <a:off x="10466916" y="4417952"/>
            <a:ext cx="1510029" cy="1532073"/>
          </a:xfrm>
          <a:prstGeom prst="rect">
            <a:avLst/>
          </a:prstGeom>
        </p:spPr>
      </p:pic>
      <p:sp>
        <p:nvSpPr>
          <p:cNvPr id="2" name="Номер слайда 1"/>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213B933A-AA9D-449C-985A-773D17F4D6E0}" type="slidenum">
              <a:rPr kumimoji="0" lang="ru-RU" sz="1200" b="0" i="0" u="none" strike="noStrike" kern="1200" cap="none" spc="0" normalizeH="0" baseline="0" noProof="0" smtClean="0">
                <a:ln>
                  <a:noFill/>
                </a:ln>
                <a:solidFill>
                  <a:prstClr val="black">
                    <a:tint val="75000"/>
                  </a:prstClr>
                </a:solidFill>
                <a:effectLst/>
                <a:uLnTx/>
                <a:uFillTx/>
                <a:latin typeface="Calibri"/>
                <a:cs typeface="Arial"/>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ru-RU"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13" name="Прямоугольник 2"/>
          <p:cNvSpPr>
            <a:spLocks noChangeArrowheads="1"/>
          </p:cNvSpPr>
          <p:nvPr/>
        </p:nvSpPr>
        <p:spPr bwMode="auto">
          <a:xfrm rot="5400000">
            <a:off x="5788182" y="454184"/>
            <a:ext cx="615637"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14" name="Прямоугольник 13"/>
          <p:cNvSpPr/>
          <p:nvPr/>
        </p:nvSpPr>
        <p:spPr>
          <a:xfrm>
            <a:off x="201932" y="6319357"/>
            <a:ext cx="5542376" cy="46166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ru-RU" sz="2400" b="1" i="0" u="none" strike="noStrike" kern="1200" cap="none" spc="0" normalizeH="0" baseline="0" noProof="0" dirty="0">
                <a:ln>
                  <a:noFill/>
                </a:ln>
                <a:solidFill>
                  <a:prstClr val="white"/>
                </a:solidFill>
                <a:effectLst/>
                <a:uLnTx/>
                <a:uFillTx/>
                <a:latin typeface="Arial Narrow" panose="020B0606020202030204" pitchFamily="34" charset="0"/>
                <a:cs typeface="Arial"/>
              </a:rPr>
              <a:t>Репин Максим Александрович</a:t>
            </a:r>
          </a:p>
        </p:txBody>
      </p:sp>
      <p:sp>
        <p:nvSpPr>
          <p:cNvPr id="15" name="Прямоугольник 1"/>
          <p:cNvSpPr>
            <a:spLocks noChangeArrowheads="1"/>
          </p:cNvSpPr>
          <p:nvPr/>
        </p:nvSpPr>
        <p:spPr bwMode="auto">
          <a:xfrm>
            <a:off x="6746844" y="6349221"/>
            <a:ext cx="53367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ru-RU" altLang="ru-RU" sz="2200" b="1" i="0" u="none" strike="noStrike" kern="1200" cap="none" spc="0" normalizeH="0" baseline="0" noProof="0" dirty="0">
                <a:ln>
                  <a:noFill/>
                </a:ln>
                <a:solidFill>
                  <a:srgbClr val="FFFFFF"/>
                </a:solidFill>
                <a:effectLst/>
                <a:uLnTx/>
                <a:uFillTx/>
                <a:latin typeface="Arial Narrow" panose="020B0606020202030204" pitchFamily="34" charset="0"/>
                <a:cs typeface="Arial"/>
              </a:rPr>
              <a:t>сот.+7(913)975-15-45 </a:t>
            </a:r>
            <a:r>
              <a:rPr kumimoji="0" lang="en-US" altLang="ru-RU" sz="2200" b="1" i="0" u="none" strike="noStrike" kern="1200" cap="none" spc="0" normalizeH="0" baseline="0" noProof="0" dirty="0">
                <a:ln>
                  <a:noFill/>
                </a:ln>
                <a:solidFill>
                  <a:srgbClr val="FFFFFF"/>
                </a:solidFill>
                <a:effectLst/>
                <a:uLnTx/>
                <a:uFillTx/>
                <a:latin typeface="Arial Narrow" panose="020B0606020202030204" pitchFamily="34" charset="0"/>
                <a:cs typeface="Arial"/>
              </a:rPr>
              <a:t>E-mail</a:t>
            </a:r>
            <a:r>
              <a:rPr kumimoji="0" lang="ru-RU" altLang="ru-RU" sz="2200" b="1" i="0" u="none" strike="noStrike" kern="1200" cap="none" spc="0" normalizeH="0" baseline="0" noProof="0" dirty="0">
                <a:ln>
                  <a:noFill/>
                </a:ln>
                <a:solidFill>
                  <a:srgbClr val="FFFFFF"/>
                </a:solidFill>
                <a:effectLst/>
                <a:uLnTx/>
                <a:uFillTx/>
                <a:latin typeface="Arial Narrow" panose="020B0606020202030204" pitchFamily="34" charset="0"/>
                <a:cs typeface="Arial"/>
              </a:rPr>
              <a:t>: </a:t>
            </a:r>
            <a:r>
              <a:rPr kumimoji="0" lang="en-US" altLang="ru-RU" sz="2200" b="1" i="0" u="none" strike="noStrike" kern="1200" cap="none" spc="0" normalizeH="0" baseline="0" noProof="0" dirty="0">
                <a:ln>
                  <a:noFill/>
                </a:ln>
                <a:solidFill>
                  <a:srgbClr val="FFFFFF"/>
                </a:solidFill>
                <a:effectLst/>
                <a:uLnTx/>
                <a:uFillTx/>
                <a:latin typeface="Arial Narrow" panose="020B0606020202030204" pitchFamily="34" charset="0"/>
                <a:cs typeface="Arial"/>
              </a:rPr>
              <a:t>marepin@mail.ru</a:t>
            </a:r>
          </a:p>
        </p:txBody>
      </p:sp>
      <p:sp>
        <p:nvSpPr>
          <p:cNvPr id="16" name="Прямоугольник 2"/>
          <p:cNvSpPr>
            <a:spLocks noChangeArrowheads="1"/>
          </p:cNvSpPr>
          <p:nvPr/>
        </p:nvSpPr>
        <p:spPr bwMode="auto">
          <a:xfrm rot="5400000">
            <a:off x="5788187" y="-5786071"/>
            <a:ext cx="615637"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pic>
        <p:nvPicPr>
          <p:cNvPr id="17" name="Рисунок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8298">
            <a:off x="761885" y="870346"/>
            <a:ext cx="9424411" cy="482973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Прямоугольник 19"/>
          <p:cNvSpPr/>
          <p:nvPr/>
        </p:nvSpPr>
        <p:spPr>
          <a:xfrm>
            <a:off x="1652625" y="2800836"/>
            <a:ext cx="7618267" cy="1323439"/>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ru-RU" sz="4000" b="1" i="0" u="none"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a:rPr>
              <a:t>Приглашаем Вас к исследованиям</a:t>
            </a:r>
            <a:br>
              <a:rPr kumimoji="0" lang="ru-RU" sz="4000" b="1" i="0" u="none"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a:rPr>
            </a:br>
            <a:r>
              <a:rPr kumimoji="0" lang="ru-RU" sz="4000" b="1" i="0" u="none" strike="noStrike" kern="1200" cap="none" spc="0" normalizeH="0" baseline="0" noProof="0" dirty="0">
                <a:ln>
                  <a:noFill/>
                </a:ln>
                <a:solidFill>
                  <a:srgbClr val="1F497D">
                    <a:lumMod val="75000"/>
                  </a:srgbClr>
                </a:solidFill>
                <a:effectLst/>
                <a:uLnTx/>
                <a:uFillTx/>
                <a:latin typeface="Arial Narrow" panose="020B0606020202030204" pitchFamily="34" charset="0"/>
                <a:cs typeface="Arial"/>
              </a:rPr>
              <a:t>рынка недвижимости !</a:t>
            </a:r>
          </a:p>
        </p:txBody>
      </p:sp>
      <p:sp>
        <p:nvSpPr>
          <p:cNvPr id="21" name="Прямоугольник 20"/>
          <p:cNvSpPr/>
          <p:nvPr/>
        </p:nvSpPr>
        <p:spPr>
          <a:xfrm>
            <a:off x="7271694" y="5950017"/>
            <a:ext cx="4811895" cy="369332"/>
          </a:xfrm>
          <a:prstGeom prst="rect">
            <a:avLst/>
          </a:prstGeom>
        </p:spPr>
        <p:txBody>
          <a:bodyPr wrap="none">
            <a:spAutoFit/>
          </a:bodyPr>
          <a:lstStyle/>
          <a:p>
            <a:r>
              <a:rPr lang="en-US" b="1" dirty="0">
                <a:solidFill>
                  <a:srgbClr val="0060A8"/>
                </a:solidFill>
              </a:rPr>
              <a:t>https://dzen.ru/id/5f2b4d6ed4bc814db7a22234</a:t>
            </a:r>
            <a:endParaRPr lang="ru-RU" b="1" dirty="0">
              <a:solidFill>
                <a:srgbClr val="0060A8"/>
              </a:solidFill>
            </a:endParaRPr>
          </a:p>
        </p:txBody>
      </p:sp>
      <p:sp>
        <p:nvSpPr>
          <p:cNvPr id="19" name="Прямоугольник 18"/>
          <p:cNvSpPr/>
          <p:nvPr/>
        </p:nvSpPr>
        <p:spPr>
          <a:xfrm>
            <a:off x="1959819" y="13816"/>
            <a:ext cx="7983539" cy="523875"/>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900" cap="none" spc="0" normalizeH="0" baseline="0" noProof="0" dirty="0">
                <a:ln>
                  <a:noFill/>
                </a:ln>
                <a:solidFill>
                  <a:schemeClr val="bg1"/>
                </a:solidFill>
                <a:effectLst>
                  <a:outerShdw blurRad="38100" dist="38100" dir="2700000" algn="tl">
                    <a:srgbClr val="000000">
                      <a:alpha val="43137"/>
                    </a:srgbClr>
                  </a:outerShdw>
                </a:effectLst>
                <a:uLnTx/>
                <a:uFillTx/>
              </a:rPr>
              <a:t>ЦИФРОВАЯ КАРТА РЫНКА РОССИИ</a:t>
            </a:r>
          </a:p>
        </p:txBody>
      </p:sp>
      <p:grpSp>
        <p:nvGrpSpPr>
          <p:cNvPr id="18" name="Группа 17"/>
          <p:cNvGrpSpPr/>
          <p:nvPr/>
        </p:nvGrpSpPr>
        <p:grpSpPr>
          <a:xfrm>
            <a:off x="9580339" y="906372"/>
            <a:ext cx="2779107" cy="864054"/>
            <a:chOff x="50312" y="-7821"/>
            <a:chExt cx="2779107" cy="864054"/>
          </a:xfrm>
        </p:grpSpPr>
        <p:pic>
          <p:nvPicPr>
            <p:cNvPr id="25" name="Рисунок 24"/>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
                      </a14:imgEffect>
                      <a14:imgEffect>
                        <a14:brightnessContrast bright="-100000" contrast="100000"/>
                      </a14:imgEffect>
                    </a14:imgLayer>
                  </a14:imgProps>
                </a:ext>
                <a:ext uri="{28A0092B-C50C-407E-A947-70E740481C1C}">
                  <a14:useLocalDpi xmlns:a14="http://schemas.microsoft.com/office/drawing/2010/main" val="0"/>
                </a:ext>
              </a:extLst>
            </a:blip>
            <a:srcRect r="56127"/>
            <a:stretch/>
          </p:blipFill>
          <p:spPr>
            <a:xfrm>
              <a:off x="50312" y="-7821"/>
              <a:ext cx="882559" cy="765059"/>
            </a:xfrm>
            <a:prstGeom prst="rect">
              <a:avLst/>
            </a:prstGeom>
          </p:spPr>
        </p:pic>
        <p:sp>
          <p:nvSpPr>
            <p:cNvPr id="26" name="TextBox 25"/>
            <p:cNvSpPr txBox="1"/>
            <p:nvPr/>
          </p:nvSpPr>
          <p:spPr bwMode="auto">
            <a:xfrm>
              <a:off x="736849" y="86792"/>
              <a:ext cx="2092570" cy="769441"/>
            </a:xfrm>
            <a:prstGeom prst="rect">
              <a:avLst/>
            </a:prstGeom>
            <a:noFill/>
          </p:spPr>
          <p:txBody>
            <a:bodyPr wrap="square">
              <a:spAutoFit/>
            </a:bodyPr>
            <a:lstStyle/>
            <a:p>
              <a:pPr>
                <a:defRPr/>
              </a:pPr>
              <a:r>
                <a:rPr lang="ru-RU" sz="1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АНАЛИТИЧЕСКИЙ</a:t>
              </a:r>
            </a:p>
            <a:p>
              <a:pPr>
                <a:defRPr/>
              </a:pPr>
              <a:r>
                <a:rPr lang="ru-RU" sz="1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grpSp>
        <p:nvGrpSpPr>
          <p:cNvPr id="23" name="Группа 22"/>
          <p:cNvGrpSpPr/>
          <p:nvPr/>
        </p:nvGrpSpPr>
        <p:grpSpPr>
          <a:xfrm>
            <a:off x="46619" y="837171"/>
            <a:ext cx="2780230" cy="1039834"/>
            <a:chOff x="5756" y="-17136"/>
            <a:chExt cx="2780230" cy="1039834"/>
          </a:xfrm>
        </p:grpSpPr>
        <p:pic>
          <p:nvPicPr>
            <p:cNvPr id="24" name="Рисунок 23"/>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
                      </a14:imgEffect>
                      <a14:imgEffect>
                        <a14:brightnessContrast bright="-100000" contrast="100000"/>
                      </a14:imgEffect>
                    </a14:imgLayer>
                  </a14:imgProps>
                </a:ext>
                <a:ext uri="{28A0092B-C50C-407E-A947-70E740481C1C}">
                  <a14:useLocalDpi xmlns:a14="http://schemas.microsoft.com/office/drawing/2010/main" val="0"/>
                </a:ext>
              </a:extLst>
            </a:blip>
            <a:srcRect r="56127"/>
            <a:stretch/>
          </p:blipFill>
          <p:spPr>
            <a:xfrm>
              <a:off x="5756" y="-17136"/>
              <a:ext cx="897026" cy="777600"/>
            </a:xfrm>
            <a:prstGeom prst="rect">
              <a:avLst/>
            </a:prstGeom>
          </p:spPr>
        </p:pic>
        <p:sp>
          <p:nvSpPr>
            <p:cNvPr id="27" name="TextBox 26"/>
            <p:cNvSpPr txBox="1"/>
            <p:nvPr/>
          </p:nvSpPr>
          <p:spPr bwMode="auto">
            <a:xfrm>
              <a:off x="693416" y="7035"/>
              <a:ext cx="2092570" cy="1015663"/>
            </a:xfrm>
            <a:prstGeom prst="rect">
              <a:avLst/>
            </a:prstGeom>
            <a:noFill/>
          </p:spPr>
          <p:txBody>
            <a:bodyPr wrap="square">
              <a:spAutoFit/>
            </a:bodyPr>
            <a:lstStyle/>
            <a:p>
              <a:pPr>
                <a:lnSpc>
                  <a:spcPts val="1800"/>
                </a:lnSpc>
                <a:defRPr/>
              </a:pPr>
              <a:r>
                <a:rPr lang="ru-RU" sz="1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РУССКОЕ</a:t>
              </a:r>
            </a:p>
            <a:p>
              <a:pPr>
                <a:lnSpc>
                  <a:spcPts val="1800"/>
                </a:lnSpc>
                <a:defRPr/>
              </a:pPr>
              <a:r>
                <a:rPr lang="ru-RU" sz="1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ОБЩЕСТВО</a:t>
              </a:r>
            </a:p>
            <a:p>
              <a:pPr>
                <a:lnSpc>
                  <a:spcPts val="1800"/>
                </a:lnSpc>
                <a:defRPr/>
              </a:pPr>
              <a:r>
                <a:rPr lang="ru-RU" sz="1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ОЦЕНЩИКОВ</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215828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4</a:t>
            </a:fld>
            <a:endParaRPr lang="ru-RU"/>
          </a:p>
        </p:txBody>
      </p:sp>
      <p:sp>
        <p:nvSpPr>
          <p:cNvPr id="8" name="Прямоугольник 7"/>
          <p:cNvSpPr/>
          <p:nvPr/>
        </p:nvSpPr>
        <p:spPr>
          <a:xfrm>
            <a:off x="1193742" y="-31184"/>
            <a:ext cx="9795934" cy="846386"/>
          </a:xfrm>
          <a:prstGeom prst="rect">
            <a:avLst/>
          </a:prstGeom>
        </p:spPr>
        <p:txBody>
          <a:bodyPr wrap="square">
            <a:spAutoFit/>
          </a:bodyPr>
          <a:lstStyle/>
          <a:p>
            <a:pPr lvl="0" algn="ctr" defTabSz="914377">
              <a:spcAft>
                <a:spcPts val="600"/>
              </a:spcAft>
            </a:pPr>
            <a:r>
              <a:rPr lang="ru-RU" sz="2200" b="1" kern="0" dirty="0" smtClean="0">
                <a:solidFill>
                  <a:schemeClr val="bg1"/>
                </a:solidFill>
                <a:latin typeface="Calibri" pitchFamily="34" charset="0"/>
                <a:cs typeface="Calibri" pitchFamily="34" charset="0"/>
              </a:rPr>
              <a:t>ДИНАМИКА ДОХОДНОСТИ И ЦЕН </a:t>
            </a:r>
          </a:p>
          <a:p>
            <a:pPr lvl="0" algn="ctr" defTabSz="914377">
              <a:spcAft>
                <a:spcPts val="600"/>
              </a:spcAft>
            </a:pPr>
            <a:r>
              <a:rPr lang="ru-RU" sz="2200" b="1" kern="0" dirty="0" smtClean="0">
                <a:solidFill>
                  <a:schemeClr val="bg1"/>
                </a:solidFill>
                <a:latin typeface="Calibri" pitchFamily="34" charset="0"/>
                <a:cs typeface="Calibri" pitchFamily="34" charset="0"/>
              </a:rPr>
              <a:t>ФИНАНСОВЫЙ </a:t>
            </a:r>
            <a:r>
              <a:rPr lang="ru-RU" sz="2200" b="1" kern="0" dirty="0">
                <a:solidFill>
                  <a:schemeClr val="bg1"/>
                </a:solidFill>
                <a:latin typeface="Calibri" pitchFamily="34" charset="0"/>
                <a:cs typeface="Calibri" pitchFamily="34" charset="0"/>
              </a:rPr>
              <a:t>РЫНОК </a:t>
            </a:r>
            <a:r>
              <a:rPr lang="ru-RU" sz="2200" b="1" kern="0" dirty="0">
                <a:solidFill>
                  <a:srgbClr val="C00000"/>
                </a:solidFill>
                <a:latin typeface="Calibri" pitchFamily="34" charset="0"/>
                <a:cs typeface="Calibri" pitchFamily="34" charset="0"/>
              </a:rPr>
              <a:t>VS</a:t>
            </a:r>
            <a:r>
              <a:rPr lang="ru-RU" sz="2200" b="1" kern="0" dirty="0">
                <a:solidFill>
                  <a:schemeClr val="bg1"/>
                </a:solidFill>
                <a:latin typeface="Calibri" pitchFamily="34" charset="0"/>
                <a:cs typeface="Calibri" pitchFamily="34" charset="0"/>
              </a:rPr>
              <a:t> РЫНОК ЗЕМЛИ</a:t>
            </a:r>
          </a:p>
        </p:txBody>
      </p:sp>
      <p:sp>
        <p:nvSpPr>
          <p:cNvPr id="2" name="Прямоугольник 1"/>
          <p:cNvSpPr/>
          <p:nvPr/>
        </p:nvSpPr>
        <p:spPr>
          <a:xfrm>
            <a:off x="0" y="6180667"/>
            <a:ext cx="12192000" cy="67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503ADD3B-7B74-20ED-A29A-74C705887E2D}"/>
              </a:ext>
            </a:extLst>
          </p:cNvPr>
          <p:cNvSpPr/>
          <p:nvPr/>
        </p:nvSpPr>
        <p:spPr>
          <a:xfrm>
            <a:off x="264965" y="4065567"/>
            <a:ext cx="11451448" cy="784828"/>
          </a:xfrm>
          <a:prstGeom prst="rect">
            <a:avLst/>
          </a:prstGeom>
        </p:spPr>
        <p:txBody>
          <a:bodyPr wrap="square" lIns="91438" tIns="45719" rIns="91438" bIns="45719">
            <a:spAutoFit/>
          </a:bodyPr>
          <a:lstStyle/>
          <a:p>
            <a:pPr algn="ctr" defTabSz="914377">
              <a:lnSpc>
                <a:spcPts val="1800"/>
              </a:lnSpc>
            </a:pPr>
            <a:r>
              <a:rPr lang="ru-RU" sz="1300" dirty="0">
                <a:solidFill>
                  <a:schemeClr val="accent1">
                    <a:lumMod val="50000"/>
                  </a:schemeClr>
                </a:solidFill>
                <a:latin typeface="Arial Black" panose="020B0A04020102020204" pitchFamily="34" charset="0"/>
                <a:ea typeface="Calibri" panose="020F0502020204030204" pitchFamily="34" charset="0"/>
                <a:cs typeface="Times New Roman" panose="02020603050405020304" pitchFamily="18" charset="0"/>
              </a:rPr>
              <a:t>Определением Судебной коллегии по административным делам Верховного Суда РФ от 02.11.2017 N 50-АПГ17-18 оспорено Постановление Правительства Омской Области №108-п «Об утверждении Порядка определения размера арендной платы за земельные участки»</a:t>
            </a:r>
          </a:p>
        </p:txBody>
      </p:sp>
      <p:sp>
        <p:nvSpPr>
          <p:cNvPr id="13" name="Прямоугольник 12"/>
          <p:cNvSpPr/>
          <p:nvPr/>
        </p:nvSpPr>
        <p:spPr>
          <a:xfrm>
            <a:off x="173811" y="4748029"/>
            <a:ext cx="11550627" cy="1772793"/>
          </a:xfrm>
          <a:prstGeom prst="rect">
            <a:avLst/>
          </a:prstGeom>
        </p:spPr>
        <p:txBody>
          <a:bodyPr wrap="square" lIns="91438" tIns="45719" rIns="91438" bIns="45719">
            <a:spAutoFit/>
          </a:bodyPr>
          <a:lstStyle/>
          <a:p>
            <a:pPr algn="just">
              <a:lnSpc>
                <a:spcPct val="130000"/>
              </a:lnSpc>
              <a:spcBef>
                <a:spcPts val="1200"/>
              </a:spcBef>
              <a:spcAft>
                <a:spcPts val="1200"/>
              </a:spcAft>
            </a:pPr>
            <a:r>
              <a:rPr lang="ru-RU" sz="1200" dirty="0">
                <a:solidFill>
                  <a:srgbClr val="002060"/>
                </a:solidFill>
                <a:latin typeface="Arial" panose="020B0604020202020204" pitchFamily="34" charset="0"/>
                <a:cs typeface="Arial" panose="020B0604020202020204" pitchFamily="34" charset="0"/>
              </a:rPr>
              <a:t>Согласно правовой позиции Конституционного Суда Российской Федерации, сформулированной в Определении от 11 мая 2004 г. N 209-О, при отсутствии единых правил орган местного самоуправления обязан осуществлять дифференциацию ставок земельного налога, который имеет сходную с </a:t>
            </a:r>
            <a:r>
              <a:rPr lang="ru-RU" sz="1200" b="1" u="sng" dirty="0">
                <a:solidFill>
                  <a:srgbClr val="002060"/>
                </a:solidFill>
                <a:latin typeface="Arial" panose="020B0604020202020204" pitchFamily="34" charset="0"/>
                <a:cs typeface="Arial" panose="020B0604020202020204" pitchFamily="34" charset="0"/>
              </a:rPr>
              <a:t>арендной платой</a:t>
            </a:r>
            <a:r>
              <a:rPr lang="ru-RU" sz="1200" dirty="0">
                <a:solidFill>
                  <a:srgbClr val="002060"/>
                </a:solidFill>
                <a:latin typeface="Arial" panose="020B0604020202020204" pitchFamily="34" charset="0"/>
                <a:cs typeface="Arial" panose="020B0604020202020204" pitchFamily="34" charset="0"/>
              </a:rPr>
              <a:t> правовую природу в силу положений статьи 65 Земельного кодекса, </a:t>
            </a:r>
            <a:r>
              <a:rPr lang="ru-RU" sz="1200" b="1" u="sng" dirty="0">
                <a:solidFill>
                  <a:srgbClr val="002060"/>
                </a:solidFill>
                <a:latin typeface="Arial" panose="020B0604020202020204" pitchFamily="34" charset="0"/>
                <a:cs typeface="Arial" panose="020B0604020202020204" pitchFamily="34" charset="0"/>
              </a:rPr>
              <a:t>не произвольно, а в соответствии с экономической оценкой территории и генеральным планом города, то есть, основываясь на анализе и оценке экономических, природных и иных факторов, влияющих, в том числе, на уровень доходности земельного участка по местоположению и зонам различной градостроительной ценности территории</a:t>
            </a:r>
            <a:r>
              <a:rPr lang="ru-RU" sz="1200" dirty="0">
                <a:solidFill>
                  <a:srgbClr val="002060"/>
                </a:solidFill>
                <a:latin typeface="Arial" panose="020B0604020202020204" pitchFamily="34" charset="0"/>
                <a:cs typeface="Arial" panose="020B0604020202020204" pitchFamily="34" charset="0"/>
              </a:rPr>
              <a:t>. С учетом схожести правового регулирования данная позиция применяется и к вопросам установления базовых ставок арендной платы за землю, находящуюся в муниципальной, государственной собственности, или в отношении которой государственная собственность не разграничена.</a:t>
            </a:r>
          </a:p>
        </p:txBody>
      </p:sp>
      <p:sp>
        <p:nvSpPr>
          <p:cNvPr id="14" name="Прямоугольник 13"/>
          <p:cNvSpPr/>
          <p:nvPr/>
        </p:nvSpPr>
        <p:spPr>
          <a:xfrm>
            <a:off x="990278" y="6366981"/>
            <a:ext cx="10266951" cy="400111"/>
          </a:xfrm>
          <a:prstGeom prst="rect">
            <a:avLst/>
          </a:prstGeom>
        </p:spPr>
        <p:txBody>
          <a:bodyPr wrap="square" lIns="91438" tIns="45719" rIns="91438" bIns="45719">
            <a:spAutoFit/>
          </a:bodyPr>
          <a:lstStyle/>
          <a:p>
            <a:pPr lvl="0" algn="ctr"/>
            <a:r>
              <a:rPr lang="ru-RU" sz="2000" b="1" dirty="0">
                <a:solidFill>
                  <a:srgbClr val="C00000"/>
                </a:solidFill>
                <a:latin typeface="Arial" panose="020B0604020202020204" pitchFamily="34" charset="0"/>
                <a:cs typeface="Arial" panose="020B0604020202020204" pitchFamily="34" charset="0"/>
              </a:rPr>
              <a:t>Коэффициенты аренды земли должны быть экономически обоснованы</a:t>
            </a:r>
            <a:endParaRPr lang="ru-RU" sz="2000" b="1" dirty="0">
              <a:solidFill>
                <a:srgbClr val="C00000"/>
              </a:solidFill>
              <a:latin typeface="Calibri"/>
            </a:endParaRPr>
          </a:p>
        </p:txBody>
      </p:sp>
      <p:grpSp>
        <p:nvGrpSpPr>
          <p:cNvPr id="15" name="Группа 14"/>
          <p:cNvGrpSpPr/>
          <p:nvPr/>
        </p:nvGrpSpPr>
        <p:grpSpPr>
          <a:xfrm>
            <a:off x="257175" y="933821"/>
            <a:ext cx="11476687" cy="3127770"/>
            <a:chOff x="100854" y="0"/>
            <a:chExt cx="12475379" cy="2711824"/>
          </a:xfrm>
        </p:grpSpPr>
        <p:graphicFrame>
          <p:nvGraphicFramePr>
            <p:cNvPr id="16" name="Диаграмма 15"/>
            <p:cNvGraphicFramePr>
              <a:graphicFrameLocks/>
            </p:cNvGraphicFramePr>
            <p:nvPr>
              <p:extLst>
                <p:ext uri="{D42A27DB-BD31-4B8C-83A1-F6EECF244321}">
                  <p14:modId xmlns:p14="http://schemas.microsoft.com/office/powerpoint/2010/main" val="2393917531"/>
                </p:ext>
              </p:extLst>
            </p:nvPr>
          </p:nvGraphicFramePr>
          <p:xfrm>
            <a:off x="100854" y="0"/>
            <a:ext cx="12374525" cy="2711824"/>
          </p:xfrm>
          <a:graphic>
            <a:graphicData uri="http://schemas.openxmlformats.org/drawingml/2006/chart">
              <c:chart xmlns:c="http://schemas.openxmlformats.org/drawingml/2006/chart" xmlns:r="http://schemas.openxmlformats.org/officeDocument/2006/relationships" r:id="rId4"/>
            </a:graphicData>
          </a:graphic>
        </p:graphicFrame>
        <p:pic>
          <p:nvPicPr>
            <p:cNvPr id="17" name="Рисунок 16"/>
            <p:cNvPicPr/>
            <p:nvPr/>
          </p:nvPicPr>
          <p:blipFill>
            <a:blip r:embed="rId5">
              <a:clrChange>
                <a:clrFrom>
                  <a:srgbClr val="FFFFFF"/>
                </a:clrFrom>
                <a:clrTo>
                  <a:srgbClr val="FFFFFF">
                    <a:alpha val="0"/>
                  </a:srgbClr>
                </a:clrTo>
              </a:clrChange>
            </a:blip>
            <a:stretch>
              <a:fillRect/>
            </a:stretch>
          </p:blipFill>
          <p:spPr>
            <a:xfrm>
              <a:off x="100854" y="1248353"/>
              <a:ext cx="12475379" cy="728383"/>
            </a:xfrm>
            <a:prstGeom prst="rect">
              <a:avLst/>
            </a:prstGeom>
          </p:spPr>
        </p:pic>
      </p:grpSp>
      <p:pic>
        <p:nvPicPr>
          <p:cNvPr id="18" name="Рисунок 17"/>
          <p:cNvPicPr>
            <a:picLocks noChangeAspect="1"/>
          </p:cNvPicPr>
          <p:nvPr/>
        </p:nvPicPr>
        <p:blipFill>
          <a:blip r:embed="rId6"/>
          <a:stretch>
            <a:fillRect/>
          </a:stretch>
        </p:blipFill>
        <p:spPr>
          <a:xfrm>
            <a:off x="661398" y="1083552"/>
            <a:ext cx="1971675" cy="571500"/>
          </a:xfrm>
          <a:prstGeom prst="rect">
            <a:avLst/>
          </a:prstGeom>
        </p:spPr>
      </p:pic>
      <p:pic>
        <p:nvPicPr>
          <p:cNvPr id="19" name="Рисунок 18"/>
          <p:cNvPicPr>
            <a:picLocks noChangeAspect="1"/>
          </p:cNvPicPr>
          <p:nvPr/>
        </p:nvPicPr>
        <p:blipFill>
          <a:blip r:embed="rId7"/>
          <a:stretch>
            <a:fillRect/>
          </a:stretch>
        </p:blipFill>
        <p:spPr>
          <a:xfrm>
            <a:off x="3351214" y="1083552"/>
            <a:ext cx="333375" cy="114300"/>
          </a:xfrm>
          <a:prstGeom prst="rect">
            <a:avLst/>
          </a:prstGeom>
        </p:spPr>
      </p:pic>
      <p:pic>
        <p:nvPicPr>
          <p:cNvPr id="20" name="Рисунок 19"/>
          <p:cNvPicPr>
            <a:picLocks noChangeAspect="1"/>
          </p:cNvPicPr>
          <p:nvPr/>
        </p:nvPicPr>
        <p:blipFill rotWithShape="1">
          <a:blip r:embed="rId8"/>
          <a:srcRect l="7082" t="20732" r="7992"/>
          <a:stretch/>
        </p:blipFill>
        <p:spPr>
          <a:xfrm>
            <a:off x="11353800" y="1197852"/>
            <a:ext cx="809626" cy="2096986"/>
          </a:xfrm>
          <a:prstGeom prst="rect">
            <a:avLst/>
          </a:prstGeom>
        </p:spPr>
      </p:pic>
      <p:cxnSp>
        <p:nvCxnSpPr>
          <p:cNvPr id="5" name="Прямая соединительная линия 4"/>
          <p:cNvCxnSpPr/>
          <p:nvPr/>
        </p:nvCxnSpPr>
        <p:spPr>
          <a:xfrm>
            <a:off x="8972550" y="1121652"/>
            <a:ext cx="3048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15868" y="70339"/>
            <a:ext cx="2677060" cy="789575"/>
            <a:chOff x="50312" y="-7821"/>
            <a:chExt cx="2677060" cy="789575"/>
          </a:xfrm>
        </p:grpSpPr>
        <p:pic>
          <p:nvPicPr>
            <p:cNvPr id="23" name="Рисунок 22"/>
            <p:cNvPicPr>
              <a:picLocks noChangeAspect="1"/>
            </p:cNvPicPr>
            <p:nvPr/>
          </p:nvPicPr>
          <p:blipFill rotWithShape="1">
            <a:blip r:embed="rId9">
              <a:lum bright="70000" contrast="-70000"/>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24" name="TextBox 23"/>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42105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5</a:t>
            </a:fld>
            <a:endParaRPr lang="ru-RU"/>
          </a:p>
        </p:txBody>
      </p:sp>
      <p:sp>
        <p:nvSpPr>
          <p:cNvPr id="2" name="Прямоугольник 1"/>
          <p:cNvSpPr/>
          <p:nvPr/>
        </p:nvSpPr>
        <p:spPr>
          <a:xfrm>
            <a:off x="0" y="6127335"/>
            <a:ext cx="12192000" cy="730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graphicFrame>
            <p:nvGraphicFramePr>
              <p:cNvPr id="9" name="Таблица 8"/>
              <p:cNvGraphicFramePr>
                <a:graphicFrameLocks noGrp="1"/>
              </p:cNvGraphicFramePr>
              <p:nvPr>
                <p:extLst>
                  <p:ext uri="{D42A27DB-BD31-4B8C-83A1-F6EECF244321}">
                    <p14:modId xmlns:p14="http://schemas.microsoft.com/office/powerpoint/2010/main" val="3578844671"/>
                  </p:ext>
                </p:extLst>
              </p:nvPr>
            </p:nvGraphicFramePr>
            <p:xfrm>
              <a:off x="89334" y="498765"/>
              <a:ext cx="8062008" cy="6421057"/>
            </p:xfrm>
            <a:graphic>
              <a:graphicData uri="http://schemas.openxmlformats.org/drawingml/2006/table">
                <a:tbl>
                  <a:tblPr firstRow="1" firstCol="1" bandRow="1"/>
                  <a:tblGrid>
                    <a:gridCol w="4174008">
                      <a:extLst>
                        <a:ext uri="{9D8B030D-6E8A-4147-A177-3AD203B41FA5}">
                          <a16:colId xmlns:a16="http://schemas.microsoft.com/office/drawing/2014/main" val="3531248649"/>
                        </a:ext>
                      </a:extLst>
                    </a:gridCol>
                    <a:gridCol w="3888000">
                      <a:extLst>
                        <a:ext uri="{9D8B030D-6E8A-4147-A177-3AD203B41FA5}">
                          <a16:colId xmlns:a16="http://schemas.microsoft.com/office/drawing/2014/main" val="1883670675"/>
                        </a:ext>
                      </a:extLst>
                    </a:gridCol>
                  </a:tblGrid>
                  <a:tr h="320529">
                    <a:tc>
                      <a:txBody>
                        <a:bodyPr/>
                        <a:lstStyle/>
                        <a:p>
                          <a:pPr algn="l">
                            <a:lnSpc>
                              <a:spcPct val="115000"/>
                            </a:lnSpc>
                            <a:spcAft>
                              <a:spcPts val="0"/>
                            </a:spcAft>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Санкт-Петербург</a:t>
                          </a:r>
                        </a:p>
                        <a:p>
                          <a:pPr algn="l">
                            <a:lnSpc>
                              <a:spcPct val="115000"/>
                            </a:lnSpc>
                            <a:spcAft>
                              <a:spcPts val="0"/>
                            </a:spcAft>
                          </a:pPr>
                          <a:r>
                            <a:rPr lang="ru-RU"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Закон от 21.11.2007г.</a:t>
                          </a:r>
                          <a:endPar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Ар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Bs</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Кmp</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Ps</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Кф</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Кп х Кд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Кк</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592849"/>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Ленинградская область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Постановлением Правительства</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Ленинградской области</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от 28.12.2015г. N 520</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Б х </a:t>
                          </a:r>
                          <a:r>
                            <a:rPr lang="en-US" sz="1500" b="1" i="0" kern="1200" dirty="0" smtClean="0">
                              <a:solidFill>
                                <a:srgbClr val="C00000"/>
                              </a:solidFill>
                              <a:effectLst/>
                              <a:latin typeface="Arial" panose="020B0604020202020204" pitchFamily="34" charset="0"/>
                              <a:ea typeface="+mn-ea"/>
                              <a:cs typeface="Arial" panose="020B0604020202020204" pitchFamily="34" charset="0"/>
                            </a:rPr>
                            <a:t>S</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Кри</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Кз</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Кио х Ку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Кр</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451552"/>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ЯНАО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 Правительства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Ямало-Ненецкого автономного округа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от 8.10.2015г. N 953-П</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РАП = (КС * С / 100) * Ка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Кст</a:t>
                          </a:r>
                          <a:r>
                            <a:rPr lang="ru-RU" sz="1500" b="1" i="0" kern="1200" dirty="0" smtClean="0">
                              <a:solidFill>
                                <a:srgbClr val="C00000"/>
                              </a:solidFill>
                              <a:effectLst/>
                              <a:latin typeface="Arial" panose="020B0604020202020204" pitchFamily="34" charset="0"/>
                              <a:ea typeface="+mn-ea"/>
                              <a:cs typeface="Arial" panose="020B0604020202020204" pitchFamily="34" charset="0"/>
                            </a:rPr>
                            <a:t> * Кд / Кг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Кs</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357545"/>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Иркутск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администрации г. Иркутска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от 21.07.2015г.</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 031-06-697/5 </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S x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Пк</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Ка x Ку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Кк</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620277"/>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Новосибирск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Правительства Новосибирской области от 10.06.2015 N 219-п (ред. от 25.12.2023)</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Кр</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Ка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Кдоп</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93259"/>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Краснодар </a:t>
                          </a:r>
                          <a:r>
                            <a:rPr lang="ru-RU"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 администрации муниципального образования города Краснодара N 2183 от 30.05.2016г.</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К(Р) 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Саn</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КИ</a:t>
                          </a: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4941961"/>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Екатеринбург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Постановлением Правительства Свердловской области N 1855-ПП от 30.12.2011г. </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ru-RU" sz="1500" b="1" i="0" kern="1200" smtClean="0">
                                    <a:solidFill>
                                      <a:srgbClr val="C00000"/>
                                    </a:solidFill>
                                    <a:effectLst/>
                                    <a:latin typeface="Cambria Math"/>
                                    <a:ea typeface="+mn-ea"/>
                                    <a:cs typeface="+mn-cs"/>
                                  </a:rPr>
                                  <m:t>АП=</m:t>
                                </m:r>
                                <m:f>
                                  <m:fPr>
                                    <m:ctrlPr>
                                      <a:rPr lang="ru-RU" sz="1500" b="1" i="1" kern="1200">
                                        <a:solidFill>
                                          <a:srgbClr val="C00000"/>
                                        </a:solidFill>
                                        <a:effectLst/>
                                        <a:latin typeface="Cambria Math" panose="02040503050406030204" pitchFamily="18" charset="0"/>
                                        <a:ea typeface="+mn-ea"/>
                                        <a:cs typeface="+mn-cs"/>
                                      </a:rPr>
                                    </m:ctrlPr>
                                  </m:fPr>
                                  <m:num>
                                    <m:r>
                                      <a:rPr lang="ru-RU" sz="1500" b="1" i="0" kern="1200">
                                        <a:solidFill>
                                          <a:srgbClr val="C00000"/>
                                        </a:solidFill>
                                        <a:effectLst/>
                                        <a:latin typeface="Cambria Math"/>
                                        <a:ea typeface="+mn-ea"/>
                                        <a:cs typeface="+mn-cs"/>
                                      </a:rPr>
                                      <m:t>С х СтАП х Ку х ПК</m:t>
                                    </m:r>
                                  </m:num>
                                  <m:den>
                                    <m:r>
                                      <a:rPr lang="ru-RU" sz="1500" b="1" i="0" kern="1200">
                                        <a:solidFill>
                                          <a:srgbClr val="C00000"/>
                                        </a:solidFill>
                                        <a:effectLst/>
                                        <a:latin typeface="Cambria Math"/>
                                        <a:ea typeface="+mn-ea"/>
                                        <a:cs typeface="+mn-cs"/>
                                      </a:rPr>
                                      <m:t>𝟏𝟎𝟎</m:t>
                                    </m:r>
                                  </m:den>
                                </m:f>
                              </m:oMath>
                            </m:oMathPara>
                          </a14:m>
                          <a:endParaRPr lang="ru-RU" sz="1500" b="1" i="0" kern="1200" dirty="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057032"/>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Чита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Решение Думы городского округа "Город Чита"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от 21.05. 2015г. N 76</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К x К1</a:t>
                          </a: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1125934"/>
                      </a:ext>
                    </a:extLst>
                  </a:tr>
                  <a:tr h="3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Калининград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N 336 от 15.05.2012г. </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Кз</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953463"/>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Дагестан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Правительства</a:t>
                          </a:r>
                          <a:r>
                            <a:rPr lang="ru-RU"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Республики Дагестан от 3.11.2015 г. N 306 </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С x S x К</a:t>
                          </a: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866373"/>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Казань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кабинета министров Республики Татарстан N 74 от 9.02.1995г.</a:t>
                          </a:r>
                          <a:r>
                            <a:rPr lang="ru-RU"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Рс</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Кф</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p>
                          <a:pPr marL="0" algn="l" defTabSz="1088449" rtl="0" eaLnBrk="1" latinLnBrk="0" hangingPunct="1">
                            <a:lnSpc>
                              <a:spcPct val="115000"/>
                            </a:lnSpc>
                            <a:spcAft>
                              <a:spcPts val="1000"/>
                            </a:spcAft>
                          </a:pPr>
                          <a:endParaRPr lang="ru-RU" sz="1500" b="1" i="1"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333852"/>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Омск</a:t>
                          </a:r>
                          <a:r>
                            <a:rPr lang="ru-RU" sz="1400" b="1"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Правительства Омской области от 26.12.2018г. N 419-п</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Кф</a:t>
                          </a:r>
                          <a:endParaRPr lang="ru-RU" sz="1500" b="1" kern="120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Хабаровск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a:t>
                          </a:r>
                          <a:r>
                            <a:rPr lang="ru-RU"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администрации города Хабаровска</a:t>
                          </a:r>
                          <a:r>
                            <a:rPr lang="ru-RU"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от 29.12. 2020 г. N 4371</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Квзм</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p>
                          <a:pPr marL="0" marR="0" indent="0" algn="l" defTabSz="1088449" rtl="0" eaLnBrk="1" fontAlgn="auto" latinLnBrk="0" hangingPunct="1">
                            <a:lnSpc>
                              <a:spcPct val="100000"/>
                            </a:lnSpc>
                            <a:spcBef>
                              <a:spcPts val="0"/>
                            </a:spcBef>
                            <a:spcAft>
                              <a:spcPts val="0"/>
                            </a:spcAft>
                            <a:buClrTx/>
                            <a:buSzTx/>
                            <a:buFontTx/>
                            <a:buNone/>
                            <a:tabLst/>
                            <a:defRPr/>
                          </a:pP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995809"/>
                      </a:ext>
                    </a:extLst>
                  </a:tr>
                  <a:tr h="360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Владивосток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Решение думы города Владивостока N 208-МПА от 10.08.2015г.</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err="1" smtClean="0">
                              <a:solidFill>
                                <a:srgbClr val="C00000"/>
                              </a:solidFill>
                              <a:effectLst/>
                              <a:latin typeface="Arial" panose="020B0604020202020204" pitchFamily="34" charset="0"/>
                              <a:ea typeface="+mn-ea"/>
                              <a:cs typeface="Arial" panose="020B0604020202020204" pitchFamily="34" charset="0"/>
                            </a:rPr>
                            <a:t>Апл</a:t>
                          </a:r>
                          <a:r>
                            <a:rPr lang="ru-RU" sz="1500" b="1" i="0" kern="1200" dirty="0" smtClean="0">
                              <a:solidFill>
                                <a:srgbClr val="C00000"/>
                              </a:solidFill>
                              <a:effectLst/>
                              <a:latin typeface="Arial" panose="020B0604020202020204" pitchFamily="34" charset="0"/>
                              <a:ea typeface="+mn-ea"/>
                              <a:cs typeface="Arial" panose="020B0604020202020204" pitchFamily="34" charset="0"/>
                            </a:rPr>
                            <a:t> = Ас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Скд</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p>
                          <a:pPr marL="0" marR="0" indent="0" algn="l" defTabSz="1088449" rtl="0" eaLnBrk="1" fontAlgn="auto" latinLnBrk="0" hangingPunct="1">
                            <a:lnSpc>
                              <a:spcPct val="100000"/>
                            </a:lnSpc>
                            <a:spcBef>
                              <a:spcPts val="0"/>
                            </a:spcBef>
                            <a:spcAft>
                              <a:spcPts val="0"/>
                            </a:spcAft>
                            <a:buClrTx/>
                            <a:buSzTx/>
                            <a:buFontTx/>
                            <a:buNone/>
                            <a:tabLst/>
                            <a:defRPr/>
                          </a:pP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978925"/>
                      </a:ext>
                    </a:extLst>
                  </a:tr>
                </a:tbl>
              </a:graphicData>
            </a:graphic>
          </p:graphicFrame>
        </mc:Choice>
        <mc:Fallback xmlns="">
          <p:graphicFrame>
            <p:nvGraphicFramePr>
              <p:cNvPr id="9" name="Таблица 8"/>
              <p:cNvGraphicFramePr>
                <a:graphicFrameLocks noGrp="1"/>
              </p:cNvGraphicFramePr>
              <p:nvPr>
                <p:extLst>
                  <p:ext uri="{D42A27DB-BD31-4B8C-83A1-F6EECF244321}">
                    <p14:modId xmlns:p14="http://schemas.microsoft.com/office/powerpoint/2010/main" val="3578844671"/>
                  </p:ext>
                </p:extLst>
              </p:nvPr>
            </p:nvGraphicFramePr>
            <p:xfrm>
              <a:off x="89334" y="498765"/>
              <a:ext cx="8062008" cy="6380862"/>
            </p:xfrm>
            <a:graphic>
              <a:graphicData uri="http://schemas.openxmlformats.org/drawingml/2006/table">
                <a:tbl>
                  <a:tblPr firstRow="1" firstCol="1" bandRow="1"/>
                  <a:tblGrid>
                    <a:gridCol w="4174008">
                      <a:extLst>
                        <a:ext uri="{9D8B030D-6E8A-4147-A177-3AD203B41FA5}">
                          <a16:colId xmlns:a16="http://schemas.microsoft.com/office/drawing/2014/main" val="3531248649"/>
                        </a:ext>
                      </a:extLst>
                    </a:gridCol>
                    <a:gridCol w="3888000">
                      <a:extLst>
                        <a:ext uri="{9D8B030D-6E8A-4147-A177-3AD203B41FA5}">
                          <a16:colId xmlns:a16="http://schemas.microsoft.com/office/drawing/2014/main" val="1883670675"/>
                        </a:ext>
                      </a:extLst>
                    </a:gridCol>
                  </a:tblGrid>
                  <a:tr h="437833">
                    <a:tc>
                      <a:txBody>
                        <a:bodyPr/>
                        <a:lstStyle/>
                        <a:p>
                          <a:pPr algn="l">
                            <a:lnSpc>
                              <a:spcPct val="115000"/>
                            </a:lnSpc>
                            <a:spcAft>
                              <a:spcPts val="0"/>
                            </a:spcAft>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Санкт-Петербург</a:t>
                          </a:r>
                        </a:p>
                        <a:p>
                          <a:pPr algn="l">
                            <a:lnSpc>
                              <a:spcPct val="115000"/>
                            </a:lnSpc>
                            <a:spcAft>
                              <a:spcPts val="0"/>
                            </a:spcAft>
                          </a:pPr>
                          <a:r>
                            <a:rPr lang="ru-RU"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Закон от 21.11.2007г.</a:t>
                          </a:r>
                          <a:endPar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Ар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Bs</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Кmp</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Ps</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Кф</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Кп х Кд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Кк</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9592849"/>
                      </a:ext>
                    </a:extLst>
                  </a:tr>
                  <a:tr h="57912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Ленинградская область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Постановлением Правительства</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Ленинградской области</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от 28.12.2015г. N 520</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Б х </a:t>
                          </a:r>
                          <a:r>
                            <a:rPr lang="en-US" sz="1500" b="1" i="0" kern="1200" dirty="0" smtClean="0">
                              <a:solidFill>
                                <a:srgbClr val="C00000"/>
                              </a:solidFill>
                              <a:effectLst/>
                              <a:latin typeface="Arial" panose="020B0604020202020204" pitchFamily="34" charset="0"/>
                              <a:ea typeface="+mn-ea"/>
                              <a:cs typeface="Arial" panose="020B0604020202020204" pitchFamily="34" charset="0"/>
                            </a:rPr>
                            <a:t>S</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Кри</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Кз</a:t>
                          </a:r>
                          <a:r>
                            <a:rPr lang="ru-RU" sz="1500" b="1" i="0" kern="1200" dirty="0" smtClean="0">
                              <a:solidFill>
                                <a:srgbClr val="C00000"/>
                              </a:solidFill>
                              <a:effectLst/>
                              <a:latin typeface="Arial" panose="020B0604020202020204" pitchFamily="34" charset="0"/>
                              <a:ea typeface="+mn-ea"/>
                              <a:cs typeface="Arial" panose="020B0604020202020204" pitchFamily="34" charset="0"/>
                            </a:rPr>
                            <a:t> х Кио х Ку х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Кр</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7451552"/>
                      </a:ext>
                    </a:extLst>
                  </a:tr>
                  <a:tr h="57912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ЯНАО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 Правительства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Ямало-Ненецкого автономного округа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от 8.10.2015г. N 953-П</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РАП = (КС * С / 100) * Ка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Кст</a:t>
                          </a:r>
                          <a:r>
                            <a:rPr lang="ru-RU" sz="1500" b="1" i="0" kern="1200" dirty="0" smtClean="0">
                              <a:solidFill>
                                <a:srgbClr val="C00000"/>
                              </a:solidFill>
                              <a:effectLst/>
                              <a:latin typeface="Arial" panose="020B0604020202020204" pitchFamily="34" charset="0"/>
                              <a:ea typeface="+mn-ea"/>
                              <a:cs typeface="Arial" panose="020B0604020202020204" pitchFamily="34" charset="0"/>
                            </a:rPr>
                            <a:t> * Кд / Кг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Кs</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357545"/>
                      </a:ext>
                    </a:extLst>
                  </a:tr>
                  <a:tr h="39624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Иркутск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администрации г. Иркутска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от 21.07.2015г.</a:t>
                          </a:r>
                          <a:r>
                            <a:rPr lang="ru-RU"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ru-RU"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 031-06-697/5 </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S x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Пк</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Ка x Ку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Кк</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620277"/>
                      </a:ext>
                    </a:extLst>
                  </a:tr>
                  <a:tr h="57912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Новосибирск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Правительства Новосибирской области от 10.06.2015 N 219-п (ред. от 25.12.2023)</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Кр</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Ка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Кдоп</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4393259"/>
                      </a:ext>
                    </a:extLst>
                  </a:tr>
                  <a:tr h="57912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Краснодар </a:t>
                          </a:r>
                          <a:r>
                            <a:rPr lang="ru-RU"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Постановление администрации муниципального образования города Краснодара N 2183 от 30.05.2016г.</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К(Р) 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Саn</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КИ</a:t>
                          </a: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4941961"/>
                      </a:ext>
                    </a:extLst>
                  </a:tr>
                  <a:tr h="429451">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Екатеринбург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Постановлением Правительства Свердловской области N 1855-ПП от 30.12.2011г. </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7199" t="-736620" b="-660563"/>
                          </a:stretch>
                        </a:blipFill>
                      </a:tcPr>
                    </a:tc>
                    <a:extLst>
                      <a:ext uri="{0D108BD9-81ED-4DB2-BD59-A6C34878D82A}">
                        <a16:rowId xmlns:a16="http://schemas.microsoft.com/office/drawing/2014/main" val="870057032"/>
                      </a:ext>
                    </a:extLst>
                  </a:tr>
                  <a:tr h="39624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Чита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Решение Думы городского округа "Город Чита"</a:t>
                          </a:r>
                        </a:p>
                        <a:p>
                          <a:pPr marL="0" marR="0" indent="0" algn="l" defTabSz="1088449"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от 21.05. 2015г. N 76</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К x К1</a:t>
                          </a: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1125934"/>
                      </a:ext>
                    </a:extLst>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Калининград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N 336 от 15.05.2012г. </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Кз</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9953463"/>
                      </a:ext>
                    </a:extLst>
                  </a:tr>
                  <a:tr h="39624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Дагестан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Правительства</a:t>
                          </a:r>
                          <a:r>
                            <a:rPr lang="ru-RU"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Республики Дагестан от 3.11.2015 г. N 306 </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С x S x К</a:t>
                          </a: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866373"/>
                      </a:ext>
                    </a:extLst>
                  </a:tr>
                  <a:tr h="469138">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Казань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кабинета министров Республики Татарстан N 74 от 9.02.1995г.</a:t>
                          </a:r>
                          <a:r>
                            <a:rPr lang="ru-RU" sz="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Рс</a:t>
                          </a:r>
                          <a:r>
                            <a:rPr lang="ru-RU" sz="1500" b="1" i="0" kern="1200" dirty="0" smtClean="0">
                              <a:solidFill>
                                <a:srgbClr val="C00000"/>
                              </a:solidFill>
                              <a:effectLst/>
                              <a:latin typeface="Arial" panose="020B0604020202020204" pitchFamily="34" charset="0"/>
                              <a:ea typeface="+mn-ea"/>
                              <a:cs typeface="Arial" panose="020B0604020202020204" pitchFamily="34" charset="0"/>
                            </a:rPr>
                            <a:t>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Кф</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p>
                          <a:pPr marL="0" algn="l" defTabSz="1088449" rtl="0" eaLnBrk="1" latinLnBrk="0" hangingPunct="1">
                            <a:lnSpc>
                              <a:spcPct val="115000"/>
                            </a:lnSpc>
                            <a:spcAft>
                              <a:spcPts val="1000"/>
                            </a:spcAft>
                          </a:pPr>
                          <a:endParaRPr lang="ru-RU" sz="1500" b="1" i="1"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333852"/>
                      </a:ext>
                    </a:extLst>
                  </a:tr>
                  <a:tr h="39624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Омск</a:t>
                          </a:r>
                          <a:r>
                            <a:rPr lang="ru-RU" sz="1400" b="1" kern="1200" baseline="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 Правительства Омской области от 26.12.2018г. N 419-п</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Ап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Кф</a:t>
                          </a:r>
                          <a:endParaRPr lang="ru-RU" sz="1500" b="1" kern="120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72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Хабаровск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Постановление</a:t>
                          </a:r>
                          <a:r>
                            <a:rPr lang="ru-RU"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администрации города Хабаровска</a:t>
                          </a:r>
                          <a:r>
                            <a:rPr lang="ru-RU"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ru-RU"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от 29.12. 2020 г. N 4371</a:t>
                          </a: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smtClean="0">
                              <a:solidFill>
                                <a:srgbClr val="C00000"/>
                              </a:solidFill>
                              <a:effectLst/>
                              <a:latin typeface="Arial" panose="020B0604020202020204" pitchFamily="34" charset="0"/>
                              <a:ea typeface="+mn-ea"/>
                              <a:cs typeface="Arial" panose="020B0604020202020204" pitchFamily="34" charset="0"/>
                            </a:rPr>
                            <a:t>А = Кс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Квзм</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p>
                          <a:pPr marL="0" marR="0" indent="0" algn="l" defTabSz="1088449" rtl="0" eaLnBrk="1" fontAlgn="auto" latinLnBrk="0" hangingPunct="1">
                            <a:lnSpc>
                              <a:spcPct val="100000"/>
                            </a:lnSpc>
                            <a:spcBef>
                              <a:spcPts val="0"/>
                            </a:spcBef>
                            <a:spcAft>
                              <a:spcPts val="0"/>
                            </a:spcAft>
                            <a:buClrTx/>
                            <a:buSzTx/>
                            <a:buFontTx/>
                            <a:buNone/>
                            <a:tabLst/>
                            <a:defRPr/>
                          </a:pP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995809"/>
                      </a:ext>
                    </a:extLst>
                  </a:tr>
                  <a:tr h="457200">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400" b="1" kern="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Владивосток </a:t>
                          </a:r>
                          <a:r>
                            <a:rPr lang="ru-RU"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Решение думы города Владивостока N 208-МПА от 10.08.2015г.</a:t>
                          </a:r>
                          <a:endParaRPr lang="ru-RU" sz="1200" b="1" i="0" kern="1200" dirty="0" smtClean="0">
                            <a:solidFill>
                              <a:srgbClr val="C00000"/>
                            </a:solidFill>
                            <a:effectLst/>
                            <a:latin typeface="Cambria Math"/>
                            <a:ea typeface="+mn-ea"/>
                            <a:cs typeface="+mn-cs"/>
                          </a:endParaRPr>
                        </a:p>
                      </a:txBody>
                      <a:tcPr marL="31079"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088449" rtl="0" eaLnBrk="1" fontAlgn="auto" latinLnBrk="0" hangingPunct="1">
                            <a:lnSpc>
                              <a:spcPct val="100000"/>
                            </a:lnSpc>
                            <a:spcBef>
                              <a:spcPts val="0"/>
                            </a:spcBef>
                            <a:spcAft>
                              <a:spcPts val="0"/>
                            </a:spcAft>
                            <a:buClrTx/>
                            <a:buSzTx/>
                            <a:buFontTx/>
                            <a:buNone/>
                            <a:tabLst/>
                            <a:defRPr/>
                          </a:pPr>
                          <a:r>
                            <a:rPr lang="ru-RU" sz="1500" b="1" i="0" kern="1200" dirty="0" err="1" smtClean="0">
                              <a:solidFill>
                                <a:srgbClr val="C00000"/>
                              </a:solidFill>
                              <a:effectLst/>
                              <a:latin typeface="Arial" panose="020B0604020202020204" pitchFamily="34" charset="0"/>
                              <a:ea typeface="+mn-ea"/>
                              <a:cs typeface="Arial" panose="020B0604020202020204" pitchFamily="34" charset="0"/>
                            </a:rPr>
                            <a:t>Апл</a:t>
                          </a:r>
                          <a:r>
                            <a:rPr lang="ru-RU" sz="1500" b="1" i="0" kern="1200" dirty="0" smtClean="0">
                              <a:solidFill>
                                <a:srgbClr val="C00000"/>
                              </a:solidFill>
                              <a:effectLst/>
                              <a:latin typeface="Arial" panose="020B0604020202020204" pitchFamily="34" charset="0"/>
                              <a:ea typeface="+mn-ea"/>
                              <a:cs typeface="Arial" panose="020B0604020202020204" pitchFamily="34" charset="0"/>
                            </a:rPr>
                            <a:t> = Ас x </a:t>
                          </a:r>
                          <a:r>
                            <a:rPr lang="ru-RU" sz="1500" b="1" i="0" kern="1200" dirty="0" err="1" smtClean="0">
                              <a:solidFill>
                                <a:srgbClr val="C00000"/>
                              </a:solidFill>
                              <a:effectLst/>
                              <a:latin typeface="Arial" panose="020B0604020202020204" pitchFamily="34" charset="0"/>
                              <a:ea typeface="+mn-ea"/>
                              <a:cs typeface="Arial" panose="020B0604020202020204" pitchFamily="34" charset="0"/>
                            </a:rPr>
                            <a:t>Скд</a:t>
                          </a: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p>
                          <a:pPr marL="0" marR="0" indent="0" algn="l" defTabSz="1088449" rtl="0" eaLnBrk="1" fontAlgn="auto" latinLnBrk="0" hangingPunct="1">
                            <a:lnSpc>
                              <a:spcPct val="100000"/>
                            </a:lnSpc>
                            <a:spcBef>
                              <a:spcPts val="0"/>
                            </a:spcBef>
                            <a:spcAft>
                              <a:spcPts val="0"/>
                            </a:spcAft>
                            <a:buClrTx/>
                            <a:buSzTx/>
                            <a:buFontTx/>
                            <a:buNone/>
                            <a:tabLst/>
                            <a:defRPr/>
                          </a:pPr>
                          <a:endParaRPr lang="ru-RU" sz="1500" b="1" i="0" kern="1200" dirty="0" smtClean="0">
                            <a:solidFill>
                              <a:srgbClr val="C00000"/>
                            </a:solidFill>
                            <a:effectLst/>
                            <a:latin typeface="Arial" panose="020B0604020202020204" pitchFamily="34" charset="0"/>
                            <a:ea typeface="+mn-ea"/>
                            <a:cs typeface="Arial" panose="020B0604020202020204" pitchFamily="34" charset="0"/>
                          </a:endParaRPr>
                        </a:p>
                      </a:txBody>
                      <a:tcPr marL="144000" marR="310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978925"/>
                      </a:ext>
                    </a:extLst>
                  </a:tr>
                </a:tbl>
              </a:graphicData>
            </a:graphic>
          </p:graphicFrame>
        </mc:Fallback>
      </mc:AlternateContent>
      <p:sp>
        <p:nvSpPr>
          <p:cNvPr id="14" name="Прямоугольник 13"/>
          <p:cNvSpPr/>
          <p:nvPr/>
        </p:nvSpPr>
        <p:spPr>
          <a:xfrm>
            <a:off x="7921970" y="421952"/>
            <a:ext cx="1163361" cy="1938990"/>
          </a:xfrm>
          <a:prstGeom prst="rect">
            <a:avLst/>
          </a:prstGeom>
          <a:scene3d>
            <a:camera prst="perspectiveHeroicExtremeRightFacing"/>
            <a:lightRig rig="threePt" dir="t"/>
          </a:scene3d>
        </p:spPr>
        <p:txBody>
          <a:bodyPr wrap="square" lIns="91438" tIns="45719" rIns="91438" bIns="45719">
            <a:spAutoFit/>
          </a:bodyPr>
          <a:lstStyle/>
          <a:p>
            <a:r>
              <a:rPr lang="ru-RU" sz="12000" b="1" dirty="0" smtClean="0">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atin typeface="Arial" panose="020B0604020202020204" pitchFamily="34" charset="0"/>
                <a:ea typeface="Times New Roman" panose="02020603050405020304" pitchFamily="18" charset="0"/>
                <a:cs typeface="Arial" panose="020B0604020202020204" pitchFamily="34" charset="0"/>
              </a:rPr>
              <a:t>≈</a:t>
            </a:r>
            <a:endParaRPr lang="ru-RU" sz="12000" dirty="0">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endParaRPr>
          </a:p>
        </p:txBody>
      </p:sp>
      <p:sp>
        <p:nvSpPr>
          <p:cNvPr id="15" name="Прямоугольник 2"/>
          <p:cNvSpPr>
            <a:spLocks noChangeArrowheads="1"/>
          </p:cNvSpPr>
          <p:nvPr/>
        </p:nvSpPr>
        <p:spPr bwMode="auto">
          <a:xfrm rot="5400000">
            <a:off x="5879093" y="-5883386"/>
            <a:ext cx="425229"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grpSp>
        <p:nvGrpSpPr>
          <p:cNvPr id="6" name="Группа 5"/>
          <p:cNvGrpSpPr/>
          <p:nvPr/>
        </p:nvGrpSpPr>
        <p:grpSpPr>
          <a:xfrm>
            <a:off x="6161045" y="4280756"/>
            <a:ext cx="5975533" cy="2266928"/>
            <a:chOff x="7397668" y="3834138"/>
            <a:chExt cx="4865184" cy="2136734"/>
          </a:xfrm>
        </p:grpSpPr>
        <p:sp>
          <p:nvSpPr>
            <p:cNvPr id="11" name="Прямоугольник 10"/>
            <p:cNvSpPr/>
            <p:nvPr/>
          </p:nvSpPr>
          <p:spPr>
            <a:xfrm>
              <a:off x="7397668" y="3834138"/>
              <a:ext cx="4544207" cy="841289"/>
            </a:xfrm>
            <a:prstGeom prst="rect">
              <a:avLst/>
            </a:prstGeom>
          </p:spPr>
          <p:txBody>
            <a:bodyPr wrap="square" lIns="91438" tIns="45719" rIns="91438" bIns="45719">
              <a:spAutoFit/>
            </a:bodyPr>
            <a:lstStyle/>
            <a:p>
              <a:pPr algn="ct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Специфичные показатели, </a:t>
              </a:r>
              <a:b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требующие дополнительных исследований:</a:t>
              </a:r>
            </a:p>
            <a:p>
              <a:endParaRPr lang="ru-RU" sz="16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Прямоугольник 4"/>
            <p:cNvSpPr/>
            <p:nvPr/>
          </p:nvSpPr>
          <p:spPr>
            <a:xfrm>
              <a:off x="7702232" y="4578390"/>
              <a:ext cx="4560620" cy="1392482"/>
            </a:xfrm>
            <a:prstGeom prst="rect">
              <a:avLst/>
            </a:prstGeom>
          </p:spPr>
          <p:txBody>
            <a:bodyPr wrap="square">
              <a:spAutoFit/>
            </a:bodyPr>
            <a:lstStyle/>
            <a:p>
              <a:pPr marL="285750" indent="-285750">
                <a:buFont typeface="Wingdings" panose="05000000000000000000" pitchFamily="2" charset="2"/>
                <a:buChar char="§"/>
              </a:pPr>
              <a:r>
                <a:rPr lang="ru-RU" dirty="0" smtClean="0">
                  <a:solidFill>
                    <a:schemeClr val="accent1">
                      <a:lumMod val="75000"/>
                    </a:schemeClr>
                  </a:solidFill>
                  <a:latin typeface="Arial" panose="020B0604020202020204" pitchFamily="34" charset="0"/>
                  <a:cs typeface="Arial" panose="020B0604020202020204" pitchFamily="34" charset="0"/>
                </a:rPr>
                <a:t>базовая </a:t>
              </a:r>
              <a:r>
                <a:rPr lang="ru-RU" dirty="0">
                  <a:solidFill>
                    <a:schemeClr val="accent1">
                      <a:lumMod val="75000"/>
                    </a:schemeClr>
                  </a:solidFill>
                  <a:latin typeface="Arial" panose="020B0604020202020204" pitchFamily="34" charset="0"/>
                  <a:cs typeface="Arial" panose="020B0604020202020204" pitchFamily="34" charset="0"/>
                </a:rPr>
                <a:t>ставка арендной платы;</a:t>
              </a:r>
            </a:p>
            <a:p>
              <a:pPr marL="285750" indent="-285750">
                <a:buFont typeface="Wingdings" panose="05000000000000000000" pitchFamily="2" charset="2"/>
                <a:buChar char="§"/>
              </a:pPr>
              <a:r>
                <a:rPr lang="ru-RU" dirty="0" smtClean="0">
                  <a:solidFill>
                    <a:schemeClr val="accent1">
                      <a:lumMod val="75000"/>
                    </a:schemeClr>
                  </a:solidFill>
                  <a:latin typeface="Arial" panose="020B0604020202020204" pitchFamily="34" charset="0"/>
                  <a:cs typeface="Arial" panose="020B0604020202020204" pitchFamily="34" charset="0"/>
                </a:rPr>
                <a:t>коэффициент </a:t>
              </a:r>
              <a:r>
                <a:rPr lang="ru-RU" dirty="0">
                  <a:solidFill>
                    <a:schemeClr val="accent1">
                      <a:lumMod val="75000"/>
                    </a:schemeClr>
                  </a:solidFill>
                  <a:latin typeface="Arial" panose="020B0604020202020204" pitchFamily="34" charset="0"/>
                  <a:cs typeface="Arial" panose="020B0604020202020204" pitchFamily="34" charset="0"/>
                </a:rPr>
                <a:t>местоположения;</a:t>
              </a:r>
            </a:p>
            <a:p>
              <a:pPr marL="285750" indent="-285750">
                <a:buFont typeface="Wingdings" panose="05000000000000000000" pitchFamily="2" charset="2"/>
                <a:buChar char="§"/>
              </a:pPr>
              <a:r>
                <a:rPr lang="ru-RU" dirty="0">
                  <a:solidFill>
                    <a:schemeClr val="accent1">
                      <a:lumMod val="75000"/>
                    </a:schemeClr>
                  </a:solidFill>
                  <a:latin typeface="Arial" panose="020B0604020202020204" pitchFamily="34" charset="0"/>
                  <a:cs typeface="Arial" panose="020B0604020202020204" pitchFamily="34" charset="0"/>
                </a:rPr>
                <a:t>коэффициент функционального использования;</a:t>
              </a:r>
            </a:p>
            <a:p>
              <a:pPr marL="285750" indent="-285750">
                <a:buFont typeface="Wingdings" panose="05000000000000000000" pitchFamily="2" charset="2"/>
                <a:buChar char="§"/>
              </a:pPr>
              <a:r>
                <a:rPr lang="ru-RU" dirty="0">
                  <a:solidFill>
                    <a:schemeClr val="accent1">
                      <a:lumMod val="75000"/>
                    </a:schemeClr>
                  </a:solidFill>
                  <a:latin typeface="Arial" panose="020B0604020202020204" pitchFamily="34" charset="0"/>
                  <a:cs typeface="Arial" panose="020B0604020202020204" pitchFamily="34" charset="0"/>
                </a:rPr>
                <a:t>коэффициент динамики рынка </a:t>
              </a:r>
              <a:r>
                <a:rPr lang="ru-RU" dirty="0" smtClean="0">
                  <a:solidFill>
                    <a:schemeClr val="accent1">
                      <a:lumMod val="75000"/>
                    </a:schemeClr>
                  </a:solidFill>
                  <a:latin typeface="Arial" panose="020B0604020202020204" pitchFamily="34" charset="0"/>
                  <a:cs typeface="Arial" panose="020B0604020202020204" pitchFamily="34" charset="0"/>
                </a:rPr>
                <a:t>недвижимости</a:t>
              </a:r>
              <a:br>
                <a:rPr lang="ru-RU" dirty="0" smtClean="0">
                  <a:solidFill>
                    <a:schemeClr val="accent1">
                      <a:lumMod val="75000"/>
                    </a:schemeClr>
                  </a:solidFill>
                  <a:latin typeface="Arial" panose="020B0604020202020204" pitchFamily="34" charset="0"/>
                  <a:cs typeface="Arial" panose="020B0604020202020204" pitchFamily="34" charset="0"/>
                </a:rPr>
              </a:br>
              <a:r>
                <a:rPr lang="ru-RU" dirty="0" smtClean="0">
                  <a:solidFill>
                    <a:schemeClr val="accent1">
                      <a:lumMod val="75000"/>
                    </a:schemeClr>
                  </a:solidFill>
                  <a:latin typeface="Arial" panose="020B0604020202020204" pitchFamily="34" charset="0"/>
                  <a:cs typeface="Arial" panose="020B0604020202020204" pitchFamily="34" charset="0"/>
                </a:rPr>
                <a:t>                             …………</a:t>
              </a:r>
              <a:endParaRPr lang="ru-RU" dirty="0">
                <a:solidFill>
                  <a:schemeClr val="accent1">
                    <a:lumMod val="75000"/>
                  </a:schemeClr>
                </a:solidFill>
                <a:latin typeface="Arial" panose="020B0604020202020204" pitchFamily="34" charset="0"/>
                <a:cs typeface="Arial" panose="020B0604020202020204" pitchFamily="34" charset="0"/>
              </a:endParaRPr>
            </a:p>
          </p:txBody>
        </p:sp>
      </p:grpSp>
      <p:pic>
        <p:nvPicPr>
          <p:cNvPr id="7" name="Рисунок 6"/>
          <p:cNvPicPr>
            <a:picLocks noChangeAspect="1"/>
          </p:cNvPicPr>
          <p:nvPr/>
        </p:nvPicPr>
        <p:blipFill rotWithShape="1">
          <a:blip r:embed="rId5">
            <a:clrChange>
              <a:clrFrom>
                <a:srgbClr val="FFFFFF"/>
              </a:clrFrom>
              <a:clrTo>
                <a:srgbClr val="FFFFFF">
                  <a:alpha val="0"/>
                </a:srgbClr>
              </a:clrTo>
            </a:clrChange>
          </a:blip>
          <a:srcRect b="45243"/>
          <a:stretch/>
        </p:blipFill>
        <p:spPr>
          <a:xfrm>
            <a:off x="8309687" y="753656"/>
            <a:ext cx="3856544" cy="1199835"/>
          </a:xfrm>
          <a:prstGeom prst="rect">
            <a:avLst/>
          </a:prstGeom>
        </p:spPr>
      </p:pic>
      <p:sp>
        <p:nvSpPr>
          <p:cNvPr id="8" name="Прямоугольник 7"/>
          <p:cNvSpPr/>
          <p:nvPr/>
        </p:nvSpPr>
        <p:spPr>
          <a:xfrm>
            <a:off x="1625599" y="-5660"/>
            <a:ext cx="8678333" cy="430887"/>
          </a:xfrm>
          <a:prstGeom prst="rect">
            <a:avLst/>
          </a:prstGeom>
          <a:ln>
            <a:noFill/>
          </a:ln>
        </p:spPr>
        <p:txBody>
          <a:bodyPr wrap="square">
            <a:spAutoFit/>
          </a:bodyPr>
          <a:lstStyle/>
          <a:p>
            <a:pPr lvl="0" algn="ctr" defTabSz="914377"/>
            <a:r>
              <a:rPr lang="ru-RU" sz="2200" b="1" kern="0" dirty="0">
                <a:solidFill>
                  <a:schemeClr val="bg1"/>
                </a:solidFill>
                <a:latin typeface="Calibri" pitchFamily="34" charset="0"/>
                <a:cs typeface="Calibri" pitchFamily="34" charset="0"/>
              </a:rPr>
              <a:t>НОРМАТИВНЫЕ МОДЕЛИ РАСЧЕТА АРЕНДНОЙ ПЛАТЫ ЗА ЗЕМЛЮ</a:t>
            </a:r>
          </a:p>
        </p:txBody>
      </p:sp>
      <p:pic>
        <p:nvPicPr>
          <p:cNvPr id="12" name="Рисунок 11"/>
          <p:cNvPicPr>
            <a:picLocks noChangeAspect="1"/>
          </p:cNvPicPr>
          <p:nvPr/>
        </p:nvPicPr>
        <p:blipFill rotWithShape="1">
          <a:blip r:embed="rId6"/>
          <a:srcRect r="7562"/>
          <a:stretch/>
        </p:blipFill>
        <p:spPr>
          <a:xfrm>
            <a:off x="8253447" y="2039200"/>
            <a:ext cx="3564480" cy="1462764"/>
          </a:xfrm>
          <a:prstGeom prst="rect">
            <a:avLst/>
          </a:prstGeom>
        </p:spPr>
      </p:pic>
      <p:grpSp>
        <p:nvGrpSpPr>
          <p:cNvPr id="16" name="Группа 15"/>
          <p:cNvGrpSpPr/>
          <p:nvPr/>
        </p:nvGrpSpPr>
        <p:grpSpPr>
          <a:xfrm>
            <a:off x="-15867" y="-1"/>
            <a:ext cx="2440139" cy="546253"/>
            <a:chOff x="50313" y="-7821"/>
            <a:chExt cx="2440139" cy="546253"/>
          </a:xfrm>
        </p:grpSpPr>
        <p:pic>
          <p:nvPicPr>
            <p:cNvPr id="17" name="Рисунок 16"/>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3" y="-7821"/>
              <a:ext cx="451966" cy="391793"/>
            </a:xfrm>
            <a:prstGeom prst="rect">
              <a:avLst/>
            </a:prstGeom>
          </p:spPr>
        </p:pic>
        <p:sp>
          <p:nvSpPr>
            <p:cNvPr id="18" name="TextBox 17"/>
            <p:cNvSpPr txBox="1"/>
            <p:nvPr/>
          </p:nvSpPr>
          <p:spPr bwMode="auto">
            <a:xfrm>
              <a:off x="397882" y="15212"/>
              <a:ext cx="2092570" cy="523220"/>
            </a:xfrm>
            <a:prstGeom prst="rect">
              <a:avLst/>
            </a:prstGeom>
            <a:noFill/>
          </p:spPr>
          <p:txBody>
            <a:bodyPr wrap="square">
              <a:spAutoFit/>
            </a:bodyPr>
            <a:lstStyle/>
            <a:p>
              <a:pPr>
                <a:defRPr/>
              </a:pPr>
              <a:r>
                <a:rPr lang="ru-RU" sz="1000" b="1" dirty="0" smtClean="0">
                  <a:solidFill>
                    <a:schemeClr val="bg1"/>
                  </a:solidFill>
                  <a:latin typeface="Century Gothic" pitchFamily="34" charset="0"/>
                </a:rPr>
                <a:t>АНАЛИТИЧЕСКИЙ</a:t>
              </a:r>
            </a:p>
            <a:p>
              <a:pPr>
                <a:defRPr/>
              </a:pPr>
              <a:r>
                <a:rPr lang="ru-RU" sz="1000" b="1" dirty="0" smtClean="0">
                  <a:solidFill>
                    <a:schemeClr val="bg1"/>
                  </a:solidFill>
                  <a:latin typeface="Century Gothic" pitchFamily="34" charset="0"/>
                </a:rPr>
                <a:t>ЦЕНТР</a:t>
              </a:r>
              <a:r>
                <a:rPr lang="ru-RU" sz="800" b="1" dirty="0" smtClean="0">
                  <a:solidFill>
                    <a:schemeClr val="bg1"/>
                  </a:solidFill>
                  <a:latin typeface="Century Gothic" pitchFamily="34" charset="0"/>
                </a:rPr>
                <a:t/>
              </a:r>
              <a:br>
                <a:rPr lang="ru-RU" sz="800" b="1" dirty="0" smtClean="0">
                  <a:solidFill>
                    <a:schemeClr val="bg1"/>
                  </a:solidFill>
                  <a:latin typeface="Century Gothic" pitchFamily="34" charset="0"/>
                </a:rPr>
              </a:br>
              <a:endParaRPr lang="ru-RU" sz="800" b="1" dirty="0">
                <a:solidFill>
                  <a:schemeClr val="bg1"/>
                </a:solidFill>
                <a:latin typeface="Century Gothic" pitchFamily="34" charset="0"/>
              </a:endParaRPr>
            </a:p>
          </p:txBody>
        </p:sp>
      </p:grpSp>
    </p:spTree>
    <p:extLst>
      <p:ext uri="{BB962C8B-B14F-4D97-AF65-F5344CB8AC3E}">
        <p14:creationId xmlns:p14="http://schemas.microsoft.com/office/powerpoint/2010/main" val="23165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6</a:t>
            </a:fld>
            <a:endParaRPr lang="ru-RU"/>
          </a:p>
        </p:txBody>
      </p:sp>
      <p:sp>
        <p:nvSpPr>
          <p:cNvPr id="8" name="Прямоугольник 7"/>
          <p:cNvSpPr/>
          <p:nvPr/>
        </p:nvSpPr>
        <p:spPr>
          <a:xfrm>
            <a:off x="1625597" y="150191"/>
            <a:ext cx="8678333" cy="430887"/>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ЭКОНОМИЧЕСКИЕ ПОКАЗАТЕЛИ РЫНКА ЗЕМЛИ</a:t>
            </a:r>
          </a:p>
        </p:txBody>
      </p:sp>
      <p:sp>
        <p:nvSpPr>
          <p:cNvPr id="2" name="Прямоугольник 1"/>
          <p:cNvSpPr/>
          <p:nvPr/>
        </p:nvSpPr>
        <p:spPr>
          <a:xfrm>
            <a:off x="-4292" y="6147583"/>
            <a:ext cx="12196292" cy="710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8245274" y="4384689"/>
            <a:ext cx="3471569" cy="523221"/>
            <a:chOff x="2555777" y="1616905"/>
            <a:chExt cx="3780891" cy="523221"/>
          </a:xfrm>
        </p:grpSpPr>
        <p:sp>
          <p:nvSpPr>
            <p:cNvPr id="22" name="Прямоугольник 21"/>
            <p:cNvSpPr/>
            <p:nvPr/>
          </p:nvSpPr>
          <p:spPr>
            <a:xfrm>
              <a:off x="2853370" y="1616905"/>
              <a:ext cx="3186051" cy="523220"/>
            </a:xfrm>
            <a:prstGeom prst="rect">
              <a:avLst/>
            </a:prstGeom>
          </p:spPr>
          <p:txBody>
            <a:bodyPr wrap="square">
              <a:spAutoFit/>
            </a:bodyPr>
            <a:lstStyle/>
            <a:p>
              <a:pPr algn="ctr">
                <a:spcBef>
                  <a:spcPct val="20000"/>
                </a:spcBef>
              </a:pPr>
              <a:r>
                <a:rPr lang="ru-RU" sz="2800" dirty="0">
                  <a:solidFill>
                    <a:schemeClr val="accent1">
                      <a:lumMod val="50000"/>
                    </a:schemeClr>
                  </a:solidFill>
                  <a:latin typeface="Roboto"/>
                </a:rPr>
                <a:t>ВРМ = РС / ПВД</a:t>
              </a:r>
            </a:p>
          </p:txBody>
        </p:sp>
        <p:sp>
          <p:nvSpPr>
            <p:cNvPr id="23" name="Прямоугольник 22"/>
            <p:cNvSpPr/>
            <p:nvPr/>
          </p:nvSpPr>
          <p:spPr>
            <a:xfrm>
              <a:off x="2555777" y="1616906"/>
              <a:ext cx="3780891" cy="5232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Прямоугольник 23"/>
          <p:cNvSpPr/>
          <p:nvPr/>
        </p:nvSpPr>
        <p:spPr>
          <a:xfrm>
            <a:off x="6766120" y="5717109"/>
            <a:ext cx="4950723" cy="523220"/>
          </a:xfrm>
          <a:prstGeom prst="rect">
            <a:avLst/>
          </a:prstGeom>
          <a:ln w="28575">
            <a:solidFill>
              <a:srgbClr val="C00000"/>
            </a:solidFill>
          </a:ln>
        </p:spPr>
        <p:txBody>
          <a:bodyPr wrap="square" lIns="91438" tIns="45719" rIns="91438" bIns="45719">
            <a:spAutoFit/>
          </a:bodyPr>
          <a:lstStyle/>
          <a:p>
            <a:pPr algn="ctr"/>
            <a:r>
              <a:rPr lang="ru-RU" sz="2800" dirty="0">
                <a:solidFill>
                  <a:schemeClr val="accent1">
                    <a:lumMod val="50000"/>
                  </a:schemeClr>
                </a:solidFill>
                <a:latin typeface="Roboto"/>
              </a:rPr>
              <a:t>КА = АП / РС (КС) ≈ 1 / ВРМ</a:t>
            </a:r>
          </a:p>
        </p:txBody>
      </p:sp>
      <p:grpSp>
        <p:nvGrpSpPr>
          <p:cNvPr id="25" name="Группа 24"/>
          <p:cNvGrpSpPr/>
          <p:nvPr/>
        </p:nvGrpSpPr>
        <p:grpSpPr>
          <a:xfrm>
            <a:off x="8231719" y="1863446"/>
            <a:ext cx="3498681" cy="531770"/>
            <a:chOff x="5375159" y="2115249"/>
            <a:chExt cx="3532588" cy="531770"/>
          </a:xfrm>
        </p:grpSpPr>
        <p:sp>
          <p:nvSpPr>
            <p:cNvPr id="26" name="Прямоугольник 25"/>
            <p:cNvSpPr/>
            <p:nvPr/>
          </p:nvSpPr>
          <p:spPr>
            <a:xfrm>
              <a:off x="5724128" y="2115249"/>
              <a:ext cx="2772428" cy="523220"/>
            </a:xfrm>
            <a:prstGeom prst="rect">
              <a:avLst/>
            </a:prstGeom>
          </p:spPr>
          <p:txBody>
            <a:bodyPr wrap="square">
              <a:spAutoFit/>
            </a:bodyPr>
            <a:lstStyle/>
            <a:p>
              <a:pPr algn="ctr"/>
              <a:r>
                <a:rPr lang="ru-RU" sz="2800" dirty="0">
                  <a:solidFill>
                    <a:schemeClr val="accent1">
                      <a:lumMod val="50000"/>
                    </a:schemeClr>
                  </a:solidFill>
                  <a:latin typeface="Roboto"/>
                </a:rPr>
                <a:t>КК = ЧОД / РС </a:t>
              </a:r>
              <a:endParaRPr lang="ru-RU" sz="2800" dirty="0">
                <a:solidFill>
                  <a:schemeClr val="accent1">
                    <a:lumMod val="50000"/>
                  </a:schemeClr>
                </a:solidFill>
              </a:endParaRPr>
            </a:p>
          </p:txBody>
        </p:sp>
        <p:sp>
          <p:nvSpPr>
            <p:cNvPr id="27" name="Прямоугольник 26"/>
            <p:cNvSpPr/>
            <p:nvPr/>
          </p:nvSpPr>
          <p:spPr>
            <a:xfrm>
              <a:off x="5375159" y="2123799"/>
              <a:ext cx="3532588" cy="5232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Прямоугольник 27"/>
          <p:cNvSpPr/>
          <p:nvPr/>
        </p:nvSpPr>
        <p:spPr>
          <a:xfrm>
            <a:off x="217137" y="1117926"/>
            <a:ext cx="11683908" cy="738662"/>
          </a:xfrm>
          <a:prstGeom prst="rect">
            <a:avLst/>
          </a:prstGeom>
        </p:spPr>
        <p:txBody>
          <a:bodyPr wrap="square" lIns="91438" tIns="45719" rIns="91438" bIns="45719">
            <a:spAutoFit/>
          </a:bodyPr>
          <a:lstStyle/>
          <a:p>
            <a:r>
              <a:rPr lang="ru-RU" sz="2400" b="1" dirty="0">
                <a:solidFill>
                  <a:srgbClr val="002060"/>
                </a:solidFill>
                <a:latin typeface="Arial" pitchFamily="34" charset="0"/>
                <a:cs typeface="Arial" pitchFamily="34" charset="0"/>
              </a:rPr>
              <a:t>Коэффициент капитализации</a:t>
            </a:r>
          </a:p>
          <a:p>
            <a:r>
              <a:rPr lang="ru-RU" dirty="0" smtClean="0"/>
              <a:t> </a:t>
            </a:r>
            <a:r>
              <a:rPr lang="ru-RU" dirty="0"/>
              <a:t>— </a:t>
            </a:r>
            <a:r>
              <a:rPr lang="ru-RU" dirty="0">
                <a:solidFill>
                  <a:schemeClr val="accent1">
                    <a:lumMod val="50000"/>
                  </a:schemeClr>
                </a:solidFill>
              </a:rPr>
              <a:t>это отношение годовой величины текущего чистого дохода, приходящегося на объект, к его рыночной </a:t>
            </a:r>
            <a:r>
              <a:rPr lang="ru-RU" dirty="0" smtClean="0">
                <a:solidFill>
                  <a:schemeClr val="accent1">
                    <a:lumMod val="50000"/>
                  </a:schemeClr>
                </a:solidFill>
              </a:rPr>
              <a:t>стоимости</a:t>
            </a:r>
            <a:r>
              <a:rPr lang="ru-RU" dirty="0" smtClean="0">
                <a:solidFill>
                  <a:schemeClr val="accent1">
                    <a:lumMod val="75000"/>
                  </a:schemeClr>
                </a:solidFill>
              </a:rPr>
              <a:t>.</a:t>
            </a:r>
            <a:endParaRPr lang="ru-RU" sz="2400" b="1" dirty="0">
              <a:solidFill>
                <a:schemeClr val="accent1">
                  <a:lumMod val="75000"/>
                </a:schemeClr>
              </a:solidFill>
            </a:endParaRPr>
          </a:p>
        </p:txBody>
      </p:sp>
      <p:sp>
        <p:nvSpPr>
          <p:cNvPr id="29" name="Прямоугольник 28"/>
          <p:cNvSpPr/>
          <p:nvPr/>
        </p:nvSpPr>
        <p:spPr>
          <a:xfrm>
            <a:off x="239825" y="3599860"/>
            <a:ext cx="11534287" cy="738662"/>
          </a:xfrm>
          <a:prstGeom prst="rect">
            <a:avLst/>
          </a:prstGeom>
        </p:spPr>
        <p:txBody>
          <a:bodyPr wrap="square" lIns="91438" tIns="45719" rIns="91438" bIns="45719">
            <a:spAutoFit/>
          </a:bodyPr>
          <a:lstStyle/>
          <a:p>
            <a:r>
              <a:rPr lang="ru-RU" sz="2400" b="1" dirty="0">
                <a:solidFill>
                  <a:srgbClr val="002060"/>
                </a:solidFill>
                <a:latin typeface="Arial" pitchFamily="34" charset="0"/>
                <a:cs typeface="Arial" pitchFamily="34" charset="0"/>
              </a:rPr>
              <a:t>Валовый рентный мультипликатор</a:t>
            </a:r>
          </a:p>
          <a:p>
            <a:r>
              <a:rPr lang="ru-RU" dirty="0" smtClean="0"/>
              <a:t> </a:t>
            </a:r>
            <a:r>
              <a:rPr lang="ru-RU" dirty="0" smtClean="0">
                <a:solidFill>
                  <a:schemeClr val="accent1">
                    <a:lumMod val="50000"/>
                  </a:schemeClr>
                </a:solidFill>
              </a:rPr>
              <a:t>— </a:t>
            </a:r>
            <a:r>
              <a:rPr lang="ru-RU" dirty="0">
                <a:solidFill>
                  <a:schemeClr val="accent1">
                    <a:lumMod val="50000"/>
                  </a:schemeClr>
                </a:solidFill>
              </a:rPr>
              <a:t>показатель отношения цены продажи к валовому доходу объекта недвижимости (годовой арендной плате</a:t>
            </a:r>
            <a:r>
              <a:rPr lang="ru-RU" dirty="0" smtClean="0">
                <a:solidFill>
                  <a:schemeClr val="accent1">
                    <a:lumMod val="50000"/>
                  </a:schemeClr>
                </a:solidFill>
              </a:rPr>
              <a:t>).</a:t>
            </a:r>
            <a:endParaRPr lang="ru-RU" sz="2400" b="1" dirty="0">
              <a:solidFill>
                <a:schemeClr val="accent1">
                  <a:lumMod val="50000"/>
                </a:schemeClr>
              </a:solidFill>
            </a:endParaRPr>
          </a:p>
        </p:txBody>
      </p:sp>
      <p:sp>
        <p:nvSpPr>
          <p:cNvPr id="30" name="Прямоугольник 29"/>
          <p:cNvSpPr/>
          <p:nvPr/>
        </p:nvSpPr>
        <p:spPr>
          <a:xfrm>
            <a:off x="257596" y="4599490"/>
            <a:ext cx="11678085" cy="1015661"/>
          </a:xfrm>
          <a:prstGeom prst="rect">
            <a:avLst/>
          </a:prstGeom>
        </p:spPr>
        <p:txBody>
          <a:bodyPr wrap="square" lIns="91438" tIns="45719" rIns="91438" bIns="45719">
            <a:spAutoFit/>
          </a:bodyPr>
          <a:lstStyle/>
          <a:p>
            <a:r>
              <a:rPr lang="ru-RU" sz="2400" b="1" dirty="0">
                <a:solidFill>
                  <a:srgbClr val="002060"/>
                </a:solidFill>
                <a:latin typeface="Arial" pitchFamily="34" charset="0"/>
                <a:cs typeface="Arial" pitchFamily="34" charset="0"/>
              </a:rPr>
              <a:t>Коэффициент аренды</a:t>
            </a:r>
          </a:p>
          <a:p>
            <a:r>
              <a:rPr lang="ru-RU" dirty="0">
                <a:solidFill>
                  <a:schemeClr val="accent1">
                    <a:lumMod val="50000"/>
                  </a:schemeClr>
                </a:solidFill>
              </a:rPr>
              <a:t>— </a:t>
            </a:r>
            <a:r>
              <a:rPr lang="ru-RU" dirty="0" smtClean="0">
                <a:solidFill>
                  <a:schemeClr val="accent1">
                    <a:lumMod val="50000"/>
                  </a:schemeClr>
                </a:solidFill>
              </a:rPr>
              <a:t>представляет </a:t>
            </a:r>
            <a:r>
              <a:rPr lang="ru-RU" dirty="0">
                <a:solidFill>
                  <a:schemeClr val="accent1">
                    <a:lumMod val="50000"/>
                  </a:schemeClr>
                </a:solidFill>
              </a:rPr>
              <a:t>собой коэффициент текущей доходности земли, применяемый к его рыночной (кадастровой) стоимости, позволяет определить величину годового арендного платежа (дохода) от объекта недвижимости.</a:t>
            </a:r>
            <a:endParaRPr lang="ru-RU" sz="2400" b="1" dirty="0">
              <a:solidFill>
                <a:schemeClr val="accent1">
                  <a:lumMod val="50000"/>
                </a:schemeClr>
              </a:solidFill>
            </a:endParaRPr>
          </a:p>
        </p:txBody>
      </p:sp>
      <p:sp>
        <p:nvSpPr>
          <p:cNvPr id="31" name="Прямоугольник 30"/>
          <p:cNvSpPr/>
          <p:nvPr/>
        </p:nvSpPr>
        <p:spPr>
          <a:xfrm>
            <a:off x="223823" y="2205242"/>
            <a:ext cx="11753423" cy="1015661"/>
          </a:xfrm>
          <a:prstGeom prst="rect">
            <a:avLst/>
          </a:prstGeom>
        </p:spPr>
        <p:txBody>
          <a:bodyPr wrap="square" lIns="91438" tIns="45719" rIns="91438" bIns="45719">
            <a:spAutoFit/>
          </a:bodyPr>
          <a:lstStyle/>
          <a:p>
            <a:r>
              <a:rPr lang="ru-RU" sz="2400" b="1" dirty="0" smtClean="0">
                <a:solidFill>
                  <a:srgbClr val="002060"/>
                </a:solidFill>
                <a:latin typeface="Arial" pitchFamily="34" charset="0"/>
                <a:cs typeface="Arial" pitchFamily="34" charset="0"/>
              </a:rPr>
              <a:t>Рентабельность</a:t>
            </a:r>
            <a:endParaRPr lang="ru-RU" sz="2400" b="1" dirty="0">
              <a:solidFill>
                <a:srgbClr val="002060"/>
              </a:solidFill>
              <a:latin typeface="Arial" pitchFamily="34" charset="0"/>
              <a:cs typeface="Arial" pitchFamily="34" charset="0"/>
            </a:endParaRPr>
          </a:p>
          <a:p>
            <a:r>
              <a:rPr lang="ru-RU" dirty="0" smtClean="0"/>
              <a:t> </a:t>
            </a:r>
            <a:r>
              <a:rPr lang="ru-RU" dirty="0" smtClean="0">
                <a:solidFill>
                  <a:schemeClr val="accent1">
                    <a:lumMod val="50000"/>
                  </a:schemeClr>
                </a:solidFill>
              </a:rPr>
              <a:t>— </a:t>
            </a:r>
            <a:r>
              <a:rPr lang="ru-RU" dirty="0">
                <a:solidFill>
                  <a:schemeClr val="accent1">
                    <a:lumMod val="50000"/>
                  </a:schemeClr>
                </a:solidFill>
              </a:rPr>
              <a:t>доходность от использования основных средств, которые участвуют в производстве товаров и услуг, в т.ч. земельных участков</a:t>
            </a:r>
            <a:endParaRPr lang="ru-RU" sz="2400" b="1" dirty="0">
              <a:solidFill>
                <a:schemeClr val="accent1">
                  <a:lumMod val="50000"/>
                </a:schemeClr>
              </a:solidFill>
            </a:endParaRPr>
          </a:p>
        </p:txBody>
      </p:sp>
      <p:grpSp>
        <p:nvGrpSpPr>
          <p:cNvPr id="32" name="Группа 31"/>
          <p:cNvGrpSpPr/>
          <p:nvPr/>
        </p:nvGrpSpPr>
        <p:grpSpPr>
          <a:xfrm>
            <a:off x="6722485" y="3076639"/>
            <a:ext cx="4994358" cy="523221"/>
            <a:chOff x="1281035" y="1616905"/>
            <a:chExt cx="5439363" cy="523221"/>
          </a:xfrm>
        </p:grpSpPr>
        <p:sp>
          <p:nvSpPr>
            <p:cNvPr id="33" name="Прямоугольник 32"/>
            <p:cNvSpPr/>
            <p:nvPr/>
          </p:nvSpPr>
          <p:spPr>
            <a:xfrm>
              <a:off x="1281035" y="1616905"/>
              <a:ext cx="5439363" cy="477054"/>
            </a:xfrm>
            <a:prstGeom prst="rect">
              <a:avLst/>
            </a:prstGeom>
          </p:spPr>
          <p:txBody>
            <a:bodyPr wrap="square">
              <a:spAutoFit/>
            </a:bodyPr>
            <a:lstStyle/>
            <a:p>
              <a:pPr algn="ctr">
                <a:spcBef>
                  <a:spcPct val="20000"/>
                </a:spcBef>
              </a:pPr>
              <a:r>
                <a:rPr lang="en-US" sz="2500" dirty="0">
                  <a:solidFill>
                    <a:schemeClr val="accent1">
                      <a:lumMod val="50000"/>
                    </a:schemeClr>
                  </a:solidFill>
                  <a:latin typeface="Roboto"/>
                </a:rPr>
                <a:t>ROFA</a:t>
              </a:r>
              <a:r>
                <a:rPr lang="ru-RU" sz="2500" dirty="0" smtClean="0">
                  <a:solidFill>
                    <a:schemeClr val="accent1">
                      <a:lumMod val="50000"/>
                    </a:schemeClr>
                  </a:solidFill>
                  <a:latin typeface="Roboto"/>
                </a:rPr>
                <a:t> </a:t>
              </a:r>
              <a:r>
                <a:rPr lang="ru-RU" sz="2500" dirty="0">
                  <a:solidFill>
                    <a:schemeClr val="accent1">
                      <a:lumMod val="50000"/>
                    </a:schemeClr>
                  </a:solidFill>
                  <a:latin typeface="Roboto"/>
                </a:rPr>
                <a:t>= </a:t>
              </a:r>
              <a:r>
                <a:rPr lang="ru-RU" sz="2500" dirty="0" smtClean="0">
                  <a:solidFill>
                    <a:schemeClr val="accent1">
                      <a:lumMod val="50000"/>
                    </a:schemeClr>
                  </a:solidFill>
                  <a:latin typeface="Roboto"/>
                </a:rPr>
                <a:t>Чистая прибыль / РС </a:t>
              </a:r>
              <a:endParaRPr lang="ru-RU" sz="2500" dirty="0">
                <a:solidFill>
                  <a:schemeClr val="accent1">
                    <a:lumMod val="50000"/>
                  </a:schemeClr>
                </a:solidFill>
                <a:latin typeface="Roboto"/>
              </a:endParaRPr>
            </a:p>
          </p:txBody>
        </p:sp>
        <p:sp>
          <p:nvSpPr>
            <p:cNvPr id="34" name="Прямоугольник 33"/>
            <p:cNvSpPr/>
            <p:nvPr/>
          </p:nvSpPr>
          <p:spPr>
            <a:xfrm>
              <a:off x="1447014" y="1616906"/>
              <a:ext cx="5273383" cy="5232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p:nvGrpSpPr>
        <p:grpSpPr>
          <a:xfrm>
            <a:off x="-15868" y="50978"/>
            <a:ext cx="2677060" cy="789575"/>
            <a:chOff x="50312" y="-7821"/>
            <a:chExt cx="2677060" cy="789575"/>
          </a:xfrm>
        </p:grpSpPr>
        <p:pic>
          <p:nvPicPr>
            <p:cNvPr id="36" name="Рисунок 35"/>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37" name="TextBox 36"/>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239132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7</a:t>
            </a:fld>
            <a:endParaRPr lang="ru-RU"/>
          </a:p>
        </p:txBody>
      </p:sp>
      <p:sp>
        <p:nvSpPr>
          <p:cNvPr id="12" name="Прямоугольник 2"/>
          <p:cNvSpPr>
            <a:spLocks noChangeArrowheads="1"/>
          </p:cNvSpPr>
          <p:nvPr/>
        </p:nvSpPr>
        <p:spPr bwMode="auto">
          <a:xfrm rot="5400000">
            <a:off x="5696922" y="-2397000"/>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8" name="Прямоугольник 7"/>
          <p:cNvSpPr/>
          <p:nvPr/>
        </p:nvSpPr>
        <p:spPr>
          <a:xfrm>
            <a:off x="1625599" y="14893"/>
            <a:ext cx="8678333" cy="769441"/>
          </a:xfrm>
          <a:prstGeom prst="rect">
            <a:avLst/>
          </a:prstGeom>
        </p:spPr>
        <p:txBody>
          <a:bodyPr wrap="square">
            <a:spAutoFit/>
          </a:bodyPr>
          <a:lstStyle/>
          <a:p>
            <a:pPr lvl="0" algn="ctr" defTabSz="914377"/>
            <a:r>
              <a:rPr lang="ru-RU" sz="2200" b="1" kern="0" dirty="0">
                <a:solidFill>
                  <a:schemeClr val="bg1"/>
                </a:solidFill>
                <a:latin typeface="Calibri" pitchFamily="34" charset="0"/>
                <a:cs typeface="Calibri" pitchFamily="34" charset="0"/>
              </a:rPr>
              <a:t>НОРМАТИВНЫЕ ОСНОВЫ ОПРЕДЕЛЕНИЯ</a:t>
            </a:r>
          </a:p>
          <a:p>
            <a:pPr lvl="0" algn="ctr" defTabSz="914377"/>
            <a:r>
              <a:rPr lang="ru-RU" sz="2200" b="1" kern="0" dirty="0">
                <a:solidFill>
                  <a:schemeClr val="bg1"/>
                </a:solidFill>
                <a:latin typeface="Calibri" pitchFamily="34" charset="0"/>
                <a:cs typeface="Calibri" pitchFamily="34" charset="0"/>
              </a:rPr>
              <a:t> КОЭФФИЦИЕНТОВ ДОХОДА (АРЕНДЫ) ЗЕМЛИ </a:t>
            </a:r>
          </a:p>
        </p:txBody>
      </p:sp>
      <p:sp>
        <p:nvSpPr>
          <p:cNvPr id="6" name="Прямоугольник 5"/>
          <p:cNvSpPr/>
          <p:nvPr/>
        </p:nvSpPr>
        <p:spPr>
          <a:xfrm>
            <a:off x="308794" y="1127134"/>
            <a:ext cx="11574412" cy="1746630"/>
          </a:xfrm>
          <a:prstGeom prst="rect">
            <a:avLst/>
          </a:prstGeom>
        </p:spPr>
        <p:txBody>
          <a:bodyPr wrap="square" lIns="91438" tIns="45719" rIns="91438" bIns="45719">
            <a:spAutoFit/>
          </a:bodyPr>
          <a:lstStyle/>
          <a:p>
            <a:pPr algn="just">
              <a:spcAft>
                <a:spcPts val="1500"/>
              </a:spcAft>
              <a:defRPr/>
            </a:pPr>
            <a:r>
              <a:rPr lang="ru-RU" b="1" dirty="0" smtClean="0">
                <a:solidFill>
                  <a:srgbClr val="002060"/>
                </a:solidFill>
                <a:latin typeface="Arial" pitchFamily="34" charset="0"/>
                <a:cs typeface="Arial" pitchFamily="34" charset="0"/>
              </a:rPr>
              <a:t>Приказ </a:t>
            </a:r>
            <a:r>
              <a:rPr lang="ru-RU" b="1" dirty="0">
                <a:solidFill>
                  <a:srgbClr val="002060"/>
                </a:solidFill>
                <a:latin typeface="Arial" pitchFamily="34" charset="0"/>
                <a:cs typeface="Arial" pitchFamily="34" charset="0"/>
              </a:rPr>
              <a:t>М</a:t>
            </a:r>
            <a:r>
              <a:rPr lang="ru-RU" b="1" dirty="0" smtClean="0">
                <a:solidFill>
                  <a:srgbClr val="002060"/>
                </a:solidFill>
                <a:latin typeface="Arial" pitchFamily="34" charset="0"/>
                <a:cs typeface="Arial" pitchFamily="34" charset="0"/>
              </a:rPr>
              <a:t>инэкономики</a:t>
            </a:r>
            <a:r>
              <a:rPr lang="ru-RU" b="1" dirty="0">
                <a:solidFill>
                  <a:srgbClr val="002060"/>
                </a:solidFill>
                <a:latin typeface="Arial" pitchFamily="34" charset="0"/>
                <a:cs typeface="Arial" pitchFamily="34" charset="0"/>
              </a:rPr>
              <a:t> РФ от 25 сентября 2014 г. № 611 </a:t>
            </a:r>
            <a:r>
              <a:rPr lang="ru-RU" dirty="0">
                <a:solidFill>
                  <a:srgbClr val="002060"/>
                </a:solidFill>
                <a:latin typeface="Arial" pitchFamily="34" charset="0"/>
                <a:cs typeface="Arial" pitchFamily="34" charset="0"/>
              </a:rPr>
              <a:t>«Об утверждении Федерального стандарта оценки «Оценка недвижимости (ФСО № 7)»</a:t>
            </a:r>
            <a:r>
              <a:rPr lang="ru-RU" b="1" dirty="0">
                <a:solidFill>
                  <a:srgbClr val="002060"/>
                </a:solidFill>
                <a:latin typeface="Arial" pitchFamily="34" charset="0"/>
                <a:cs typeface="Arial" pitchFamily="34" charset="0"/>
              </a:rPr>
              <a:t>;</a:t>
            </a:r>
          </a:p>
          <a:p>
            <a:pPr algn="just">
              <a:spcAft>
                <a:spcPts val="1500"/>
              </a:spcAft>
              <a:defRPr/>
            </a:pPr>
            <a:r>
              <a:rPr lang="ru-RU" b="1" dirty="0">
                <a:solidFill>
                  <a:srgbClr val="002060"/>
                </a:solidFill>
                <a:latin typeface="Arial" pitchFamily="34" charset="0"/>
                <a:cs typeface="Arial" pitchFamily="34" charset="0"/>
              </a:rPr>
              <a:t>Приказ Минэкономразвития России от 14 апреля 2022 г. № 200 </a:t>
            </a:r>
            <a:r>
              <a:rPr lang="ru-RU" dirty="0">
                <a:solidFill>
                  <a:srgbClr val="002060"/>
                </a:solidFill>
                <a:latin typeface="Arial" pitchFamily="34" charset="0"/>
                <a:cs typeface="Arial" pitchFamily="34" charset="0"/>
              </a:rPr>
              <a:t>«Об утверждении федеральных стандартов оценки и о внесении изменений в некоторые приказы Минэкономразвития России о федеральных стандартах оценки</a:t>
            </a:r>
            <a:r>
              <a:rPr lang="ru-RU" dirty="0" smtClean="0">
                <a:solidFill>
                  <a:srgbClr val="002060"/>
                </a:solidFill>
                <a:latin typeface="Arial" pitchFamily="34" charset="0"/>
                <a:cs typeface="Arial" pitchFamily="34" charset="0"/>
              </a:rPr>
              <a:t>»;</a:t>
            </a:r>
            <a:endParaRPr lang="ru-RU" dirty="0">
              <a:solidFill>
                <a:srgbClr val="002060"/>
              </a:solidFill>
              <a:latin typeface="Arial" pitchFamily="34" charset="0"/>
              <a:cs typeface="Arial" pitchFamily="34" charset="0"/>
            </a:endParaRPr>
          </a:p>
        </p:txBody>
      </p:sp>
      <p:sp>
        <p:nvSpPr>
          <p:cNvPr id="2" name="Прямоугольник 1"/>
          <p:cNvSpPr/>
          <p:nvPr/>
        </p:nvSpPr>
        <p:spPr>
          <a:xfrm>
            <a:off x="3019865" y="3304213"/>
            <a:ext cx="6096000" cy="769441"/>
          </a:xfrm>
          <a:prstGeom prst="rect">
            <a:avLst/>
          </a:prstGeom>
        </p:spPr>
        <p:txBody>
          <a:bodyPr>
            <a:spAutoFit/>
          </a:bodyPr>
          <a:lstStyle/>
          <a:p>
            <a:pPr algn="ctr" defTabSz="914377"/>
            <a:r>
              <a:rPr lang="ru-RU" sz="2200" b="1" kern="0" dirty="0">
                <a:solidFill>
                  <a:schemeClr val="bg1"/>
                </a:solidFill>
                <a:latin typeface="Calibri" pitchFamily="34" charset="0"/>
                <a:cs typeface="Calibri" pitchFamily="34" charset="0"/>
              </a:rPr>
              <a:t>МЕТОДИЧЕСКИЕ ОСНОВЫ ОПРЕДЕЛЕНИЯ</a:t>
            </a:r>
          </a:p>
          <a:p>
            <a:pPr algn="ctr" defTabSz="914377"/>
            <a:r>
              <a:rPr lang="ru-RU" sz="2200" b="1" kern="0" dirty="0">
                <a:solidFill>
                  <a:schemeClr val="bg1"/>
                </a:solidFill>
                <a:latin typeface="Calibri" pitchFamily="34" charset="0"/>
                <a:cs typeface="Calibri" pitchFamily="34" charset="0"/>
              </a:rPr>
              <a:t> КОЭФФИЦИЕНТОВ ДОХОДА (АРЕНДЫ) ЗЕМЛИ </a:t>
            </a:r>
          </a:p>
        </p:txBody>
      </p:sp>
      <p:sp>
        <p:nvSpPr>
          <p:cNvPr id="3" name="Прямоугольник 2"/>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29232" y="4261186"/>
            <a:ext cx="11659027" cy="2231378"/>
          </a:xfrm>
          <a:prstGeom prst="rect">
            <a:avLst/>
          </a:prstGeom>
        </p:spPr>
        <p:txBody>
          <a:bodyPr wrap="square" lIns="91438" tIns="45719" rIns="91438" bIns="45719">
            <a:spAutoFit/>
          </a:bodyPr>
          <a:lstStyle/>
          <a:p>
            <a:pPr algn="just">
              <a:spcAft>
                <a:spcPts val="1500"/>
              </a:spcAft>
              <a:defRPr/>
            </a:pPr>
            <a:r>
              <a:rPr lang="ru-RU" b="1" dirty="0">
                <a:solidFill>
                  <a:srgbClr val="002060"/>
                </a:solidFill>
                <a:latin typeface="Arial" pitchFamily="34" charset="0"/>
                <a:cs typeface="Arial" pitchFamily="34" charset="0"/>
              </a:rPr>
              <a:t>Распоряжение </a:t>
            </a:r>
            <a:r>
              <a:rPr lang="ru-RU" b="1" dirty="0" err="1">
                <a:solidFill>
                  <a:srgbClr val="002060"/>
                </a:solidFill>
                <a:latin typeface="Arial" pitchFamily="34" charset="0"/>
                <a:cs typeface="Arial" pitchFamily="34" charset="0"/>
              </a:rPr>
              <a:t>Минимущества</a:t>
            </a:r>
            <a:r>
              <a:rPr lang="ru-RU" b="1" dirty="0">
                <a:solidFill>
                  <a:srgbClr val="002060"/>
                </a:solidFill>
                <a:latin typeface="Arial" pitchFamily="34" charset="0"/>
                <a:cs typeface="Arial" pitchFamily="34" charset="0"/>
              </a:rPr>
              <a:t> РФ от 06.03.2002г. № 568-р </a:t>
            </a:r>
            <a:r>
              <a:rPr lang="ru-RU" dirty="0">
                <a:solidFill>
                  <a:srgbClr val="002060"/>
                </a:solidFill>
                <a:latin typeface="Arial" pitchFamily="34" charset="0"/>
                <a:cs typeface="Arial" pitchFamily="34" charset="0"/>
              </a:rPr>
              <a:t>"Об утверждении методических рекомендаций по определению рыночной стоимости земельных участков"</a:t>
            </a:r>
            <a:r>
              <a:rPr lang="ru-RU" b="1" dirty="0">
                <a:solidFill>
                  <a:srgbClr val="002060"/>
                </a:solidFill>
                <a:latin typeface="Arial" pitchFamily="34" charset="0"/>
                <a:cs typeface="Arial" pitchFamily="34" charset="0"/>
              </a:rPr>
              <a:t>;</a:t>
            </a:r>
          </a:p>
          <a:p>
            <a:pPr algn="just">
              <a:spcAft>
                <a:spcPts val="1500"/>
              </a:spcAft>
              <a:defRPr/>
            </a:pPr>
            <a:r>
              <a:rPr lang="ru-RU" b="1" dirty="0">
                <a:solidFill>
                  <a:srgbClr val="002060"/>
                </a:solidFill>
                <a:latin typeface="Arial" pitchFamily="34" charset="0"/>
                <a:cs typeface="Arial" pitchFamily="34" charset="0"/>
              </a:rPr>
              <a:t>Распоряжение </a:t>
            </a:r>
            <a:r>
              <a:rPr lang="ru-RU" b="1" dirty="0" err="1">
                <a:solidFill>
                  <a:srgbClr val="002060"/>
                </a:solidFill>
                <a:latin typeface="Arial" pitchFamily="34" charset="0"/>
                <a:cs typeface="Arial" pitchFamily="34" charset="0"/>
              </a:rPr>
              <a:t>Минимущества</a:t>
            </a:r>
            <a:r>
              <a:rPr lang="ru-RU" b="1" dirty="0">
                <a:solidFill>
                  <a:srgbClr val="002060"/>
                </a:solidFill>
                <a:latin typeface="Arial" pitchFamily="34" charset="0"/>
                <a:cs typeface="Arial" pitchFamily="34" charset="0"/>
              </a:rPr>
              <a:t> России от 10.04.2003г. № 1102-р </a:t>
            </a:r>
            <a:r>
              <a:rPr lang="ru-RU" dirty="0">
                <a:solidFill>
                  <a:srgbClr val="002060"/>
                </a:solidFill>
                <a:latin typeface="Arial" pitchFamily="34" charset="0"/>
                <a:cs typeface="Arial" pitchFamily="34" charset="0"/>
              </a:rPr>
              <a:t>"Об утверждении методических рекомендаций по определению рыночной стоимости права аренды земельных участков"</a:t>
            </a:r>
            <a:r>
              <a:rPr lang="ru-RU" b="1" dirty="0">
                <a:solidFill>
                  <a:srgbClr val="002060"/>
                </a:solidFill>
                <a:latin typeface="Arial" pitchFamily="34" charset="0"/>
                <a:cs typeface="Arial" pitchFamily="34" charset="0"/>
              </a:rPr>
              <a:t>;</a:t>
            </a:r>
          </a:p>
          <a:p>
            <a:pPr algn="just">
              <a:spcAft>
                <a:spcPts val="1500"/>
              </a:spcAft>
              <a:defRPr/>
            </a:pPr>
            <a:r>
              <a:rPr lang="ru-RU" b="1" dirty="0" smtClean="0">
                <a:solidFill>
                  <a:srgbClr val="002060"/>
                </a:solidFill>
                <a:latin typeface="Arial" pitchFamily="34" charset="0"/>
                <a:cs typeface="Arial" pitchFamily="34" charset="0"/>
              </a:rPr>
              <a:t>Методические </a:t>
            </a:r>
            <a:r>
              <a:rPr lang="ru-RU" b="1" dirty="0">
                <a:solidFill>
                  <a:srgbClr val="002060"/>
                </a:solidFill>
                <a:latin typeface="Arial" pitchFamily="34" charset="0"/>
                <a:cs typeface="Arial" pitchFamily="34" charset="0"/>
              </a:rPr>
              <a:t>рекомендации Совета РОО от </a:t>
            </a:r>
            <a:r>
              <a:rPr lang="ru-RU" b="1" dirty="0" smtClean="0">
                <a:solidFill>
                  <a:srgbClr val="002060"/>
                </a:solidFill>
                <a:latin typeface="Arial" pitchFamily="34" charset="0"/>
                <a:cs typeface="Arial" pitchFamily="34" charset="0"/>
              </a:rPr>
              <a:t>12.04.2022 </a:t>
            </a:r>
            <a:r>
              <a:rPr lang="ru-RU" b="1" dirty="0">
                <a:solidFill>
                  <a:srgbClr val="002060"/>
                </a:solidFill>
                <a:latin typeface="Arial" pitchFamily="34" charset="0"/>
                <a:cs typeface="Arial" pitchFamily="34" charset="0"/>
              </a:rPr>
              <a:t>г. СПОД РОО </a:t>
            </a:r>
            <a:r>
              <a:rPr lang="ru-RU" b="1" dirty="0" smtClean="0">
                <a:solidFill>
                  <a:srgbClr val="002060"/>
                </a:solidFill>
                <a:latin typeface="Arial" pitchFamily="34" charset="0"/>
                <a:cs typeface="Arial" pitchFamily="34" charset="0"/>
              </a:rPr>
              <a:t>04-101-2022 </a:t>
            </a:r>
            <a:r>
              <a:rPr lang="ru-RU" dirty="0" smtClean="0">
                <a:solidFill>
                  <a:srgbClr val="002060"/>
                </a:solidFill>
                <a:latin typeface="Arial" pitchFamily="34" charset="0"/>
                <a:cs typeface="Arial" pitchFamily="34" charset="0"/>
              </a:rPr>
              <a:t>по </a:t>
            </a:r>
            <a:r>
              <a:rPr lang="ru-RU" dirty="0">
                <a:solidFill>
                  <a:srgbClr val="002060"/>
                </a:solidFill>
                <a:latin typeface="Arial" pitchFamily="34" charset="0"/>
                <a:cs typeface="Arial" pitchFamily="34" charset="0"/>
              </a:rPr>
              <a:t>определению рыночной арендной платы </a:t>
            </a:r>
            <a:r>
              <a:rPr lang="ru-RU" dirty="0" smtClean="0">
                <a:solidFill>
                  <a:srgbClr val="002060"/>
                </a:solidFill>
                <a:latin typeface="Arial" pitchFamily="34" charset="0"/>
                <a:cs typeface="Arial" pitchFamily="34" charset="0"/>
              </a:rPr>
              <a:t>за </a:t>
            </a:r>
            <a:r>
              <a:rPr lang="ru-RU" dirty="0">
                <a:solidFill>
                  <a:srgbClr val="002060"/>
                </a:solidFill>
                <a:latin typeface="Arial" pitchFamily="34" charset="0"/>
                <a:cs typeface="Arial" pitchFamily="34" charset="0"/>
              </a:rPr>
              <a:t>объекты </a:t>
            </a:r>
            <a:r>
              <a:rPr lang="ru-RU" dirty="0" smtClean="0">
                <a:solidFill>
                  <a:srgbClr val="002060"/>
                </a:solidFill>
                <a:latin typeface="Arial" pitchFamily="34" charset="0"/>
                <a:cs typeface="Arial" pitchFamily="34" charset="0"/>
              </a:rPr>
              <a:t>недвижимости.</a:t>
            </a:r>
            <a:endParaRPr lang="ru-RU" dirty="0">
              <a:solidFill>
                <a:srgbClr val="002060"/>
              </a:solidFill>
              <a:latin typeface="Arial" pitchFamily="34" charset="0"/>
              <a:cs typeface="Arial" pitchFamily="34" charset="0"/>
            </a:endParaRPr>
          </a:p>
        </p:txBody>
      </p:sp>
      <p:grpSp>
        <p:nvGrpSpPr>
          <p:cNvPr id="13" name="Группа 12"/>
          <p:cNvGrpSpPr/>
          <p:nvPr/>
        </p:nvGrpSpPr>
        <p:grpSpPr>
          <a:xfrm>
            <a:off x="-15868" y="50322"/>
            <a:ext cx="2677060" cy="789575"/>
            <a:chOff x="50312" y="-7821"/>
            <a:chExt cx="2677060" cy="789575"/>
          </a:xfrm>
        </p:grpSpPr>
        <p:pic>
          <p:nvPicPr>
            <p:cNvPr id="14" name="Рисунок 13"/>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15" name="TextBox 14"/>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342856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2"/>
          <p:cNvSpPr>
            <a:spLocks noChangeArrowheads="1"/>
          </p:cNvSpPr>
          <p:nvPr/>
        </p:nvSpPr>
        <p:spPr bwMode="auto">
          <a:xfrm rot="5400000">
            <a:off x="5696922" y="-5701214"/>
            <a:ext cx="78957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8</a:t>
            </a:fld>
            <a:endParaRPr lang="ru-RU"/>
          </a:p>
        </p:txBody>
      </p:sp>
      <p:sp>
        <p:nvSpPr>
          <p:cNvPr id="8" name="Прямоугольник 7"/>
          <p:cNvSpPr/>
          <p:nvPr/>
        </p:nvSpPr>
        <p:spPr>
          <a:xfrm>
            <a:off x="2157124" y="128536"/>
            <a:ext cx="8678333" cy="430887"/>
          </a:xfrm>
          <a:prstGeom prst="rect">
            <a:avLst/>
          </a:prstGeom>
          <a:ln>
            <a:noFill/>
          </a:ln>
        </p:spPr>
        <p:txBody>
          <a:bodyPr wrap="square">
            <a:spAutoFit/>
          </a:bodyPr>
          <a:lstStyle/>
          <a:p>
            <a:pPr lvl="0" algn="ctr" defTabSz="914377"/>
            <a:r>
              <a:rPr lang="ru-RU" sz="2200" b="1" kern="0" dirty="0">
                <a:solidFill>
                  <a:schemeClr val="bg1"/>
                </a:solidFill>
                <a:latin typeface="Calibri" pitchFamily="34" charset="0"/>
                <a:cs typeface="Calibri" pitchFamily="34" charset="0"/>
              </a:rPr>
              <a:t>МЕТОДЫ ОПРЕДЕЛЕНИЯ КОЭФФИЦИЕНТОВ АРЕНДЫ ЗЕМЛИ</a:t>
            </a:r>
          </a:p>
        </p:txBody>
      </p:sp>
      <p:sp>
        <p:nvSpPr>
          <p:cNvPr id="5" name="Прямоугольник 4"/>
          <p:cNvSpPr/>
          <p:nvPr/>
        </p:nvSpPr>
        <p:spPr>
          <a:xfrm>
            <a:off x="3328883" y="1432541"/>
            <a:ext cx="9247148" cy="4293481"/>
          </a:xfrm>
          <a:prstGeom prst="rect">
            <a:avLst/>
          </a:prstGeom>
        </p:spPr>
        <p:txBody>
          <a:bodyPr wrap="square" lIns="91438" tIns="45719" rIns="91438" bIns="45719">
            <a:spAutoFit/>
          </a:bodyPr>
          <a:lstStyle/>
          <a:p>
            <a:pPr algn="just">
              <a:spcAft>
                <a:spcPts val="1600"/>
              </a:spcAft>
            </a:pPr>
            <a:r>
              <a:rPr lang="en-US" sz="2400" b="1" dirty="0">
                <a:solidFill>
                  <a:srgbClr val="002060"/>
                </a:solidFill>
                <a:latin typeface="Arial" pitchFamily="34" charset="0"/>
                <a:cs typeface="Arial" pitchFamily="34" charset="0"/>
              </a:rPr>
              <a:t>I</a:t>
            </a:r>
            <a:r>
              <a:rPr lang="ru-RU" sz="2400" b="1" dirty="0">
                <a:solidFill>
                  <a:srgbClr val="002060"/>
                </a:solidFill>
                <a:latin typeface="Arial" pitchFamily="34" charset="0"/>
                <a:cs typeface="Arial" pitchFamily="34" charset="0"/>
              </a:rPr>
              <a:t>.   Метод экспертно-аналитического исследования:</a:t>
            </a:r>
          </a:p>
          <a:p>
            <a:pPr lvl="1" algn="just">
              <a:spcAft>
                <a:spcPts val="200"/>
              </a:spcAft>
            </a:pPr>
            <a:r>
              <a:rPr lang="ru-RU" sz="2200" dirty="0">
                <a:solidFill>
                  <a:srgbClr val="002060"/>
                </a:solidFill>
                <a:latin typeface="Arial" pitchFamily="34" charset="0"/>
                <a:cs typeface="Arial" pitchFamily="34" charset="0"/>
              </a:rPr>
              <a:t>Метод 1.1 Опрос экспертов регионального рынка;</a:t>
            </a:r>
          </a:p>
          <a:p>
            <a:pPr lvl="1" algn="just">
              <a:spcAft>
                <a:spcPts val="1200"/>
              </a:spcAft>
            </a:pPr>
            <a:r>
              <a:rPr lang="ru-RU" sz="2200" dirty="0">
                <a:solidFill>
                  <a:srgbClr val="002060"/>
                </a:solidFill>
                <a:latin typeface="Arial" pitchFamily="34" charset="0"/>
                <a:cs typeface="Arial" pitchFamily="34" charset="0"/>
              </a:rPr>
              <a:t>Метод 1.2 Обработка действующих исследований</a:t>
            </a:r>
            <a:r>
              <a:rPr lang="ru-RU" sz="2400" dirty="0">
                <a:solidFill>
                  <a:srgbClr val="002060"/>
                </a:solidFill>
                <a:latin typeface="Arial" pitchFamily="34" charset="0"/>
                <a:cs typeface="Arial" pitchFamily="34" charset="0"/>
              </a:rPr>
              <a:t>.</a:t>
            </a:r>
          </a:p>
          <a:p>
            <a:pPr algn="just">
              <a:spcAft>
                <a:spcPts val="1600"/>
              </a:spcAft>
            </a:pPr>
            <a:r>
              <a:rPr lang="en-US" sz="2400" b="1" dirty="0">
                <a:solidFill>
                  <a:srgbClr val="002060"/>
                </a:solidFill>
                <a:latin typeface="Arial" pitchFamily="34" charset="0"/>
                <a:cs typeface="Arial" pitchFamily="34" charset="0"/>
              </a:rPr>
              <a:t>II</a:t>
            </a:r>
            <a:r>
              <a:rPr lang="ru-RU" sz="2400" b="1" dirty="0">
                <a:solidFill>
                  <a:srgbClr val="002060"/>
                </a:solidFill>
                <a:latin typeface="Arial" pitchFamily="34" charset="0"/>
                <a:cs typeface="Arial" pitchFamily="34" charset="0"/>
              </a:rPr>
              <a:t>.  Метод рекапитализации на основе:</a:t>
            </a:r>
          </a:p>
          <a:p>
            <a:pPr lvl="1" algn="just">
              <a:spcAft>
                <a:spcPts val="200"/>
              </a:spcAft>
            </a:pPr>
            <a:r>
              <a:rPr lang="ru-RU" sz="2200" dirty="0">
                <a:solidFill>
                  <a:srgbClr val="002060"/>
                </a:solidFill>
                <a:latin typeface="Arial" pitchFamily="34" charset="0"/>
                <a:cs typeface="Arial" pitchFamily="34" charset="0"/>
              </a:rPr>
              <a:t>Метод 2. Действующих договоров аренды земельных участков;</a:t>
            </a:r>
          </a:p>
          <a:p>
            <a:pPr lvl="1" algn="just">
              <a:spcAft>
                <a:spcPts val="1200"/>
              </a:spcAft>
            </a:pPr>
            <a:r>
              <a:rPr lang="ru-RU" sz="2200" dirty="0">
                <a:solidFill>
                  <a:srgbClr val="002060"/>
                </a:solidFill>
                <a:latin typeface="Arial" pitchFamily="34" charset="0"/>
                <a:cs typeface="Arial" pitchFamily="34" charset="0"/>
              </a:rPr>
              <a:t>Метод 3. Рыночных и аналитических данных.</a:t>
            </a:r>
          </a:p>
          <a:p>
            <a:pPr algn="just">
              <a:spcAft>
                <a:spcPts val="1200"/>
              </a:spcAft>
            </a:pPr>
            <a:r>
              <a:rPr lang="en-US" sz="2400" b="1" dirty="0">
                <a:solidFill>
                  <a:srgbClr val="002060"/>
                </a:solidFill>
                <a:latin typeface="Arial" pitchFamily="34" charset="0"/>
                <a:cs typeface="Arial" pitchFamily="34" charset="0"/>
              </a:rPr>
              <a:t>III</a:t>
            </a:r>
            <a:r>
              <a:rPr lang="ru-RU" sz="2400" b="1" dirty="0">
                <a:solidFill>
                  <a:srgbClr val="002060"/>
                </a:solidFill>
                <a:latin typeface="Arial" pitchFamily="34" charset="0"/>
                <a:cs typeface="Arial" pitchFamily="34" charset="0"/>
              </a:rPr>
              <a:t>. Метод </a:t>
            </a:r>
            <a:r>
              <a:rPr lang="ru-RU" sz="2400" b="1" dirty="0" smtClean="0">
                <a:solidFill>
                  <a:srgbClr val="002060"/>
                </a:solidFill>
                <a:latin typeface="Arial" pitchFamily="34" charset="0"/>
                <a:cs typeface="Arial" pitchFamily="34" charset="0"/>
              </a:rPr>
              <a:t>рекапитализации </a:t>
            </a:r>
            <a:r>
              <a:rPr lang="ru-RU" sz="2400" b="1" dirty="0">
                <a:solidFill>
                  <a:srgbClr val="002060"/>
                </a:solidFill>
                <a:latin typeface="Arial" pitchFamily="34" charset="0"/>
                <a:cs typeface="Arial" pitchFamily="34" charset="0"/>
              </a:rPr>
              <a:t>по расчетным моделям:</a:t>
            </a:r>
          </a:p>
          <a:p>
            <a:pPr lvl="1" algn="just">
              <a:spcAft>
                <a:spcPts val="600"/>
              </a:spcAft>
            </a:pPr>
            <a:r>
              <a:rPr lang="ru-RU" sz="2200" dirty="0">
                <a:solidFill>
                  <a:srgbClr val="002060"/>
                </a:solidFill>
                <a:latin typeface="Arial" pitchFamily="34" charset="0"/>
                <a:cs typeface="Arial" pitchFamily="34" charset="0"/>
              </a:rPr>
              <a:t>Метод 4. Определение ставки долгосрочной доходности;</a:t>
            </a:r>
          </a:p>
          <a:p>
            <a:pPr lvl="1" algn="just">
              <a:spcAft>
                <a:spcPts val="600"/>
              </a:spcAft>
            </a:pPr>
            <a:r>
              <a:rPr lang="ru-RU" sz="2200" dirty="0">
                <a:solidFill>
                  <a:srgbClr val="002060"/>
                </a:solidFill>
                <a:latin typeface="Arial" pitchFamily="34" charset="0"/>
                <a:cs typeface="Arial" pitchFamily="34" charset="0"/>
              </a:rPr>
              <a:t>Метод 5. Кумулятивное построение.</a:t>
            </a:r>
          </a:p>
        </p:txBody>
      </p:sp>
      <p:sp>
        <p:nvSpPr>
          <p:cNvPr id="3" name="Прямоугольник 2"/>
          <p:cNvSpPr/>
          <p:nvPr/>
        </p:nvSpPr>
        <p:spPr>
          <a:xfrm rot="14300569">
            <a:off x="-138304" y="1799164"/>
            <a:ext cx="1024896" cy="400110"/>
          </a:xfrm>
          <a:prstGeom prst="rect">
            <a:avLst/>
          </a:prstGeom>
        </p:spPr>
        <p:txBody>
          <a:bodyPr wrap="none">
            <a:spAutoFit/>
          </a:bodyPr>
          <a:lstStyle/>
          <a:p>
            <a:r>
              <a:rPr lang="ru-RU" sz="2000" b="1" dirty="0">
                <a:solidFill>
                  <a:srgbClr val="002060"/>
                </a:solidFill>
                <a:latin typeface="Arial" pitchFamily="34" charset="0"/>
                <a:cs typeface="Arial" pitchFamily="34" charset="0"/>
              </a:rPr>
              <a:t>№ 611 </a:t>
            </a:r>
            <a:endParaRPr lang="ru-RU" sz="2000" dirty="0">
              <a:solidFill>
                <a:srgbClr val="002060"/>
              </a:solidFill>
            </a:endParaRPr>
          </a:p>
        </p:txBody>
      </p:sp>
      <p:sp>
        <p:nvSpPr>
          <p:cNvPr id="6" name="Прямоугольник 5"/>
          <p:cNvSpPr/>
          <p:nvPr/>
        </p:nvSpPr>
        <p:spPr>
          <a:xfrm rot="17751367">
            <a:off x="1465608" y="1600177"/>
            <a:ext cx="1039067" cy="400110"/>
          </a:xfrm>
          <a:prstGeom prst="rect">
            <a:avLst/>
          </a:prstGeom>
        </p:spPr>
        <p:txBody>
          <a:bodyPr wrap="none">
            <a:spAutoFit/>
          </a:bodyPr>
          <a:lstStyle/>
          <a:p>
            <a:r>
              <a:rPr lang="ru-RU" sz="2000" b="1" dirty="0">
                <a:solidFill>
                  <a:srgbClr val="002060"/>
                </a:solidFill>
                <a:latin typeface="Arial" pitchFamily="34" charset="0"/>
                <a:cs typeface="Arial" pitchFamily="34" charset="0"/>
              </a:rPr>
              <a:t>№ 200 </a:t>
            </a:r>
            <a:endParaRPr lang="ru-RU" sz="2000" dirty="0">
              <a:solidFill>
                <a:srgbClr val="002060"/>
              </a:solidFill>
            </a:endParaRPr>
          </a:p>
        </p:txBody>
      </p:sp>
      <p:sp>
        <p:nvSpPr>
          <p:cNvPr id="7" name="Прямоугольник 6"/>
          <p:cNvSpPr/>
          <p:nvPr/>
        </p:nvSpPr>
        <p:spPr>
          <a:xfrm rot="15344734">
            <a:off x="403933" y="1500820"/>
            <a:ext cx="1210588" cy="400110"/>
          </a:xfrm>
          <a:prstGeom prst="rect">
            <a:avLst/>
          </a:prstGeom>
        </p:spPr>
        <p:txBody>
          <a:bodyPr wrap="none">
            <a:spAutoFit/>
          </a:bodyPr>
          <a:lstStyle/>
          <a:p>
            <a:r>
              <a:rPr lang="ru-RU" sz="2000" b="1" dirty="0">
                <a:solidFill>
                  <a:srgbClr val="002060"/>
                </a:solidFill>
                <a:latin typeface="Arial" pitchFamily="34" charset="0"/>
                <a:cs typeface="Arial" pitchFamily="34" charset="0"/>
              </a:rPr>
              <a:t>№ 568-р</a:t>
            </a:r>
            <a:endParaRPr lang="ru-RU" sz="2000" dirty="0">
              <a:solidFill>
                <a:srgbClr val="002060"/>
              </a:solidFill>
            </a:endParaRPr>
          </a:p>
        </p:txBody>
      </p:sp>
      <p:sp>
        <p:nvSpPr>
          <p:cNvPr id="9" name="Прямоугольник 8"/>
          <p:cNvSpPr/>
          <p:nvPr/>
        </p:nvSpPr>
        <p:spPr>
          <a:xfrm rot="18473645">
            <a:off x="2022352" y="1671283"/>
            <a:ext cx="1517096" cy="400110"/>
          </a:xfrm>
          <a:prstGeom prst="rect">
            <a:avLst/>
          </a:prstGeom>
        </p:spPr>
        <p:txBody>
          <a:bodyPr wrap="square">
            <a:spAutoFit/>
          </a:bodyPr>
          <a:lstStyle/>
          <a:p>
            <a:r>
              <a:rPr lang="ru-RU" sz="2000" b="1" dirty="0">
                <a:solidFill>
                  <a:srgbClr val="002060"/>
                </a:solidFill>
                <a:latin typeface="Arial" pitchFamily="34" charset="0"/>
                <a:cs typeface="Arial" pitchFamily="34" charset="0"/>
              </a:rPr>
              <a:t>№ 1102-р </a:t>
            </a:r>
            <a:endParaRPr lang="ru-RU" sz="2000" dirty="0">
              <a:solidFill>
                <a:srgbClr val="002060"/>
              </a:solidFill>
            </a:endParaRPr>
          </a:p>
        </p:txBody>
      </p:sp>
      <p:sp>
        <p:nvSpPr>
          <p:cNvPr id="11" name="Шеврон 10"/>
          <p:cNvSpPr/>
          <p:nvPr/>
        </p:nvSpPr>
        <p:spPr>
          <a:xfrm>
            <a:off x="2995591" y="5026036"/>
            <a:ext cx="329998" cy="32168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Шеврон 14"/>
          <p:cNvSpPr/>
          <p:nvPr/>
        </p:nvSpPr>
        <p:spPr>
          <a:xfrm>
            <a:off x="2972970" y="3657675"/>
            <a:ext cx="338764" cy="326998"/>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Шеврон 15"/>
          <p:cNvSpPr/>
          <p:nvPr/>
        </p:nvSpPr>
        <p:spPr>
          <a:xfrm>
            <a:off x="2995591" y="2238289"/>
            <a:ext cx="329998" cy="32168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Штриховая стрелка вправо 1"/>
          <p:cNvSpPr/>
          <p:nvPr/>
        </p:nvSpPr>
        <p:spPr>
          <a:xfrm>
            <a:off x="1720663" y="4612562"/>
            <a:ext cx="1181274" cy="582082"/>
          </a:xfrm>
          <a:prstGeom prst="stripedRightArrow">
            <a:avLst/>
          </a:prstGeom>
          <a:solidFill>
            <a:srgbClr val="C0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1026" y="4664337"/>
            <a:ext cx="1581972" cy="461665"/>
          </a:xfrm>
          <a:prstGeom prst="rect">
            <a:avLst/>
          </a:prstGeom>
        </p:spPr>
        <p:txBody>
          <a:bodyPr wrap="none">
            <a:spAutoFit/>
          </a:bodyPr>
          <a:lstStyle/>
          <a:p>
            <a:r>
              <a:rPr lang="ru-RU" sz="2400" b="1" dirty="0" smtClean="0">
                <a:solidFill>
                  <a:srgbClr val="C00000"/>
                </a:solidFill>
                <a:latin typeface="Arial" pitchFamily="34" charset="0"/>
                <a:cs typeface="Arial" pitchFamily="34" charset="0"/>
              </a:rPr>
              <a:t>МЕТОДЫ</a:t>
            </a:r>
            <a:endParaRPr lang="ru-RU" sz="2400" b="1" dirty="0">
              <a:solidFill>
                <a:srgbClr val="C00000"/>
              </a:solidFill>
            </a:endParaRPr>
          </a:p>
        </p:txBody>
      </p:sp>
      <p:pic>
        <p:nvPicPr>
          <p:cNvPr id="12" name="Рисунок 11"/>
          <p:cNvPicPr>
            <a:picLocks noChangeAspect="1"/>
          </p:cNvPicPr>
          <p:nvPr/>
        </p:nvPicPr>
        <p:blipFill>
          <a:blip r:embed="rId4">
            <a:clrChange>
              <a:clrFrom>
                <a:srgbClr val="FFFFFF"/>
              </a:clrFrom>
              <a:clrTo>
                <a:srgbClr val="FFFFFF">
                  <a:alpha val="0"/>
                </a:srgbClr>
              </a:clrTo>
            </a:clrChange>
          </a:blip>
          <a:stretch>
            <a:fillRect/>
          </a:stretch>
        </p:blipFill>
        <p:spPr>
          <a:xfrm>
            <a:off x="59600" y="2186650"/>
            <a:ext cx="2800350" cy="2552700"/>
          </a:xfrm>
          <a:prstGeom prst="rect">
            <a:avLst/>
          </a:prstGeom>
        </p:spPr>
      </p:pic>
      <p:sp>
        <p:nvSpPr>
          <p:cNvPr id="13" name="Прямоугольник 12"/>
          <p:cNvSpPr/>
          <p:nvPr/>
        </p:nvSpPr>
        <p:spPr>
          <a:xfrm>
            <a:off x="0" y="6004416"/>
            <a:ext cx="12192000" cy="853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0" y="44418"/>
            <a:ext cx="2677060" cy="789575"/>
            <a:chOff x="50312" y="-7821"/>
            <a:chExt cx="2677060" cy="789575"/>
          </a:xfrm>
        </p:grpSpPr>
        <p:pic>
          <p:nvPicPr>
            <p:cNvPr id="19" name="Рисунок 18"/>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r="56127"/>
            <a:stretch/>
          </p:blipFill>
          <p:spPr>
            <a:xfrm>
              <a:off x="50312" y="-7821"/>
              <a:ext cx="747377" cy="647875"/>
            </a:xfrm>
            <a:prstGeom prst="rect">
              <a:avLst/>
            </a:prstGeom>
          </p:spPr>
        </p:pic>
        <p:sp>
          <p:nvSpPr>
            <p:cNvPr id="20" name="TextBox 19"/>
            <p:cNvSpPr txBox="1"/>
            <p:nvPr/>
          </p:nvSpPr>
          <p:spPr bwMode="auto">
            <a:xfrm>
              <a:off x="634802" y="73868"/>
              <a:ext cx="2092570" cy="707886"/>
            </a:xfrm>
            <a:prstGeom prst="rect">
              <a:avLst/>
            </a:prstGeom>
            <a:noFill/>
          </p:spPr>
          <p:txBody>
            <a:bodyPr wrap="square">
              <a:spAutoFit/>
            </a:bodyPr>
            <a:lstStyle/>
            <a:p>
              <a:pPr>
                <a:defRPr/>
              </a:pPr>
              <a:r>
                <a:rPr lang="ru-RU" sz="1400" b="1" dirty="0" smtClean="0">
                  <a:solidFill>
                    <a:schemeClr val="bg1"/>
                  </a:solidFill>
                  <a:latin typeface="Century Gothic" pitchFamily="34" charset="0"/>
                </a:rPr>
                <a:t>АНАЛИТИЧЕСКИЙ</a:t>
              </a:r>
            </a:p>
            <a:p>
              <a:pPr>
                <a:defRPr/>
              </a:pPr>
              <a:r>
                <a:rPr lang="ru-RU" sz="1400" b="1" dirty="0" smtClean="0">
                  <a:solidFill>
                    <a:schemeClr val="bg1"/>
                  </a:solidFill>
                  <a:latin typeface="Century Gothic" pitchFamily="34" charset="0"/>
                </a:rPr>
                <a:t>ЦЕНТР</a:t>
              </a:r>
              <a:r>
                <a:rPr lang="ru-RU" sz="1200" b="1" dirty="0" smtClean="0">
                  <a:solidFill>
                    <a:schemeClr val="bg1"/>
                  </a:solidFill>
                  <a:latin typeface="Century Gothic" pitchFamily="34" charset="0"/>
                </a:rPr>
                <a:t/>
              </a:r>
              <a:br>
                <a:rPr lang="ru-RU" sz="1200" b="1" dirty="0" smtClean="0">
                  <a:solidFill>
                    <a:schemeClr val="bg1"/>
                  </a:solidFill>
                  <a:latin typeface="Century Gothic" pitchFamily="34" charset="0"/>
                </a:rPr>
              </a:br>
              <a:endParaRPr lang="ru-RU" sz="1200" b="1" dirty="0">
                <a:solidFill>
                  <a:schemeClr val="bg1"/>
                </a:solidFill>
                <a:latin typeface="Century Gothic" pitchFamily="34" charset="0"/>
              </a:endParaRPr>
            </a:p>
          </p:txBody>
        </p:sp>
      </p:grpSp>
    </p:spTree>
    <p:extLst>
      <p:ext uri="{BB962C8B-B14F-4D97-AF65-F5344CB8AC3E}">
        <p14:creationId xmlns:p14="http://schemas.microsoft.com/office/powerpoint/2010/main" val="237149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Прямоугольник 2"/>
          <p:cNvSpPr>
            <a:spLocks noChangeArrowheads="1"/>
          </p:cNvSpPr>
          <p:nvPr/>
        </p:nvSpPr>
        <p:spPr bwMode="auto">
          <a:xfrm rot="5400000">
            <a:off x="5620582" y="-5624874"/>
            <a:ext cx="942254" cy="12192001"/>
          </a:xfrm>
          <a:prstGeom prst="rect">
            <a:avLst/>
          </a:prstGeom>
          <a:gradFill rotWithShape="0">
            <a:gsLst>
              <a:gs pos="0">
                <a:srgbClr val="262B6B"/>
              </a:gs>
              <a:gs pos="100000">
                <a:srgbClr val="155C9A"/>
              </a:gs>
            </a:gsLst>
            <a:lin ang="189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ysClr val="windowText" lastClr="000000"/>
              </a:solidFill>
              <a:effectLst/>
              <a:uLnTx/>
              <a:uFillTx/>
            </a:endParaRPr>
          </a:p>
        </p:txBody>
      </p:sp>
      <p:sp>
        <p:nvSpPr>
          <p:cNvPr id="4" name="Номер слайда 3">
            <a:extLst>
              <a:ext uri="{FF2B5EF4-FFF2-40B4-BE49-F238E27FC236}">
                <a16:creationId xmlns:a16="http://schemas.microsoft.com/office/drawing/2014/main" id="{5F926DBD-BACE-CC4C-9B03-782BC9EA0D65}"/>
              </a:ext>
            </a:extLst>
          </p:cNvPr>
          <p:cNvSpPr>
            <a:spLocks noGrp="1"/>
          </p:cNvSpPr>
          <p:nvPr>
            <p:ph type="sldNum" sz="quarter" idx="12"/>
          </p:nvPr>
        </p:nvSpPr>
        <p:spPr/>
        <p:txBody>
          <a:bodyPr/>
          <a:lstStyle/>
          <a:p>
            <a:fld id="{1B3261D6-CC2A-9E49-88E2-AEC025041568}" type="slidenum">
              <a:rPr lang="ru-RU" smtClean="0"/>
              <a:t>9</a:t>
            </a:fld>
            <a:endParaRPr lang="ru-RU"/>
          </a:p>
        </p:txBody>
      </p:sp>
      <p:sp>
        <p:nvSpPr>
          <p:cNvPr id="8" name="Прямоугольник 7"/>
          <p:cNvSpPr/>
          <p:nvPr/>
        </p:nvSpPr>
        <p:spPr>
          <a:xfrm>
            <a:off x="211666" y="42006"/>
            <a:ext cx="11768667" cy="900246"/>
          </a:xfrm>
          <a:prstGeom prst="rect">
            <a:avLst/>
          </a:prstGeom>
        </p:spPr>
        <p:txBody>
          <a:bodyPr wrap="square">
            <a:spAutoFit/>
          </a:bodyPr>
          <a:lstStyle/>
          <a:p>
            <a:pPr lvl="0" algn="ctr" defTabSz="914377">
              <a:lnSpc>
                <a:spcPts val="2100"/>
              </a:lnSpc>
            </a:pPr>
            <a:r>
              <a:rPr lang="ru-RU" sz="2200" b="1" kern="0" dirty="0">
                <a:solidFill>
                  <a:schemeClr val="bg1"/>
                </a:solidFill>
                <a:latin typeface="Calibri" pitchFamily="34" charset="0"/>
                <a:cs typeface="Calibri" pitchFamily="34" charset="0"/>
              </a:rPr>
              <a:t>РЕНТАБЕЛЬНОСТЬ ПРОДАННЫХ ТОВАРОВ, ПРОДУКЦИИ, РАБОТ, УСЛУГ И РЕНТАБЕЛЬНОСТЬ АКТИВОВ ОРГАНИЗАЦИЙ ПО ВИДАМ ЭКОНОМИЧЕСКОЙ ДЕЯТЕЛЬНОСТИ, В ПРОЦЕНТАХ</a:t>
            </a:r>
            <a:br>
              <a:rPr lang="ru-RU" sz="2200" b="1" kern="0" dirty="0">
                <a:solidFill>
                  <a:schemeClr val="bg1"/>
                </a:solidFill>
                <a:latin typeface="Calibri" pitchFamily="34" charset="0"/>
                <a:cs typeface="Calibri" pitchFamily="34" charset="0"/>
              </a:rPr>
            </a:br>
            <a:r>
              <a:rPr lang="ru-RU" sz="2200" b="1" kern="0" dirty="0">
                <a:solidFill>
                  <a:schemeClr val="bg1"/>
                </a:solidFill>
                <a:latin typeface="Calibri" pitchFamily="34" charset="0"/>
                <a:cs typeface="Calibri" pitchFamily="34" charset="0"/>
              </a:rPr>
              <a:t>ПРИЛОЖЕНИЕ  № 4 К ПРИКАЗУ ФНС РОССИИ ОТ 30.05.07 №ММ-3-06/333@ (</a:t>
            </a:r>
            <a:r>
              <a:rPr lang="ru-RU" sz="2200" b="1" kern="0" dirty="0" smtClean="0">
                <a:solidFill>
                  <a:schemeClr val="bg1"/>
                </a:solidFill>
                <a:latin typeface="Calibri" pitchFamily="34" charset="0"/>
                <a:cs typeface="Calibri" pitchFamily="34" charset="0"/>
              </a:rPr>
              <a:t>2006-2024 </a:t>
            </a:r>
            <a:r>
              <a:rPr lang="ru-RU" sz="2200" b="1" kern="0" dirty="0">
                <a:solidFill>
                  <a:schemeClr val="bg1"/>
                </a:solidFill>
                <a:latin typeface="Calibri" pitchFamily="34" charset="0"/>
                <a:cs typeface="Calibri" pitchFamily="34" charset="0"/>
              </a:rPr>
              <a:t>гг.)</a:t>
            </a:r>
          </a:p>
        </p:txBody>
      </p:sp>
      <p:sp>
        <p:nvSpPr>
          <p:cNvPr id="9" name="Прямоугольник 8"/>
          <p:cNvSpPr/>
          <p:nvPr/>
        </p:nvSpPr>
        <p:spPr>
          <a:xfrm>
            <a:off x="0" y="6104467"/>
            <a:ext cx="12192000" cy="753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93208" y="1142474"/>
            <a:ext cx="10672234" cy="400108"/>
          </a:xfrm>
          <a:prstGeom prst="rect">
            <a:avLst/>
          </a:prstGeom>
        </p:spPr>
        <p:txBody>
          <a:bodyPr wrap="square" lIns="91438" tIns="45719" rIns="91438" bIns="45719">
            <a:spAutoFit/>
          </a:bodyPr>
          <a:lstStyle/>
          <a:p>
            <a:r>
              <a:rPr lang="ru-RU" sz="20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60 видов экономической деятельности </a:t>
            </a:r>
            <a:r>
              <a:rPr lang="en-US" sz="20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VS</a:t>
            </a:r>
            <a:r>
              <a:rPr lang="ru-RU" sz="20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16 сегментов рынка земли</a:t>
            </a:r>
          </a:p>
        </p:txBody>
      </p:sp>
      <p:sp>
        <p:nvSpPr>
          <p:cNvPr id="11" name="Прямоугольник 10"/>
          <p:cNvSpPr/>
          <p:nvPr/>
        </p:nvSpPr>
        <p:spPr>
          <a:xfrm>
            <a:off x="397933" y="1690279"/>
            <a:ext cx="10974918" cy="400108"/>
          </a:xfrm>
          <a:prstGeom prst="rect">
            <a:avLst/>
          </a:prstGeom>
        </p:spPr>
        <p:txBody>
          <a:bodyPr wrap="square" lIns="91438" tIns="45719" rIns="91438" bIns="45719">
            <a:spAutoFit/>
          </a:bodyPr>
          <a:lstStyle/>
          <a:p>
            <a:pPr algn="ctr"/>
            <a:r>
              <a:rPr lang="ru-RU" sz="20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Рентабельность активов организаций </a:t>
            </a:r>
            <a:r>
              <a:rPr lang="en-US" sz="20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VS</a:t>
            </a:r>
            <a:r>
              <a:rPr lang="ru-RU" sz="20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 текущая доходность земли</a:t>
            </a:r>
            <a:endParaRPr lang="ru-RU" sz="2000" dirty="0">
              <a:solidFill>
                <a:srgbClr val="C00000"/>
              </a:solidFil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4043162308"/>
              </p:ext>
            </p:extLst>
          </p:nvPr>
        </p:nvGraphicFramePr>
        <p:xfrm>
          <a:off x="465253" y="2307739"/>
          <a:ext cx="11293359" cy="3142856"/>
        </p:xfrm>
        <a:graphic>
          <a:graphicData uri="http://schemas.openxmlformats.org/drawingml/2006/table">
            <a:tbl>
              <a:tblPr firstRow="1" firstCol="1" bandRow="1">
                <a:tableStyleId>{5C22544A-7EE6-4342-B048-85BDC9FD1C3A}</a:tableStyleId>
              </a:tblPr>
              <a:tblGrid>
                <a:gridCol w="401864">
                  <a:extLst>
                    <a:ext uri="{9D8B030D-6E8A-4147-A177-3AD203B41FA5}">
                      <a16:colId xmlns:a16="http://schemas.microsoft.com/office/drawing/2014/main" val="20000"/>
                    </a:ext>
                  </a:extLst>
                </a:gridCol>
                <a:gridCol w="5782923">
                  <a:extLst>
                    <a:ext uri="{9D8B030D-6E8A-4147-A177-3AD203B41FA5}">
                      <a16:colId xmlns:a16="http://schemas.microsoft.com/office/drawing/2014/main" val="20001"/>
                    </a:ext>
                  </a:extLst>
                </a:gridCol>
                <a:gridCol w="1277143">
                  <a:extLst>
                    <a:ext uri="{9D8B030D-6E8A-4147-A177-3AD203B41FA5}">
                      <a16:colId xmlns:a16="http://schemas.microsoft.com/office/drawing/2014/main" val="20002"/>
                    </a:ext>
                  </a:extLst>
                </a:gridCol>
                <a:gridCol w="1277143">
                  <a:extLst>
                    <a:ext uri="{9D8B030D-6E8A-4147-A177-3AD203B41FA5}">
                      <a16:colId xmlns:a16="http://schemas.microsoft.com/office/drawing/2014/main" val="20003"/>
                    </a:ext>
                  </a:extLst>
                </a:gridCol>
                <a:gridCol w="1277143">
                  <a:extLst>
                    <a:ext uri="{9D8B030D-6E8A-4147-A177-3AD203B41FA5}">
                      <a16:colId xmlns:a16="http://schemas.microsoft.com/office/drawing/2014/main" val="20004"/>
                    </a:ext>
                  </a:extLst>
                </a:gridCol>
                <a:gridCol w="1277143">
                  <a:extLst>
                    <a:ext uri="{9D8B030D-6E8A-4147-A177-3AD203B41FA5}">
                      <a16:colId xmlns:a16="http://schemas.microsoft.com/office/drawing/2014/main" val="20005"/>
                    </a:ext>
                  </a:extLst>
                </a:gridCol>
              </a:tblGrid>
              <a:tr h="324000">
                <a:tc>
                  <a:txBody>
                    <a:bodyPr/>
                    <a:lstStyle/>
                    <a:p>
                      <a:pPr algn="ctr">
                        <a:lnSpc>
                          <a:spcPct val="107000"/>
                        </a:lnSpc>
                        <a:spcAft>
                          <a:spcPts val="800"/>
                        </a:spcAft>
                      </a:pPr>
                      <a:r>
                        <a:rPr lang="ru-RU" sz="1200" dirty="0">
                          <a:solidFill>
                            <a:srgbClr val="FFFFFF"/>
                          </a:solidFill>
                          <a:effectLst/>
                          <a:latin typeface="Arial" pitchFamily="34" charset="0"/>
                          <a:cs typeface="Arial" pitchFamily="34" charset="0"/>
                        </a:rPr>
                        <a:t>№</a:t>
                      </a:r>
                      <a:endParaRPr lang="ru-RU" sz="1200" dirty="0">
                        <a:solidFill>
                          <a:srgbClr val="FFFFFF"/>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800"/>
                        </a:spcAft>
                      </a:pPr>
                      <a:r>
                        <a:rPr lang="ru-RU" sz="1200" dirty="0">
                          <a:solidFill>
                            <a:srgbClr val="FFFFFF"/>
                          </a:solidFill>
                          <a:effectLst/>
                          <a:latin typeface="Arial" pitchFamily="34" charset="0"/>
                          <a:cs typeface="Arial" pitchFamily="34" charset="0"/>
                        </a:rPr>
                        <a:t>Вид экономической деятельности (согласно ОКВЭД-2)</a:t>
                      </a:r>
                      <a:endParaRPr lang="ru-RU" sz="1200" dirty="0">
                        <a:solidFill>
                          <a:srgbClr val="FFFFFF"/>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800"/>
                        </a:spcAft>
                      </a:pPr>
                      <a:r>
                        <a:rPr lang="ru-RU" sz="1200" dirty="0">
                          <a:solidFill>
                            <a:srgbClr val="FFFFFF"/>
                          </a:solidFill>
                          <a:effectLst/>
                          <a:latin typeface="Arial" pitchFamily="34" charset="0"/>
                          <a:cs typeface="Arial" pitchFamily="34" charset="0"/>
                        </a:rPr>
                        <a:t>Среднее</a:t>
                      </a:r>
                      <a:endParaRPr lang="ru-RU" sz="1200" dirty="0">
                        <a:solidFill>
                          <a:srgbClr val="FFFFFF"/>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800"/>
                        </a:spcAft>
                      </a:pPr>
                      <a:r>
                        <a:rPr lang="ru-RU" sz="1200" dirty="0">
                          <a:solidFill>
                            <a:srgbClr val="FFFFFF"/>
                          </a:solidFill>
                          <a:effectLst/>
                          <a:latin typeface="Arial" pitchFamily="34" charset="0"/>
                          <a:cs typeface="Arial" pitchFamily="34" charset="0"/>
                        </a:rPr>
                        <a:t>Медиана</a:t>
                      </a:r>
                      <a:endParaRPr lang="ru-RU" sz="1200" dirty="0">
                        <a:solidFill>
                          <a:srgbClr val="FFFFFF"/>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800"/>
                        </a:spcAft>
                      </a:pPr>
                      <a:r>
                        <a:rPr lang="ru-RU" sz="1200" dirty="0">
                          <a:solidFill>
                            <a:srgbClr val="FFFFFF"/>
                          </a:solidFill>
                          <a:effectLst/>
                          <a:latin typeface="Arial" pitchFamily="34" charset="0"/>
                          <a:cs typeface="Arial" pitchFamily="34" charset="0"/>
                        </a:rPr>
                        <a:t>Минимальное</a:t>
                      </a:r>
                      <a:endParaRPr lang="ru-RU" sz="1200" dirty="0">
                        <a:solidFill>
                          <a:srgbClr val="FFFFFF"/>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lumMod val="75000"/>
                      </a:schemeClr>
                    </a:solidFill>
                  </a:tcPr>
                </a:tc>
                <a:tc>
                  <a:txBody>
                    <a:bodyPr/>
                    <a:lstStyle/>
                    <a:p>
                      <a:pPr algn="ctr">
                        <a:lnSpc>
                          <a:spcPct val="107000"/>
                        </a:lnSpc>
                        <a:spcAft>
                          <a:spcPts val="800"/>
                        </a:spcAft>
                      </a:pPr>
                      <a:r>
                        <a:rPr lang="ru-RU" sz="1200" dirty="0">
                          <a:solidFill>
                            <a:srgbClr val="FFFFFF"/>
                          </a:solidFill>
                          <a:effectLst/>
                          <a:latin typeface="Arial" pitchFamily="34" charset="0"/>
                          <a:cs typeface="Arial" pitchFamily="34" charset="0"/>
                        </a:rPr>
                        <a:t>Максимальное</a:t>
                      </a:r>
                      <a:endParaRPr lang="ru-RU" sz="1200" dirty="0">
                        <a:solidFill>
                          <a:srgbClr val="FFFFFF"/>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24000">
                <a:tc>
                  <a:txBody>
                    <a:bodyPr/>
                    <a:lstStyle/>
                    <a:p>
                      <a:pPr>
                        <a:lnSpc>
                          <a:spcPct val="107000"/>
                        </a:lnSpc>
                        <a:spcAft>
                          <a:spcPts val="800"/>
                        </a:spcAft>
                      </a:pPr>
                      <a:r>
                        <a:rPr lang="ru-RU" sz="1100" b="1" dirty="0">
                          <a:solidFill>
                            <a:srgbClr val="C00000"/>
                          </a:solidFill>
                          <a:effectLst/>
                          <a:latin typeface="Arial" pitchFamily="34" charset="0"/>
                          <a:cs typeface="Arial" pitchFamily="34" charset="0"/>
                        </a:rPr>
                        <a:t> </a:t>
                      </a:r>
                      <a:endParaRPr lang="ru-RU" sz="1100" b="1" dirty="0">
                        <a:solidFill>
                          <a:srgbClr val="C00000"/>
                        </a:solidFill>
                        <a:effectLst/>
                        <a:latin typeface="Arial" pitchFamily="34" charset="0"/>
                        <a:ea typeface="Calibri"/>
                        <a:cs typeface="Arial" pitchFamily="34" charset="0"/>
                      </a:endParaRPr>
                    </a:p>
                  </a:txBody>
                  <a:tcPr marL="28728" marR="28728" marT="0"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500" b="1" dirty="0">
                          <a:solidFill>
                            <a:srgbClr val="C00000"/>
                          </a:solidFill>
                          <a:effectLst/>
                          <a:latin typeface="Arial" pitchFamily="34" charset="0"/>
                          <a:cs typeface="Arial" pitchFamily="34" charset="0"/>
                        </a:rPr>
                        <a:t>Всего</a:t>
                      </a:r>
                      <a:endParaRPr lang="ru-RU" sz="1500" b="1" dirty="0">
                        <a:solidFill>
                          <a:srgbClr val="C00000"/>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500" b="1" dirty="0">
                          <a:solidFill>
                            <a:srgbClr val="C00000"/>
                          </a:solidFill>
                          <a:effectLst/>
                          <a:latin typeface="Arial" pitchFamily="34" charset="0"/>
                          <a:cs typeface="Arial" pitchFamily="34" charset="0"/>
                        </a:rPr>
                        <a:t>5,9</a:t>
                      </a:r>
                      <a:endParaRPr lang="ru-RU" sz="1500" b="1" dirty="0">
                        <a:solidFill>
                          <a:srgbClr val="C00000"/>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500" b="1" dirty="0">
                          <a:solidFill>
                            <a:srgbClr val="C00000"/>
                          </a:solidFill>
                          <a:effectLst/>
                          <a:latin typeface="Arial" pitchFamily="34" charset="0"/>
                          <a:cs typeface="Arial" pitchFamily="34" charset="0"/>
                        </a:rPr>
                        <a:t>6,4</a:t>
                      </a:r>
                      <a:endParaRPr lang="ru-RU" sz="1500" b="1" dirty="0">
                        <a:solidFill>
                          <a:srgbClr val="C00000"/>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500" b="1" dirty="0">
                          <a:solidFill>
                            <a:srgbClr val="C00000"/>
                          </a:solidFill>
                          <a:effectLst/>
                          <a:latin typeface="Arial" pitchFamily="34" charset="0"/>
                          <a:cs typeface="Arial" pitchFamily="34" charset="0"/>
                        </a:rPr>
                        <a:t>0,0</a:t>
                      </a:r>
                      <a:endParaRPr lang="ru-RU" sz="1500" b="1" dirty="0">
                        <a:solidFill>
                          <a:srgbClr val="C00000"/>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500" b="1" dirty="0" smtClean="0">
                          <a:solidFill>
                            <a:srgbClr val="C00000"/>
                          </a:solidFill>
                          <a:effectLst/>
                          <a:latin typeface="Arial" pitchFamily="34" charset="0"/>
                          <a:cs typeface="Arial" pitchFamily="34" charset="0"/>
                        </a:rPr>
                        <a:t>43,2</a:t>
                      </a:r>
                      <a:endParaRPr lang="ru-RU" sz="1500" b="1" dirty="0">
                        <a:solidFill>
                          <a:srgbClr val="C00000"/>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1</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сельское, лесное хозяйство, охота, рыболовство и рыбоводство</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6,0</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6,1</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2,5</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11,0</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40309">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2</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растениеводство и животноводство, охота и предоставление соответствующих услуг в этих областях</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11,2</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8,2</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2,7</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29,3</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3</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лесоводство и лесозаготовки</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9,8</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11,7</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0,0</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18,4</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4</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рыболовство и рыбоводство</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15,4</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15,4</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7,4</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22,7</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5</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добыча полезных ископаемых</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13,8</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13,2</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6,8</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21,4</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6</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добыча угля</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10,5</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8,2</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0,0</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29,5</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7</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добыча сырой нефти и природного газа</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9,3</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7,5</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5,1</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20,4</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8</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добыча металлических руд</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a:solidFill>
                            <a:schemeClr val="accent1">
                              <a:lumMod val="75000"/>
                            </a:schemeClr>
                          </a:solidFill>
                          <a:effectLst/>
                          <a:latin typeface="Arial" pitchFamily="34" charset="0"/>
                          <a:cs typeface="Arial" pitchFamily="34" charset="0"/>
                        </a:rPr>
                        <a:t>10,1</a:t>
                      </a:r>
                      <a:endParaRPr lang="ru-RU" sz="140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6,1</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0,4</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43,2</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9</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добыча прочих полезных ископаемых</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5,7</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4,4</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0,0</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14,9</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220155">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10</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dirty="0">
                          <a:solidFill>
                            <a:schemeClr val="accent1">
                              <a:lumMod val="75000"/>
                            </a:schemeClr>
                          </a:solidFill>
                          <a:effectLst/>
                          <a:latin typeface="Arial" pitchFamily="34" charset="0"/>
                          <a:cs typeface="Arial" pitchFamily="34" charset="0"/>
                        </a:rPr>
                        <a:t>обрабатывающие производства</a:t>
                      </a:r>
                      <a:endParaRPr lang="ru-RU" sz="1300" b="1" dirty="0">
                        <a:solidFill>
                          <a:schemeClr val="accent1">
                            <a:lumMod val="75000"/>
                          </a:schemeClr>
                        </a:solidFill>
                        <a:effectLst/>
                        <a:latin typeface="Arial" pitchFamily="34" charset="0"/>
                        <a:ea typeface="Calibri"/>
                        <a:cs typeface="Arial" pitchFamily="34" charset="0"/>
                      </a:endParaRP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4,2</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3,6</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0,0</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dirty="0">
                          <a:solidFill>
                            <a:schemeClr val="accent1">
                              <a:lumMod val="75000"/>
                            </a:schemeClr>
                          </a:solidFill>
                          <a:effectLst/>
                          <a:latin typeface="Arial" pitchFamily="34" charset="0"/>
                          <a:cs typeface="Arial" pitchFamily="34" charset="0"/>
                        </a:rPr>
                        <a:t>11,1</a:t>
                      </a:r>
                      <a:endParaRPr lang="ru-RU" sz="14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pic>
        <p:nvPicPr>
          <p:cNvPr id="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639" y="1247197"/>
            <a:ext cx="988219" cy="74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Таблица 14"/>
          <p:cNvGraphicFramePr>
            <a:graphicFrameLocks noGrp="1"/>
          </p:cNvGraphicFramePr>
          <p:nvPr>
            <p:extLst>
              <p:ext uri="{D42A27DB-BD31-4B8C-83A1-F6EECF244321}">
                <p14:modId xmlns:p14="http://schemas.microsoft.com/office/powerpoint/2010/main" val="2408423194"/>
              </p:ext>
            </p:extLst>
          </p:nvPr>
        </p:nvGraphicFramePr>
        <p:xfrm>
          <a:off x="433388" y="5665828"/>
          <a:ext cx="11325224" cy="896875"/>
        </p:xfrm>
        <a:graphic>
          <a:graphicData uri="http://schemas.openxmlformats.org/drawingml/2006/table">
            <a:tbl>
              <a:tblPr firstRow="1" firstCol="1" bandRow="1">
                <a:tableStyleId>{5C22544A-7EE6-4342-B048-85BDC9FD1C3A}</a:tableStyleId>
              </a:tblPr>
              <a:tblGrid>
                <a:gridCol w="390208">
                  <a:extLst>
                    <a:ext uri="{9D8B030D-6E8A-4147-A177-3AD203B41FA5}">
                      <a16:colId xmlns:a16="http://schemas.microsoft.com/office/drawing/2014/main" val="20000"/>
                    </a:ext>
                  </a:extLst>
                </a:gridCol>
                <a:gridCol w="5848924">
                  <a:extLst>
                    <a:ext uri="{9D8B030D-6E8A-4147-A177-3AD203B41FA5}">
                      <a16:colId xmlns:a16="http://schemas.microsoft.com/office/drawing/2014/main" val="20001"/>
                    </a:ext>
                  </a:extLst>
                </a:gridCol>
                <a:gridCol w="1271523">
                  <a:extLst>
                    <a:ext uri="{9D8B030D-6E8A-4147-A177-3AD203B41FA5}">
                      <a16:colId xmlns:a16="http://schemas.microsoft.com/office/drawing/2014/main" val="20002"/>
                    </a:ext>
                  </a:extLst>
                </a:gridCol>
                <a:gridCol w="1271523">
                  <a:extLst>
                    <a:ext uri="{9D8B030D-6E8A-4147-A177-3AD203B41FA5}">
                      <a16:colId xmlns:a16="http://schemas.microsoft.com/office/drawing/2014/main" val="20003"/>
                    </a:ext>
                  </a:extLst>
                </a:gridCol>
                <a:gridCol w="1271523">
                  <a:extLst>
                    <a:ext uri="{9D8B030D-6E8A-4147-A177-3AD203B41FA5}">
                      <a16:colId xmlns:a16="http://schemas.microsoft.com/office/drawing/2014/main" val="20004"/>
                    </a:ext>
                  </a:extLst>
                </a:gridCol>
                <a:gridCol w="1271523">
                  <a:extLst>
                    <a:ext uri="{9D8B030D-6E8A-4147-A177-3AD203B41FA5}">
                      <a16:colId xmlns:a16="http://schemas.microsoft.com/office/drawing/2014/main" val="20005"/>
                    </a:ext>
                  </a:extLst>
                </a:gridCol>
              </a:tblGrid>
              <a:tr h="220155">
                <a:tc>
                  <a:txBody>
                    <a:bodyPr/>
                    <a:lstStyle/>
                    <a:p>
                      <a:pPr marL="0" algn="ctr" defTabSz="1088449" rtl="0" eaLnBrk="1" latinLnBrk="0" hangingPunct="1">
                        <a:lnSpc>
                          <a:spcPct val="107000"/>
                        </a:lnSpc>
                        <a:spcAft>
                          <a:spcPts val="800"/>
                        </a:spcAft>
                      </a:pPr>
                      <a:r>
                        <a:rPr lang="ru-RU" sz="1100" b="1" kern="1200" dirty="0">
                          <a:solidFill>
                            <a:schemeClr val="accent1">
                              <a:lumMod val="75000"/>
                            </a:schemeClr>
                          </a:solidFill>
                          <a:effectLst/>
                          <a:latin typeface="Arial" pitchFamily="34" charset="0"/>
                          <a:ea typeface="+mn-ea"/>
                          <a:cs typeface="Arial" pitchFamily="34" charset="0"/>
                        </a:rPr>
                        <a:t>58</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kern="1200" dirty="0">
                          <a:solidFill>
                            <a:schemeClr val="accent1">
                              <a:lumMod val="75000"/>
                            </a:schemeClr>
                          </a:solidFill>
                          <a:effectLst/>
                          <a:latin typeface="Arial" pitchFamily="34" charset="0"/>
                          <a:ea typeface="+mn-ea"/>
                          <a:cs typeface="Arial" pitchFamily="34" charset="0"/>
                        </a:rPr>
                        <a:t>образование</a:t>
                      </a: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b="0" kern="1200" dirty="0">
                          <a:solidFill>
                            <a:schemeClr val="accent1">
                              <a:lumMod val="75000"/>
                            </a:schemeClr>
                          </a:solidFill>
                          <a:effectLst/>
                          <a:latin typeface="Arial" pitchFamily="34" charset="0"/>
                          <a:ea typeface="+mn-ea"/>
                          <a:cs typeface="Arial" pitchFamily="34" charset="0"/>
                        </a:rPr>
                        <a:t>3,5</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b="0" kern="1200" dirty="0">
                          <a:solidFill>
                            <a:schemeClr val="accent1">
                              <a:lumMod val="75000"/>
                            </a:schemeClr>
                          </a:solidFill>
                          <a:effectLst/>
                          <a:latin typeface="Arial" pitchFamily="34" charset="0"/>
                          <a:ea typeface="+mn-ea"/>
                          <a:cs typeface="Arial" pitchFamily="34" charset="0"/>
                        </a:rPr>
                        <a:t>3,2</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b="0" kern="1200" dirty="0">
                          <a:solidFill>
                            <a:schemeClr val="accent1">
                              <a:lumMod val="75000"/>
                            </a:schemeClr>
                          </a:solidFill>
                          <a:effectLst/>
                          <a:latin typeface="Arial" pitchFamily="34" charset="0"/>
                          <a:ea typeface="+mn-ea"/>
                          <a:cs typeface="Arial" pitchFamily="34" charset="0"/>
                        </a:rPr>
                        <a:t>2,8</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b="0" kern="1200" dirty="0">
                          <a:solidFill>
                            <a:schemeClr val="accent1">
                              <a:lumMod val="75000"/>
                            </a:schemeClr>
                          </a:solidFill>
                          <a:effectLst/>
                          <a:latin typeface="Arial" pitchFamily="34" charset="0"/>
                          <a:ea typeface="+mn-ea"/>
                          <a:cs typeface="Arial" pitchFamily="34" charset="0"/>
                        </a:rPr>
                        <a:t>4,7</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220155">
                <a:tc>
                  <a:txBody>
                    <a:bodyPr/>
                    <a:lstStyle/>
                    <a:p>
                      <a:pPr marL="0" algn="ctr" defTabSz="1088449" rtl="0" eaLnBrk="1" latinLnBrk="0" hangingPunct="1">
                        <a:lnSpc>
                          <a:spcPct val="107000"/>
                        </a:lnSpc>
                        <a:spcAft>
                          <a:spcPts val="800"/>
                        </a:spcAft>
                      </a:pPr>
                      <a:r>
                        <a:rPr lang="ru-RU" sz="1100" b="1" kern="1200" dirty="0">
                          <a:solidFill>
                            <a:schemeClr val="accent1">
                              <a:lumMod val="75000"/>
                            </a:schemeClr>
                          </a:solidFill>
                          <a:effectLst/>
                          <a:latin typeface="Arial" pitchFamily="34" charset="0"/>
                          <a:ea typeface="+mn-ea"/>
                          <a:cs typeface="Arial" pitchFamily="34" charset="0"/>
                        </a:rPr>
                        <a:t>59</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kern="1200" dirty="0">
                          <a:solidFill>
                            <a:schemeClr val="accent1">
                              <a:lumMod val="75000"/>
                            </a:schemeClr>
                          </a:solidFill>
                          <a:effectLst/>
                          <a:latin typeface="Arial" pitchFamily="34" charset="0"/>
                          <a:ea typeface="+mn-ea"/>
                          <a:cs typeface="Arial" pitchFamily="34" charset="0"/>
                        </a:rPr>
                        <a:t>деятельность в области здравоохранения и социальных услуг</a:t>
                      </a: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7,2</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6,7</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6,2</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10,8</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0309">
                <a:tc>
                  <a:txBody>
                    <a:bodyPr/>
                    <a:lstStyle/>
                    <a:p>
                      <a:pPr algn="ctr">
                        <a:lnSpc>
                          <a:spcPct val="107000"/>
                        </a:lnSpc>
                        <a:spcAft>
                          <a:spcPts val="800"/>
                        </a:spcAft>
                      </a:pPr>
                      <a:r>
                        <a:rPr lang="ru-RU" sz="1100" dirty="0">
                          <a:solidFill>
                            <a:schemeClr val="accent1">
                              <a:lumMod val="75000"/>
                            </a:schemeClr>
                          </a:solidFill>
                          <a:effectLst/>
                          <a:latin typeface="Arial" pitchFamily="34" charset="0"/>
                          <a:cs typeface="Arial" pitchFamily="34" charset="0"/>
                        </a:rPr>
                        <a:t>60</a:t>
                      </a:r>
                      <a:endParaRPr lang="ru-RU" sz="1100" dirty="0">
                        <a:solidFill>
                          <a:schemeClr val="accent1">
                            <a:lumMod val="75000"/>
                          </a:schemeClr>
                        </a:solidFill>
                        <a:effectLst/>
                        <a:latin typeface="Arial" pitchFamily="34" charset="0"/>
                        <a:ea typeface="Calibri"/>
                        <a:cs typeface="Arial" pitchFamily="34" charset="0"/>
                      </a:endParaRP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nSpc>
                          <a:spcPct val="107000"/>
                        </a:lnSpc>
                        <a:spcAft>
                          <a:spcPts val="800"/>
                        </a:spcAft>
                      </a:pPr>
                      <a:r>
                        <a:rPr lang="ru-RU" sz="1300" b="1" kern="1200" dirty="0">
                          <a:solidFill>
                            <a:schemeClr val="accent1">
                              <a:lumMod val="75000"/>
                            </a:schemeClr>
                          </a:solidFill>
                          <a:effectLst/>
                          <a:latin typeface="Arial" pitchFamily="34" charset="0"/>
                          <a:ea typeface="+mn-ea"/>
                          <a:cs typeface="Arial" pitchFamily="34" charset="0"/>
                        </a:rPr>
                        <a:t>деятельность в области культуры, спорта, организации досуга и развлечений</a:t>
                      </a:r>
                    </a:p>
                  </a:txBody>
                  <a:tcPr marL="28728" marR="28728" marT="0" marB="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4,7</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4,7</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0,2</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ctr">
                        <a:lnSpc>
                          <a:spcPct val="107000"/>
                        </a:lnSpc>
                        <a:spcAft>
                          <a:spcPts val="800"/>
                        </a:spcAft>
                      </a:pPr>
                      <a:r>
                        <a:rPr lang="ru-RU" sz="1400" kern="1200" dirty="0">
                          <a:solidFill>
                            <a:schemeClr val="accent1">
                              <a:lumMod val="75000"/>
                            </a:schemeClr>
                          </a:solidFill>
                          <a:effectLst/>
                          <a:latin typeface="Arial" pitchFamily="34" charset="0"/>
                          <a:ea typeface="+mn-ea"/>
                          <a:cs typeface="Arial" pitchFamily="34" charset="0"/>
                        </a:rPr>
                        <a:t>7,3</a:t>
                      </a:r>
                    </a:p>
                  </a:txBody>
                  <a:tcPr marL="28728" marR="28728" marT="0"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97561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НБ 2023">
    <a:dk1>
      <a:srgbClr val="034A90"/>
    </a:dk1>
    <a:lt1>
      <a:srgbClr val="D6EEFE"/>
    </a:lt1>
    <a:dk2>
      <a:srgbClr val="44546A"/>
    </a:dk2>
    <a:lt2>
      <a:srgbClr val="EFF3FF"/>
    </a:lt2>
    <a:accent1>
      <a:srgbClr val="204F9D"/>
    </a:accent1>
    <a:accent2>
      <a:srgbClr val="B63289"/>
    </a:accent2>
    <a:accent3>
      <a:srgbClr val="A5A5A5"/>
    </a:accent3>
    <a:accent4>
      <a:srgbClr val="DA2469"/>
    </a:accent4>
    <a:accent5>
      <a:srgbClr val="5B9BD5"/>
    </a:accent5>
    <a:accent6>
      <a:srgbClr val="70AD47"/>
    </a:accent6>
    <a:hlink>
      <a:srgbClr val="0563C1"/>
    </a:hlink>
    <a:folHlink>
      <a:srgbClr val="954F72"/>
    </a:folHlink>
  </a:clrScheme>
  <a:fontScheme name="КБ base">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1509</TotalTime>
  <Words>6714</Words>
  <Application>Microsoft Office PowerPoint</Application>
  <PresentationFormat>Широкоэкранный</PresentationFormat>
  <Paragraphs>1525</Paragraphs>
  <Slides>31</Slides>
  <Notes>12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31</vt:i4>
      </vt:variant>
    </vt:vector>
  </HeadingPairs>
  <TitlesOfParts>
    <vt:vector size="43" baseType="lpstr">
      <vt:lpstr>Arial</vt:lpstr>
      <vt:lpstr>Arial Black</vt:lpstr>
      <vt:lpstr>Arial Narrow</vt:lpstr>
      <vt:lpstr>Calibri</vt:lpstr>
      <vt:lpstr>Calibri Light</vt:lpstr>
      <vt:lpstr>Cambria Math</vt:lpstr>
      <vt:lpstr>Century Gothic</vt:lpstr>
      <vt:lpstr>Roboto</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Пример расчета арендной платы за земельный участок</dc:title>
  <dc:creator>Алексей Крештопов</dc:creator>
  <cp:lastModifiedBy>Карабина Инна</cp:lastModifiedBy>
  <cp:revision>106</cp:revision>
  <dcterms:created xsi:type="dcterms:W3CDTF">2025-05-12T08:45:02Z</dcterms:created>
  <dcterms:modified xsi:type="dcterms:W3CDTF">2025-06-12T08:18:20Z</dcterms:modified>
</cp:coreProperties>
</file>