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1936" r:id="rId2"/>
    <p:sldId id="1935" r:id="rId3"/>
    <p:sldId id="695" r:id="rId4"/>
    <p:sldId id="1799" r:id="rId5"/>
    <p:sldId id="193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7FF"/>
    <a:srgbClr val="015289"/>
    <a:srgbClr val="A2C6DE"/>
    <a:srgbClr val="D4D4D4"/>
    <a:srgbClr val="4472C4"/>
    <a:srgbClr val="818285"/>
    <a:srgbClr val="373528"/>
    <a:srgbClr val="28281E"/>
    <a:srgbClr val="292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19E34-1639-42B9-BABF-15C47EE8C1C7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96F95-DCE6-4A14-82C5-2600E8894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4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2AD9-450A-408F-8C39-45ABBE1AD62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F7D8-F9CD-41FA-B268-D3BD5686D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70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2AD9-450A-408F-8C39-45ABBE1AD62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F7D8-F9CD-41FA-B268-D3BD5686D96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C9B2B5B-11AA-28F7-70B3-AA65901E9F8B}"/>
              </a:ext>
            </a:extLst>
          </p:cNvPr>
          <p:cNvCxnSpPr>
            <a:cxnSpLocks/>
          </p:cNvCxnSpPr>
          <p:nvPr userDrawn="1"/>
        </p:nvCxnSpPr>
        <p:spPr>
          <a:xfrm>
            <a:off x="899593" y="6525344"/>
            <a:ext cx="7632848" cy="0"/>
          </a:xfrm>
          <a:prstGeom prst="line">
            <a:avLst/>
          </a:prstGeom>
          <a:ln w="19050">
            <a:solidFill>
              <a:srgbClr val="015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7022E7D-E817-77B5-8D89-AAF24E5DA921}"/>
              </a:ext>
            </a:extLst>
          </p:cNvPr>
          <p:cNvSpPr txBox="1"/>
          <p:nvPr userDrawn="1"/>
        </p:nvSpPr>
        <p:spPr>
          <a:xfrm>
            <a:off x="835822" y="6543750"/>
            <a:ext cx="76246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0" kern="1200" dirty="0">
                <a:solidFill>
                  <a:srgbClr val="01528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Оценочная деятельность и судебная экспертиза: современные условия, актуальная практика и перспективы развития</a:t>
            </a:r>
          </a:p>
        </p:txBody>
      </p:sp>
      <p:pic>
        <p:nvPicPr>
          <p:cNvPr id="9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0D270D5B-CD70-03C0-822C-D435460857C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591" y="6405311"/>
            <a:ext cx="3441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37259C-7693-C87E-7FFA-B18CB281E6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60234" y="6349221"/>
            <a:ext cx="2392973" cy="2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890" tIns="33446" rIns="66890" bIns="33446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68896" eaLnBrk="1" hangingPunct="1">
              <a:defRPr/>
            </a:pPr>
            <a:fld id="{38F478B8-5712-402F-895D-A4571B91ED4F}" type="slidenum">
              <a:rPr lang="ru-RU" sz="1200" smtClean="0">
                <a:solidFill>
                  <a:srgbClr val="015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68896" eaLnBrk="1" hangingPunct="1">
                <a:defRPr/>
              </a:pPr>
              <a:t>‹#›</a:t>
            </a:fld>
            <a:endParaRPr lang="ru-RU" sz="1200" dirty="0">
              <a:solidFill>
                <a:srgbClr val="015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8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2AD9-450A-408F-8C39-45ABBE1AD62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F7D8-F9CD-41FA-B268-D3BD5686D96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43449C6-FC5C-8B6D-BB79-7A4CA0E418C2}"/>
              </a:ext>
            </a:extLst>
          </p:cNvPr>
          <p:cNvCxnSpPr>
            <a:cxnSpLocks/>
          </p:cNvCxnSpPr>
          <p:nvPr userDrawn="1"/>
        </p:nvCxnSpPr>
        <p:spPr>
          <a:xfrm>
            <a:off x="899593" y="6525344"/>
            <a:ext cx="7632848" cy="0"/>
          </a:xfrm>
          <a:prstGeom prst="line">
            <a:avLst/>
          </a:prstGeom>
          <a:ln w="19050">
            <a:solidFill>
              <a:srgbClr val="015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63F1492-0589-ABB4-D8D8-4C9D2259F456}"/>
              </a:ext>
            </a:extLst>
          </p:cNvPr>
          <p:cNvSpPr txBox="1"/>
          <p:nvPr userDrawn="1"/>
        </p:nvSpPr>
        <p:spPr>
          <a:xfrm>
            <a:off x="835822" y="6543750"/>
            <a:ext cx="76246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0" kern="1200" dirty="0">
                <a:solidFill>
                  <a:srgbClr val="01528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Оценочная деятельность и судебная экспертиза: современные условия, актуальная практика и перспективы развития</a:t>
            </a:r>
          </a:p>
        </p:txBody>
      </p:sp>
      <p:pic>
        <p:nvPicPr>
          <p:cNvPr id="9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FAFA792A-7A8D-3416-1FB3-58C1DD1B017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591" y="6405311"/>
            <a:ext cx="3441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B11FF2-4964-78AC-5DE2-9CBA7E26A8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60234" y="6349221"/>
            <a:ext cx="2392973" cy="2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890" tIns="33446" rIns="66890" bIns="33446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68896" eaLnBrk="1" hangingPunct="1">
              <a:defRPr/>
            </a:pPr>
            <a:fld id="{38F478B8-5712-402F-895D-A4571B91ED4F}" type="slidenum">
              <a:rPr lang="ru-RU" sz="1200" smtClean="0">
                <a:solidFill>
                  <a:srgbClr val="015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68896" eaLnBrk="1" hangingPunct="1">
                <a:defRPr/>
              </a:pPr>
              <a:t>‹#›</a:t>
            </a:fld>
            <a:endParaRPr lang="ru-RU" sz="1200" dirty="0">
              <a:solidFill>
                <a:srgbClr val="015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94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660234" y="6349221"/>
            <a:ext cx="2392973" cy="2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890" tIns="33446" rIns="66890" bIns="33446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68896" eaLnBrk="1" hangingPunct="1">
              <a:defRPr/>
            </a:pPr>
            <a:fld id="{38F478B8-5712-402F-895D-A4571B91ED4F}" type="slidenum">
              <a:rPr lang="ru-RU" sz="1200" smtClean="0">
                <a:solidFill>
                  <a:srgbClr val="015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68896" eaLnBrk="1" hangingPunct="1">
                <a:defRPr/>
              </a:pPr>
              <a:t>‹#›</a:t>
            </a:fld>
            <a:endParaRPr lang="ru-RU" sz="1200" dirty="0">
              <a:solidFill>
                <a:srgbClr val="015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 userDrawn="1"/>
        </p:nvCxnSpPr>
        <p:spPr>
          <a:xfrm>
            <a:off x="899593" y="6525344"/>
            <a:ext cx="7632848" cy="0"/>
          </a:xfrm>
          <a:prstGeom prst="line">
            <a:avLst/>
          </a:prstGeom>
          <a:ln w="19050">
            <a:solidFill>
              <a:srgbClr val="015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35822" y="6543750"/>
            <a:ext cx="76246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0" kern="1200" dirty="0">
                <a:solidFill>
                  <a:srgbClr val="01528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Оценочная деятельность и судебная экспертиза: современные условия, актуальная практика и перспективы развития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D4830C-5774-460C-A53D-0A8224C2FAC3}"/>
              </a:ext>
            </a:extLst>
          </p:cNvPr>
          <p:cNvSpPr/>
          <p:nvPr userDrawn="1"/>
        </p:nvSpPr>
        <p:spPr>
          <a:xfrm>
            <a:off x="579675" y="6642563"/>
            <a:ext cx="144016" cy="157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11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1E091A93-F625-47C6-A0AB-0AB050352F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591" y="6405311"/>
            <a:ext cx="3441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0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2AD9-450A-408F-8C39-45ABBE1AD62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F7D8-F9CD-41FA-B268-D3BD5686D96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346536D-617D-4071-667B-63EF80FDBF39}"/>
              </a:ext>
            </a:extLst>
          </p:cNvPr>
          <p:cNvCxnSpPr>
            <a:cxnSpLocks/>
          </p:cNvCxnSpPr>
          <p:nvPr userDrawn="1"/>
        </p:nvCxnSpPr>
        <p:spPr>
          <a:xfrm>
            <a:off x="899593" y="6525344"/>
            <a:ext cx="7632848" cy="0"/>
          </a:xfrm>
          <a:prstGeom prst="line">
            <a:avLst/>
          </a:prstGeom>
          <a:ln w="19050">
            <a:solidFill>
              <a:srgbClr val="015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5107E8-401D-88CB-99F7-7C06596F2E1B}"/>
              </a:ext>
            </a:extLst>
          </p:cNvPr>
          <p:cNvSpPr txBox="1"/>
          <p:nvPr userDrawn="1"/>
        </p:nvSpPr>
        <p:spPr>
          <a:xfrm>
            <a:off x="835822" y="6543750"/>
            <a:ext cx="76246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0" kern="1200" dirty="0">
                <a:solidFill>
                  <a:srgbClr val="01528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Оценочная деятельность и судебная экспертиза: современные условия, актуальная практика и перспективы развития</a:t>
            </a:r>
          </a:p>
        </p:txBody>
      </p:sp>
      <p:pic>
        <p:nvPicPr>
          <p:cNvPr id="9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07B63DEE-A2D5-0A55-0930-245D0D55B2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591" y="6405311"/>
            <a:ext cx="3441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705D3E-165A-5AD3-320C-AD917D448F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60234" y="6349221"/>
            <a:ext cx="2392973" cy="2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890" tIns="33446" rIns="66890" bIns="33446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68896" eaLnBrk="1" hangingPunct="1">
              <a:defRPr/>
            </a:pPr>
            <a:fld id="{38F478B8-5712-402F-895D-A4571B91ED4F}" type="slidenum">
              <a:rPr lang="ru-RU" sz="1200" smtClean="0">
                <a:solidFill>
                  <a:srgbClr val="015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68896" eaLnBrk="1" hangingPunct="1">
                <a:defRPr/>
              </a:pPr>
              <a:t>‹#›</a:t>
            </a:fld>
            <a:endParaRPr lang="ru-RU" sz="1200" dirty="0">
              <a:solidFill>
                <a:srgbClr val="015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2AD9-450A-408F-8C39-45ABBE1AD62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F7D8-F9CD-41FA-B268-D3BD5686D96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31852B9-CCF8-9B34-2DA1-B6447CD6C13F}"/>
              </a:ext>
            </a:extLst>
          </p:cNvPr>
          <p:cNvCxnSpPr>
            <a:cxnSpLocks/>
          </p:cNvCxnSpPr>
          <p:nvPr userDrawn="1"/>
        </p:nvCxnSpPr>
        <p:spPr>
          <a:xfrm>
            <a:off x="899593" y="6525344"/>
            <a:ext cx="7632848" cy="0"/>
          </a:xfrm>
          <a:prstGeom prst="line">
            <a:avLst/>
          </a:prstGeom>
          <a:ln w="19050">
            <a:solidFill>
              <a:srgbClr val="015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E59960-DB8F-130C-98F4-9CCD24C30073}"/>
              </a:ext>
            </a:extLst>
          </p:cNvPr>
          <p:cNvSpPr txBox="1"/>
          <p:nvPr userDrawn="1"/>
        </p:nvSpPr>
        <p:spPr>
          <a:xfrm>
            <a:off x="835822" y="6543750"/>
            <a:ext cx="76246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0" kern="1200" dirty="0">
                <a:solidFill>
                  <a:srgbClr val="01528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Оценочная деятельность и судебная экспертиза: современные условия, актуальная практика и перспективы развития</a:t>
            </a:r>
          </a:p>
        </p:txBody>
      </p:sp>
      <p:pic>
        <p:nvPicPr>
          <p:cNvPr id="9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47A9D81A-AAC3-21EF-AB7B-BF83047E1A8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591" y="6405311"/>
            <a:ext cx="3441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21E333-0CE7-7636-1DA2-8FC4BC0FBA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60234" y="6349221"/>
            <a:ext cx="2392973" cy="2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890" tIns="33446" rIns="66890" bIns="33446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68896" eaLnBrk="1" hangingPunct="1">
              <a:defRPr/>
            </a:pPr>
            <a:fld id="{38F478B8-5712-402F-895D-A4571B91ED4F}" type="slidenum">
              <a:rPr lang="ru-RU" sz="1200" smtClean="0">
                <a:solidFill>
                  <a:srgbClr val="015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68896" eaLnBrk="1" hangingPunct="1">
                <a:defRPr/>
              </a:pPr>
              <a:t>‹#›</a:t>
            </a:fld>
            <a:endParaRPr lang="ru-RU" sz="1200" dirty="0">
              <a:solidFill>
                <a:srgbClr val="015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6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2AD9-450A-408F-8C39-45ABBE1AD62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F7D8-F9CD-41FA-B268-D3BD5686D96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92C17C4-0540-2EE0-73E8-9D54F7C5C2BD}"/>
              </a:ext>
            </a:extLst>
          </p:cNvPr>
          <p:cNvCxnSpPr>
            <a:cxnSpLocks/>
          </p:cNvCxnSpPr>
          <p:nvPr userDrawn="1"/>
        </p:nvCxnSpPr>
        <p:spPr>
          <a:xfrm>
            <a:off x="899593" y="6525344"/>
            <a:ext cx="7632848" cy="0"/>
          </a:xfrm>
          <a:prstGeom prst="line">
            <a:avLst/>
          </a:prstGeom>
          <a:ln w="19050">
            <a:solidFill>
              <a:srgbClr val="015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49B70C-B0CB-AC2A-AD62-002D11410482}"/>
              </a:ext>
            </a:extLst>
          </p:cNvPr>
          <p:cNvSpPr txBox="1"/>
          <p:nvPr userDrawn="1"/>
        </p:nvSpPr>
        <p:spPr>
          <a:xfrm>
            <a:off x="835822" y="6543750"/>
            <a:ext cx="76246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0" kern="1200" dirty="0">
                <a:solidFill>
                  <a:srgbClr val="01528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Оценочная деятельность и судебная экспертиза: современные условия, актуальная практика и перспективы развития</a:t>
            </a:r>
          </a:p>
        </p:txBody>
      </p:sp>
      <p:pic>
        <p:nvPicPr>
          <p:cNvPr id="10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EBB5C9A9-21A5-CE6F-097D-4581930D6A1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591" y="6405311"/>
            <a:ext cx="3441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02C885-C054-969D-73E4-E8BE494AD8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60234" y="6349221"/>
            <a:ext cx="2392973" cy="2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890" tIns="33446" rIns="66890" bIns="33446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68896" eaLnBrk="1" hangingPunct="1">
              <a:defRPr/>
            </a:pPr>
            <a:fld id="{38F478B8-5712-402F-895D-A4571B91ED4F}" type="slidenum">
              <a:rPr lang="ru-RU" sz="1200" smtClean="0">
                <a:solidFill>
                  <a:srgbClr val="015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68896" eaLnBrk="1" hangingPunct="1">
                <a:defRPr/>
              </a:pPr>
              <a:t>‹#›</a:t>
            </a:fld>
            <a:endParaRPr lang="ru-RU" sz="1200" dirty="0">
              <a:solidFill>
                <a:srgbClr val="015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9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2AD9-450A-408F-8C39-45ABBE1AD62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F7D8-F9CD-41FA-B268-D3BD5686D96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1D0873A-2BCC-04C4-6410-EB9B91C5E888}"/>
              </a:ext>
            </a:extLst>
          </p:cNvPr>
          <p:cNvCxnSpPr>
            <a:cxnSpLocks/>
          </p:cNvCxnSpPr>
          <p:nvPr userDrawn="1"/>
        </p:nvCxnSpPr>
        <p:spPr>
          <a:xfrm>
            <a:off x="899593" y="6525344"/>
            <a:ext cx="7632848" cy="0"/>
          </a:xfrm>
          <a:prstGeom prst="line">
            <a:avLst/>
          </a:prstGeom>
          <a:ln w="19050">
            <a:solidFill>
              <a:srgbClr val="015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6001141-012C-73EE-64FD-FDA3AA794F0A}"/>
              </a:ext>
            </a:extLst>
          </p:cNvPr>
          <p:cNvSpPr txBox="1"/>
          <p:nvPr userDrawn="1"/>
        </p:nvSpPr>
        <p:spPr>
          <a:xfrm>
            <a:off x="835822" y="6543750"/>
            <a:ext cx="76246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0" kern="1200" dirty="0">
                <a:solidFill>
                  <a:srgbClr val="01528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Оценочная деятельность и судебная экспертиза: современные условия, актуальная практика и перспективы развития</a:t>
            </a:r>
          </a:p>
        </p:txBody>
      </p:sp>
      <p:pic>
        <p:nvPicPr>
          <p:cNvPr id="12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FA169D8B-019B-65E9-6B0B-61AC1DFF1B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591" y="6405311"/>
            <a:ext cx="3441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91A3E5-85B4-F1C9-C69C-0275571E1D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60234" y="6349221"/>
            <a:ext cx="2392973" cy="2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890" tIns="33446" rIns="66890" bIns="33446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68896" eaLnBrk="1" hangingPunct="1">
              <a:defRPr/>
            </a:pPr>
            <a:fld id="{38F478B8-5712-402F-895D-A4571B91ED4F}" type="slidenum">
              <a:rPr lang="ru-RU" sz="1200" smtClean="0">
                <a:solidFill>
                  <a:srgbClr val="015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68896" eaLnBrk="1" hangingPunct="1">
                <a:defRPr/>
              </a:pPr>
              <a:t>‹#›</a:t>
            </a:fld>
            <a:endParaRPr lang="ru-RU" sz="1200" dirty="0">
              <a:solidFill>
                <a:srgbClr val="015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99C40C-9F58-B12E-3E1E-2BB6E0E0E9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4534" y="6501621"/>
            <a:ext cx="2392973" cy="2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890" tIns="33446" rIns="66890" bIns="33446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68896" eaLnBrk="1" hangingPunct="1">
              <a:defRPr/>
            </a:pPr>
            <a:fld id="{38F478B8-5712-402F-895D-A4571B91ED4F}" type="slidenum">
              <a:rPr lang="ru-RU" sz="1200" smtClean="0">
                <a:solidFill>
                  <a:srgbClr val="015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68896" eaLnBrk="1" hangingPunct="1">
                <a:defRPr/>
              </a:pPr>
              <a:t>‹#›</a:t>
            </a:fld>
            <a:endParaRPr lang="ru-RU" sz="1200" dirty="0">
              <a:solidFill>
                <a:srgbClr val="015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2AD9-450A-408F-8C39-45ABBE1AD62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F7D8-F9CD-41FA-B268-D3BD5686D96E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AC44774-8193-3D4D-6873-C63429F42EB5}"/>
              </a:ext>
            </a:extLst>
          </p:cNvPr>
          <p:cNvCxnSpPr>
            <a:cxnSpLocks/>
          </p:cNvCxnSpPr>
          <p:nvPr userDrawn="1"/>
        </p:nvCxnSpPr>
        <p:spPr>
          <a:xfrm>
            <a:off x="899593" y="6525344"/>
            <a:ext cx="7632848" cy="0"/>
          </a:xfrm>
          <a:prstGeom prst="line">
            <a:avLst/>
          </a:prstGeom>
          <a:ln w="19050">
            <a:solidFill>
              <a:srgbClr val="015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477CA4-A3EB-9012-153E-28FA64DA7F2B}"/>
              </a:ext>
            </a:extLst>
          </p:cNvPr>
          <p:cNvSpPr txBox="1"/>
          <p:nvPr userDrawn="1"/>
        </p:nvSpPr>
        <p:spPr>
          <a:xfrm>
            <a:off x="835822" y="6543750"/>
            <a:ext cx="76246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0" kern="1200" dirty="0">
                <a:solidFill>
                  <a:srgbClr val="01528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Оценочная деятельность и судебная экспертиза: современные условия, актуальная практика и перспективы развития</a:t>
            </a:r>
          </a:p>
        </p:txBody>
      </p:sp>
      <p:pic>
        <p:nvPicPr>
          <p:cNvPr id="8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5D337C66-DE27-00BF-24FD-207202E20C5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591" y="6405311"/>
            <a:ext cx="3441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3836AF-B1A9-6428-10AC-08EE02BD5E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60234" y="6349221"/>
            <a:ext cx="2392973" cy="2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890" tIns="33446" rIns="66890" bIns="33446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68896" eaLnBrk="1" hangingPunct="1">
              <a:defRPr/>
            </a:pPr>
            <a:fld id="{38F478B8-5712-402F-895D-A4571B91ED4F}" type="slidenum">
              <a:rPr lang="ru-RU" sz="1200" smtClean="0">
                <a:solidFill>
                  <a:srgbClr val="015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68896" eaLnBrk="1" hangingPunct="1">
                <a:defRPr/>
              </a:pPr>
              <a:t>‹#›</a:t>
            </a:fld>
            <a:endParaRPr lang="ru-RU" sz="1200" dirty="0">
              <a:solidFill>
                <a:srgbClr val="015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2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2AD9-450A-408F-8C39-45ABBE1AD62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F7D8-F9CD-41FA-B268-D3BD5686D96E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942A748-3990-236D-1CD4-A7A8E05D4248}"/>
              </a:ext>
            </a:extLst>
          </p:cNvPr>
          <p:cNvCxnSpPr>
            <a:cxnSpLocks/>
          </p:cNvCxnSpPr>
          <p:nvPr userDrawn="1"/>
        </p:nvCxnSpPr>
        <p:spPr>
          <a:xfrm>
            <a:off x="899593" y="6525344"/>
            <a:ext cx="7632848" cy="0"/>
          </a:xfrm>
          <a:prstGeom prst="line">
            <a:avLst/>
          </a:prstGeom>
          <a:ln w="19050">
            <a:solidFill>
              <a:srgbClr val="015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1A1DE7-D937-2D8E-467B-A18EDB6A78B9}"/>
              </a:ext>
            </a:extLst>
          </p:cNvPr>
          <p:cNvSpPr txBox="1"/>
          <p:nvPr userDrawn="1"/>
        </p:nvSpPr>
        <p:spPr>
          <a:xfrm>
            <a:off x="835822" y="6543750"/>
            <a:ext cx="76246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0" kern="1200" dirty="0">
                <a:solidFill>
                  <a:srgbClr val="01528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Оценочная деятельность и судебная экспертиза: современные условия, актуальная практика и перспективы развития</a:t>
            </a:r>
          </a:p>
        </p:txBody>
      </p:sp>
      <p:pic>
        <p:nvPicPr>
          <p:cNvPr id="7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2D61350C-02DA-9433-EE5D-834F7C4C4F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591" y="6405311"/>
            <a:ext cx="3441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8B3FE8-1CF6-EF12-43DD-AFE5C8B5E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60234" y="6349221"/>
            <a:ext cx="2392973" cy="2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890" tIns="33446" rIns="66890" bIns="33446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68896" eaLnBrk="1" hangingPunct="1">
              <a:defRPr/>
            </a:pPr>
            <a:fld id="{38F478B8-5712-402F-895D-A4571B91ED4F}" type="slidenum">
              <a:rPr lang="ru-RU" sz="1200" smtClean="0">
                <a:solidFill>
                  <a:srgbClr val="015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68896" eaLnBrk="1" hangingPunct="1">
                <a:defRPr/>
              </a:pPr>
              <a:t>‹#›</a:t>
            </a:fld>
            <a:endParaRPr lang="ru-RU" sz="1200" dirty="0">
              <a:solidFill>
                <a:srgbClr val="015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5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2AD9-450A-408F-8C39-45ABBE1AD62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F7D8-F9CD-41FA-B268-D3BD5686D96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BF3E27A-F3E4-0E12-0C36-E225BD65F2D0}"/>
              </a:ext>
            </a:extLst>
          </p:cNvPr>
          <p:cNvCxnSpPr>
            <a:cxnSpLocks/>
          </p:cNvCxnSpPr>
          <p:nvPr userDrawn="1"/>
        </p:nvCxnSpPr>
        <p:spPr>
          <a:xfrm>
            <a:off x="899593" y="6525344"/>
            <a:ext cx="7632848" cy="0"/>
          </a:xfrm>
          <a:prstGeom prst="line">
            <a:avLst/>
          </a:prstGeom>
          <a:ln w="19050">
            <a:solidFill>
              <a:srgbClr val="015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FC93C9-8187-665A-E115-CB72F2352506}"/>
              </a:ext>
            </a:extLst>
          </p:cNvPr>
          <p:cNvSpPr txBox="1"/>
          <p:nvPr userDrawn="1"/>
        </p:nvSpPr>
        <p:spPr>
          <a:xfrm>
            <a:off x="835822" y="6543750"/>
            <a:ext cx="76246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0" kern="1200" dirty="0">
                <a:solidFill>
                  <a:srgbClr val="01528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Оценочная деятельность и судебная экспертиза: современные условия, актуальная практика и перспективы развития</a:t>
            </a:r>
          </a:p>
        </p:txBody>
      </p:sp>
      <p:pic>
        <p:nvPicPr>
          <p:cNvPr id="10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B8729E40-36B5-3AC9-E26A-54426CFAA1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591" y="6405311"/>
            <a:ext cx="3441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29BD41-D967-FF2A-680A-E828C54F2E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60234" y="6349221"/>
            <a:ext cx="2392973" cy="2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890" tIns="33446" rIns="66890" bIns="33446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68896" eaLnBrk="1" hangingPunct="1">
              <a:defRPr/>
            </a:pPr>
            <a:fld id="{38F478B8-5712-402F-895D-A4571B91ED4F}" type="slidenum">
              <a:rPr lang="ru-RU" sz="1200" smtClean="0">
                <a:solidFill>
                  <a:srgbClr val="015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68896" eaLnBrk="1" hangingPunct="1">
                <a:defRPr/>
              </a:pPr>
              <a:t>‹#›</a:t>
            </a:fld>
            <a:endParaRPr lang="ru-RU" sz="1200" dirty="0">
              <a:solidFill>
                <a:srgbClr val="015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7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2AD9-450A-408F-8C39-45ABBE1AD62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F7D8-F9CD-41FA-B268-D3BD5686D96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0E22E8C-B87C-45C0-670D-C13EDCA98EBF}"/>
              </a:ext>
            </a:extLst>
          </p:cNvPr>
          <p:cNvCxnSpPr>
            <a:cxnSpLocks/>
          </p:cNvCxnSpPr>
          <p:nvPr userDrawn="1"/>
        </p:nvCxnSpPr>
        <p:spPr>
          <a:xfrm>
            <a:off x="899593" y="6525344"/>
            <a:ext cx="7632848" cy="0"/>
          </a:xfrm>
          <a:prstGeom prst="line">
            <a:avLst/>
          </a:prstGeom>
          <a:ln w="19050">
            <a:solidFill>
              <a:srgbClr val="015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999AF2-53F9-9661-91FC-A9DAF5476113}"/>
              </a:ext>
            </a:extLst>
          </p:cNvPr>
          <p:cNvSpPr txBox="1"/>
          <p:nvPr userDrawn="1"/>
        </p:nvSpPr>
        <p:spPr>
          <a:xfrm>
            <a:off x="835822" y="6543750"/>
            <a:ext cx="76246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0" kern="1200" dirty="0">
                <a:solidFill>
                  <a:srgbClr val="015289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Оценочная деятельность и судебная экспертиза: современные условия, актуальная практика и перспективы развития</a:t>
            </a:r>
          </a:p>
        </p:txBody>
      </p:sp>
      <p:pic>
        <p:nvPicPr>
          <p:cNvPr id="10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09BBACA3-6895-0F2B-6DB3-BE67E537F2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591" y="6405311"/>
            <a:ext cx="3441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AF6B65-D92A-6E44-11A1-A0B3DFBE4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60234" y="6349221"/>
            <a:ext cx="2392973" cy="2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890" tIns="33446" rIns="66890" bIns="33446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68896" eaLnBrk="1" hangingPunct="1">
              <a:defRPr/>
            </a:pPr>
            <a:fld id="{38F478B8-5712-402F-895D-A4571B91ED4F}" type="slidenum">
              <a:rPr lang="ru-RU" sz="1200" smtClean="0">
                <a:solidFill>
                  <a:srgbClr val="015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68896" eaLnBrk="1" hangingPunct="1">
                <a:defRPr/>
              </a:pPr>
              <a:t>‹#›</a:t>
            </a:fld>
            <a:endParaRPr lang="ru-RU" sz="1200" dirty="0">
              <a:solidFill>
                <a:srgbClr val="015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9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C2AD9-450A-408F-8C39-45ABBE1AD62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F7D8-F9CD-41FA-B268-D3BD5686D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7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1B3CD-04F0-5786-D831-28A41F96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16367C-7243-A9B6-B38D-E2B17C63FE34}"/>
              </a:ext>
            </a:extLst>
          </p:cNvPr>
          <p:cNvSpPr/>
          <p:nvPr/>
        </p:nvSpPr>
        <p:spPr>
          <a:xfrm>
            <a:off x="0" y="913"/>
            <a:ext cx="9144000" cy="1293216"/>
          </a:xfrm>
          <a:prstGeom prst="rect">
            <a:avLst/>
          </a:prstGeom>
          <a:solidFill>
            <a:srgbClr val="015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BDFF3-41FC-8973-CA11-D5E5831E7412}"/>
              </a:ext>
            </a:extLst>
          </p:cNvPr>
          <p:cNvSpPr txBox="1"/>
          <p:nvPr/>
        </p:nvSpPr>
        <p:spPr>
          <a:xfrm>
            <a:off x="423333" y="78134"/>
            <a:ext cx="872066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Оценочная деятельность в России — </a:t>
            </a:r>
          </a:p>
          <a:p>
            <a:r>
              <a:rPr lang="ru-RU" sz="3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искусство, наука, ремесло, магия, спорт?</a:t>
            </a:r>
            <a:endParaRPr lang="en-GB" sz="3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06DB7-8766-36F8-2310-5DF4CBE9574A}"/>
              </a:ext>
            </a:extLst>
          </p:cNvPr>
          <p:cNvSpPr txBox="1"/>
          <p:nvPr/>
        </p:nvSpPr>
        <p:spPr>
          <a:xfrm>
            <a:off x="576545" y="1399538"/>
            <a:ext cx="7990909" cy="5050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400" b="1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🔬</a:t>
            </a: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Наука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Методы, формулы, нормативы (ФСО, дисконтирование, износ)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Объективность, расчет, логика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400" b="1" kern="1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🛠</a:t>
            </a: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Ремесло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данных, корректировки, оформление отчета</a:t>
            </a:r>
          </a:p>
          <a:p>
            <a:pPr marL="34290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шаблонам, внимание к деталям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🧠 Искусство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Оценочное суждение, «чутьё» и обоснование при неопределённости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подхода, интерпретация уникальных факторов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400" b="1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🪄</a:t>
            </a: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Магия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выглядит в глазах клиента: «почему именно такая цифра?»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Баланс между желанием заказчика и допустимым по ФСО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400" b="1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🏋️‍♂️</a:t>
            </a: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Спорт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Дедлайны, конкуренция, защита отчета в суде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под давлением, проверка на выносливость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в России </a:t>
            </a: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ремесло с научной основой, в котором искусство мышления важно не меньше, чем знание методик. Иногда она требует спортивной выдержки, а клиенту напоминает магию.</a:t>
            </a:r>
          </a:p>
        </p:txBody>
      </p:sp>
    </p:spTree>
    <p:extLst>
      <p:ext uri="{BB962C8B-B14F-4D97-AF65-F5344CB8AC3E}">
        <p14:creationId xmlns:p14="http://schemas.microsoft.com/office/powerpoint/2010/main" val="164818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1B3CD-04F0-5786-D831-28A41F96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16367C-7243-A9B6-B38D-E2B17C63FE34}"/>
              </a:ext>
            </a:extLst>
          </p:cNvPr>
          <p:cNvSpPr/>
          <p:nvPr/>
        </p:nvSpPr>
        <p:spPr>
          <a:xfrm>
            <a:off x="0" y="913"/>
            <a:ext cx="9144000" cy="1293216"/>
          </a:xfrm>
          <a:prstGeom prst="rect">
            <a:avLst/>
          </a:prstGeom>
          <a:solidFill>
            <a:srgbClr val="015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 же тогда </a:t>
            </a:r>
            <a:r>
              <a:rPr lang="ru-RU" sz="3400" b="1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судебка</a:t>
            </a:r>
            <a:r>
              <a:rPr lang="ru-RU" sz="3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ru-RU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06DB7-8766-36F8-2310-5DF4CBE9574A}"/>
              </a:ext>
            </a:extLst>
          </p:cNvPr>
          <p:cNvSpPr txBox="1"/>
          <p:nvPr/>
        </p:nvSpPr>
        <p:spPr>
          <a:xfrm>
            <a:off x="5816599" y="1399538"/>
            <a:ext cx="3081867" cy="304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dirty="0"/>
              <a:t>Судебная экспертиза — это </a:t>
            </a:r>
            <a:r>
              <a:rPr lang="ru-RU" b="1" dirty="0"/>
              <a:t>оценка на максимальной сложности</a:t>
            </a:r>
            <a:r>
              <a:rPr lang="ru-RU"/>
              <a:t>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/>
              <a:t>Здесь </a:t>
            </a:r>
            <a:r>
              <a:rPr lang="ru-RU" dirty="0"/>
              <a:t>ремесло становится ювелирным, наука — строго проверяемой, искусство — ограниченным, спорт — марафоном, а магии </a:t>
            </a:r>
            <a:r>
              <a:rPr lang="ru-RU" b="1" dirty="0"/>
              <a:t>не должно быть вообще</a:t>
            </a:r>
            <a:r>
              <a:rPr lang="ru-RU" dirty="0"/>
              <a:t>.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6D530F7-8382-D433-5CED-BC7B52C33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494438"/>
            <a:ext cx="4923296" cy="492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3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снимок экрана, Графика, белый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C052FDE-F912-8A31-52B0-59A77D58C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9EFFD5BA-7178-47EB-86BB-9F19C8E1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07" y="217395"/>
            <a:ext cx="2081046" cy="60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Шрифт, Графика, снимок экран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7D82FA1-9D4D-FB5F-A625-817280C0C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59" y="302352"/>
            <a:ext cx="2198133" cy="4386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100570-C5BF-08D4-E936-F075186C3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13" y="942440"/>
            <a:ext cx="6355556" cy="57884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0C32C7-2030-8516-85DF-9F14E42499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588"/>
          <a:stretch/>
        </p:blipFill>
        <p:spPr>
          <a:xfrm>
            <a:off x="6126871" y="4086716"/>
            <a:ext cx="2822222" cy="26442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F3A160-8C03-BDB2-72D1-1561B65CAE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641" y="302352"/>
            <a:ext cx="1581758" cy="3650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804008-21FA-36A2-26AD-FE0CE56B074B}"/>
              </a:ext>
            </a:extLst>
          </p:cNvPr>
          <p:cNvSpPr txBox="1"/>
          <p:nvPr/>
        </p:nvSpPr>
        <p:spPr>
          <a:xfrm>
            <a:off x="194907" y="6180666"/>
            <a:ext cx="35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756C06-3406-BC73-7F69-B64133EA3C5A}"/>
              </a:ext>
            </a:extLst>
          </p:cNvPr>
          <p:cNvSpPr txBox="1"/>
          <p:nvPr/>
        </p:nvSpPr>
        <p:spPr>
          <a:xfrm>
            <a:off x="194348" y="3717384"/>
            <a:ext cx="35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D7C6D-9E01-7542-06AC-4E3D358D20B0}"/>
              </a:ext>
            </a:extLst>
          </p:cNvPr>
          <p:cNvSpPr txBox="1"/>
          <p:nvPr/>
        </p:nvSpPr>
        <p:spPr>
          <a:xfrm>
            <a:off x="194348" y="2904065"/>
            <a:ext cx="35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40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1B3CD-04F0-5786-D831-28A41F96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2B1C66-CF0F-4C11-0871-A4DCFB5E9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703" y="3170243"/>
            <a:ext cx="6098630" cy="334160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16367C-7243-A9B6-B38D-E2B17C63FE34}"/>
              </a:ext>
            </a:extLst>
          </p:cNvPr>
          <p:cNvSpPr/>
          <p:nvPr/>
        </p:nvSpPr>
        <p:spPr>
          <a:xfrm>
            <a:off x="0" y="913"/>
            <a:ext cx="9144000" cy="1293216"/>
          </a:xfrm>
          <a:prstGeom prst="rect">
            <a:avLst/>
          </a:prstGeom>
          <a:solidFill>
            <a:srgbClr val="015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BDFF3-41FC-8973-CA11-D5E5831E7412}"/>
              </a:ext>
            </a:extLst>
          </p:cNvPr>
          <p:cNvSpPr txBox="1"/>
          <p:nvPr/>
        </p:nvSpPr>
        <p:spPr>
          <a:xfrm>
            <a:off x="653558" y="106322"/>
            <a:ext cx="849044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 просите песен — </a:t>
            </a:r>
          </a:p>
          <a:p>
            <a:r>
              <a:rPr lang="ru-RU" sz="3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							их есть у меня</a:t>
            </a:r>
            <a:endParaRPr lang="en-GB" sz="3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D72BF1-4552-FA6D-69A5-0066E445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76597"/>
            <a:ext cx="5873054" cy="3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7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F41B3-235F-551A-37F3-434606740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E317E-7CE9-FACB-45D9-CEB4361D1D87}"/>
              </a:ext>
            </a:extLst>
          </p:cNvPr>
          <p:cNvSpPr txBox="1">
            <a:spLocks/>
          </p:cNvSpPr>
          <p:nvPr/>
        </p:nvSpPr>
        <p:spPr>
          <a:xfrm>
            <a:off x="733372" y="91943"/>
            <a:ext cx="8410627" cy="79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EFE7E02E-1B48-8527-AD2D-87F264E2433D}"/>
              </a:ext>
            </a:extLst>
          </p:cNvPr>
          <p:cNvSpPr txBox="1">
            <a:spLocks/>
          </p:cNvSpPr>
          <p:nvPr/>
        </p:nvSpPr>
        <p:spPr>
          <a:xfrm>
            <a:off x="8780186" y="6620452"/>
            <a:ext cx="363813" cy="26493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5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CE8DDD6-CB7A-44F2-A25D-9077E7352053}"/>
              </a:ext>
            </a:extLst>
          </p:cNvPr>
          <p:cNvSpPr txBox="1">
            <a:spLocks/>
          </p:cNvSpPr>
          <p:nvPr/>
        </p:nvSpPr>
        <p:spPr>
          <a:xfrm>
            <a:off x="0" y="22348"/>
            <a:ext cx="9144000" cy="8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6D115156-A78D-2786-924C-E2BB1BD2AEB2}"/>
              </a:ext>
            </a:extLst>
          </p:cNvPr>
          <p:cNvSpPr txBox="1">
            <a:spLocks/>
          </p:cNvSpPr>
          <p:nvPr/>
        </p:nvSpPr>
        <p:spPr>
          <a:xfrm>
            <a:off x="8748464" y="6597352"/>
            <a:ext cx="395536" cy="28803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5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9354EC-AA1C-A57E-40D2-2FAE57BA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577">
            <a:off x="4987303" y="697008"/>
            <a:ext cx="2563480" cy="18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098D01D-3AD2-7E01-587D-B40E74E4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613">
            <a:off x="1051260" y="704203"/>
            <a:ext cx="2751572" cy="18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FCC9FA66-066B-DEC0-AFB6-A920A35FF29F}"/>
              </a:ext>
            </a:extLst>
          </p:cNvPr>
          <p:cNvSpPr txBox="1">
            <a:spLocks/>
          </p:cNvSpPr>
          <p:nvPr/>
        </p:nvSpPr>
        <p:spPr>
          <a:xfrm>
            <a:off x="607697" y="357488"/>
            <a:ext cx="3100207" cy="69269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152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Отчет </a:t>
            </a:r>
            <a:br>
              <a:rPr lang="ru-RU" b="1" dirty="0">
                <a:solidFill>
                  <a:srgbClr val="015289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dirty="0">
                <a:solidFill>
                  <a:srgbClr val="0152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 оценке</a:t>
            </a:r>
            <a:endParaRPr lang="ru-RU" dirty="0">
              <a:solidFill>
                <a:srgbClr val="0152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EC5CDD28-CC81-C8D9-CFE4-E2C16AC84450}"/>
              </a:ext>
            </a:extLst>
          </p:cNvPr>
          <p:cNvSpPr txBox="1">
            <a:spLocks/>
          </p:cNvSpPr>
          <p:nvPr/>
        </p:nvSpPr>
        <p:spPr>
          <a:xfrm>
            <a:off x="740462" y="2414921"/>
            <a:ext cx="3384376" cy="44611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15289"/>
                </a:solidFill>
                <a:latin typeface="Roboto" panose="02000000000000000000"/>
              </a:rPr>
              <a:t>Преимущества ОО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900" b="1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7E30A30E-180C-A1BD-5855-25616558B38C}"/>
              </a:ext>
            </a:extLst>
          </p:cNvPr>
          <p:cNvSpPr txBox="1">
            <a:spLocks/>
          </p:cNvSpPr>
          <p:nvPr/>
        </p:nvSpPr>
        <p:spPr bwMode="auto">
          <a:xfrm>
            <a:off x="4962549" y="2397122"/>
            <a:ext cx="3384375" cy="44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rgbClr val="015289"/>
                </a:solidFill>
                <a:latin typeface="Roboto" panose="02000000000000000000"/>
              </a:rPr>
              <a:t>Недостатки ОО</a:t>
            </a: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id="{1FF9A86E-4A2F-7C63-F769-ECC082AC5261}"/>
              </a:ext>
            </a:extLst>
          </p:cNvPr>
          <p:cNvSpPr txBox="1">
            <a:spLocks/>
          </p:cNvSpPr>
          <p:nvPr/>
        </p:nvSpPr>
        <p:spPr bwMode="auto">
          <a:xfrm>
            <a:off x="1022279" y="3139639"/>
            <a:ext cx="3384376" cy="191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dirty="0"/>
              <a:t>Формат прописан в 135-ФЗ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Возможность получения положительной экспертизы СРО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ru-RU" sz="2000" b="1" kern="0" dirty="0">
              <a:ea typeface="Roboto" panose="02000000000000000000" pitchFamily="2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ru-RU" sz="2000" b="1" kern="0" dirty="0">
              <a:ea typeface="Roboto" panose="02000000000000000000" pitchFamily="2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ru-RU" sz="2000" b="1" kern="0" dirty="0">
              <a:ea typeface="Roboto" panose="02000000000000000000" pitchFamily="2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b="1" kern="0" dirty="0">
              <a:ea typeface="Roboto" panose="02000000000000000000" pitchFamily="2" charset="0"/>
            </a:endParaRPr>
          </a:p>
          <a:p>
            <a:pPr>
              <a:spcBef>
                <a:spcPts val="0"/>
              </a:spcBef>
            </a:pPr>
            <a:endParaRPr lang="ru-RU" sz="2000" kern="0" dirty="0">
              <a:ea typeface="Roboto" panose="02000000000000000000" pitchFamily="2" charset="0"/>
            </a:endParaRPr>
          </a:p>
          <a:p>
            <a:pPr>
              <a:spcBef>
                <a:spcPts val="0"/>
              </a:spcBef>
            </a:pPr>
            <a:endParaRPr lang="ru-RU" sz="2000" kern="0" dirty="0">
              <a:ea typeface="Roboto" panose="02000000000000000000" pitchFamily="2" charset="0"/>
            </a:endParaRPr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id="{EAE2611F-9D15-B1C3-1AB5-3ACC36927C6F}"/>
              </a:ext>
            </a:extLst>
          </p:cNvPr>
          <p:cNvSpPr txBox="1">
            <a:spLocks/>
          </p:cNvSpPr>
          <p:nvPr/>
        </p:nvSpPr>
        <p:spPr bwMode="auto">
          <a:xfrm>
            <a:off x="4830025" y="3148390"/>
            <a:ext cx="4032449" cy="25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dirty="0"/>
              <a:t>Риск отрицательной экспертизы СРО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Риск жалобы в ДК СРО и Апелляционного органа МЭР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Невозможно сделать при недостатке документов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Негибкость формата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Не подходит для нетипичных задач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Дорого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D235F235-0F96-F8EC-F84F-065B3A881436}"/>
              </a:ext>
            </a:extLst>
          </p:cNvPr>
          <p:cNvSpPr txBox="1">
            <a:spLocks/>
          </p:cNvSpPr>
          <p:nvPr/>
        </p:nvSpPr>
        <p:spPr>
          <a:xfrm>
            <a:off x="4572000" y="122841"/>
            <a:ext cx="4032449" cy="1102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0152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Заключение </a:t>
            </a:r>
          </a:p>
          <a:p>
            <a:pPr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0152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специалиста </a:t>
            </a:r>
          </a:p>
        </p:txBody>
      </p:sp>
    </p:spTree>
    <p:extLst>
      <p:ext uri="{BB962C8B-B14F-4D97-AF65-F5344CB8AC3E}">
        <p14:creationId xmlns:p14="http://schemas.microsoft.com/office/powerpoint/2010/main" val="2638707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502C575-9F3B-45D7-93E3-78D2193F3B46}">
  <we:reference id="wa104381909" version="3.14.0.0" store="ru-RU" storeType="OMEX"/>
  <we:alternateReferences>
    <we:reference id="WA104381909" version="3.14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1798</TotalTime>
  <Words>247</Words>
  <Application>Microsoft Office PowerPoint</Application>
  <PresentationFormat>Экран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Roboto</vt:lpstr>
      <vt:lpstr>Segoe UI Emoji</vt:lpstr>
      <vt:lpstr>Segoe UI Symbol</vt:lpstr>
      <vt:lpstr>Symbol</vt:lpstr>
      <vt:lpstr>Тема Office 2013–2022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 Max</dc:creator>
  <cp:lastModifiedBy>Vladimir Vladimir</cp:lastModifiedBy>
  <cp:revision>33</cp:revision>
  <cp:lastPrinted>2025-04-03T11:10:09Z</cp:lastPrinted>
  <dcterms:created xsi:type="dcterms:W3CDTF">2025-02-19T10:14:42Z</dcterms:created>
  <dcterms:modified xsi:type="dcterms:W3CDTF">2025-06-12T08:47:11Z</dcterms:modified>
</cp:coreProperties>
</file>