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69" r:id="rId1"/>
  </p:sldMasterIdLst>
  <p:notesMasterIdLst>
    <p:notesMasterId r:id="rId25"/>
  </p:notesMasterIdLst>
  <p:sldIdLst>
    <p:sldId id="256" r:id="rId2"/>
    <p:sldId id="260" r:id="rId3"/>
    <p:sldId id="288" r:id="rId4"/>
    <p:sldId id="275" r:id="rId5"/>
    <p:sldId id="294" r:id="rId6"/>
    <p:sldId id="291" r:id="rId7"/>
    <p:sldId id="287" r:id="rId8"/>
    <p:sldId id="289" r:id="rId9"/>
    <p:sldId id="286" r:id="rId10"/>
    <p:sldId id="296" r:id="rId11"/>
    <p:sldId id="295" r:id="rId12"/>
    <p:sldId id="269" r:id="rId13"/>
    <p:sldId id="261" r:id="rId14"/>
    <p:sldId id="279" r:id="rId15"/>
    <p:sldId id="278" r:id="rId16"/>
    <p:sldId id="282" r:id="rId17"/>
    <p:sldId id="283" r:id="rId18"/>
    <p:sldId id="280" r:id="rId19"/>
    <p:sldId id="284" r:id="rId20"/>
    <p:sldId id="285" r:id="rId21"/>
    <p:sldId id="281" r:id="rId22"/>
    <p:sldId id="293" r:id="rId23"/>
    <p:sldId id="277" r:id="rId2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8" autoAdjust="0"/>
    <p:restoredTop sz="95190" autoAdjust="0"/>
  </p:normalViewPr>
  <p:slideViewPr>
    <p:cSldViewPr snapToGrid="0">
      <p:cViewPr varScale="1">
        <p:scale>
          <a:sx n="114" d="100"/>
          <a:sy n="114" d="100"/>
        </p:scale>
        <p:origin x="474" y="1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CAB4FAD-E4B5-4BF8-A088-BAF1BE173305}" type="datetimeFigureOut">
              <a:rPr lang="ru-RU" smtClean="0"/>
              <a:t>17.06.2025</a:t>
            </a:fld>
            <a:endParaRPr lang="ru-RU"/>
          </a:p>
        </p:txBody>
      </p:sp>
      <p:sp>
        <p:nvSpPr>
          <p:cNvPr id="4" name="Образ слайда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6" name="Нижний колонтитул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7C7DCE1-059A-43BA-92F7-490142428D47}" type="slidenum">
              <a:rPr lang="ru-RU" smtClean="0"/>
              <a:t>‹#›</a:t>
            </a:fld>
            <a:endParaRPr lang="ru-RU"/>
          </a:p>
        </p:txBody>
      </p:sp>
    </p:spTree>
    <p:extLst>
      <p:ext uri="{BB962C8B-B14F-4D97-AF65-F5344CB8AC3E}">
        <p14:creationId xmlns:p14="http://schemas.microsoft.com/office/powerpoint/2010/main" val="41135371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r>
              <a:rPr lang="ru-RU" dirty="0"/>
              <a:t>Ну что ж, настало время удивительных историй</a:t>
            </a:r>
            <a:br>
              <a:rPr lang="ru-RU" dirty="0"/>
            </a:br>
            <a:r>
              <a:rPr lang="ru-RU" dirty="0"/>
              <a:t>или садитесь, я расскажу вам сказку</a:t>
            </a:r>
          </a:p>
          <a:p>
            <a:endParaRPr lang="ru-RU" dirty="0"/>
          </a:p>
        </p:txBody>
      </p:sp>
      <p:sp>
        <p:nvSpPr>
          <p:cNvPr id="4" name="Номер слайда 3"/>
          <p:cNvSpPr>
            <a:spLocks noGrp="1"/>
          </p:cNvSpPr>
          <p:nvPr>
            <p:ph type="sldNum" sz="quarter" idx="5"/>
          </p:nvPr>
        </p:nvSpPr>
        <p:spPr/>
        <p:txBody>
          <a:bodyPr/>
          <a:lstStyle/>
          <a:p>
            <a:fld id="{27C7DCE1-059A-43BA-92F7-490142428D47}" type="slidenum">
              <a:rPr lang="ru-RU" smtClean="0"/>
              <a:t>2</a:t>
            </a:fld>
            <a:endParaRPr lang="ru-RU"/>
          </a:p>
        </p:txBody>
      </p:sp>
    </p:spTree>
    <p:extLst>
      <p:ext uri="{BB962C8B-B14F-4D97-AF65-F5344CB8AC3E}">
        <p14:creationId xmlns:p14="http://schemas.microsoft.com/office/powerpoint/2010/main" val="293234901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r>
              <a:rPr lang="ru-RU" dirty="0"/>
              <a:t>Ошибочные суждения оценщиков:</a:t>
            </a:r>
            <a:br>
              <a:rPr lang="ru-RU" dirty="0"/>
            </a:br>
            <a:r>
              <a:rPr lang="ru-RU" dirty="0"/>
              <a:t>периоды внутри 2024 года рассматриваются обособленно</a:t>
            </a:r>
            <a:br>
              <a:rPr lang="ru-RU" dirty="0"/>
            </a:br>
            <a:r>
              <a:rPr lang="ru-RU" dirty="0"/>
              <a:t>между тем убытки первого квартала – это себестоимость второго, третьего и четвертого квартала. Вообще, вопрос нормирования доходов и расходов к выручке внутри года для компаний с длинным производственным/операционным циклом – дискуссионный, тут книжку можно написать.</a:t>
            </a:r>
            <a:br>
              <a:rPr lang="ru-RU" dirty="0"/>
            </a:br>
            <a:r>
              <a:rPr lang="ru-RU" dirty="0"/>
              <a:t>Не вся расчетная прибыль может быть распределена в свободный денежный поток- часть ее пойдет на покрытие убытков начала года</a:t>
            </a:r>
          </a:p>
        </p:txBody>
      </p:sp>
      <p:sp>
        <p:nvSpPr>
          <p:cNvPr id="4" name="Номер слайда 3"/>
          <p:cNvSpPr>
            <a:spLocks noGrp="1"/>
          </p:cNvSpPr>
          <p:nvPr>
            <p:ph type="sldNum" sz="quarter" idx="5"/>
          </p:nvPr>
        </p:nvSpPr>
        <p:spPr/>
        <p:txBody>
          <a:bodyPr/>
          <a:lstStyle/>
          <a:p>
            <a:fld id="{27C7DCE1-059A-43BA-92F7-490142428D47}" type="slidenum">
              <a:rPr lang="ru-RU" smtClean="0"/>
              <a:t>11</a:t>
            </a:fld>
            <a:endParaRPr lang="ru-RU"/>
          </a:p>
        </p:txBody>
      </p:sp>
    </p:spTree>
    <p:extLst>
      <p:ext uri="{BB962C8B-B14F-4D97-AF65-F5344CB8AC3E}">
        <p14:creationId xmlns:p14="http://schemas.microsoft.com/office/powerpoint/2010/main" val="8688979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r>
              <a:rPr lang="ru-RU" dirty="0"/>
              <a:t>Ошибочные суждения оценщиков:</a:t>
            </a:r>
            <a:br>
              <a:rPr lang="ru-RU" dirty="0"/>
            </a:br>
            <a:r>
              <a:rPr lang="ru-RU" dirty="0"/>
              <a:t>периоды внутри 2024 года рассматриваются обособленно</a:t>
            </a:r>
            <a:br>
              <a:rPr lang="ru-RU" dirty="0"/>
            </a:br>
            <a:r>
              <a:rPr lang="ru-RU" dirty="0"/>
              <a:t>между тем убытки первого квартала – это себестоимость второго, третьего и четвертого квартала. Вообще, вопрос нормирования доходов и расходов к выручке внутри года для компаний с длинным производственным/операционным циклом – дискуссионный, тут книжку можно написать.</a:t>
            </a:r>
            <a:br>
              <a:rPr lang="ru-RU" dirty="0"/>
            </a:br>
            <a:r>
              <a:rPr lang="ru-RU" dirty="0"/>
              <a:t>Не вся расчетная прибыль может быть распределена в свободный денежный поток- часть ее пойдет на покрытие убытков начала года</a:t>
            </a:r>
          </a:p>
        </p:txBody>
      </p:sp>
      <p:sp>
        <p:nvSpPr>
          <p:cNvPr id="4" name="Номер слайда 3"/>
          <p:cNvSpPr>
            <a:spLocks noGrp="1"/>
          </p:cNvSpPr>
          <p:nvPr>
            <p:ph type="sldNum" sz="quarter" idx="5"/>
          </p:nvPr>
        </p:nvSpPr>
        <p:spPr/>
        <p:txBody>
          <a:bodyPr/>
          <a:lstStyle/>
          <a:p>
            <a:fld id="{27C7DCE1-059A-43BA-92F7-490142428D47}" type="slidenum">
              <a:rPr lang="ru-RU" smtClean="0"/>
              <a:t>12</a:t>
            </a:fld>
            <a:endParaRPr lang="ru-RU"/>
          </a:p>
        </p:txBody>
      </p:sp>
    </p:spTree>
    <p:extLst>
      <p:ext uri="{BB962C8B-B14F-4D97-AF65-F5344CB8AC3E}">
        <p14:creationId xmlns:p14="http://schemas.microsoft.com/office/powerpoint/2010/main" val="20191813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r>
              <a:rPr lang="ru-RU" dirty="0"/>
              <a:t>Что мы видим на картинке</a:t>
            </a:r>
          </a:p>
        </p:txBody>
      </p:sp>
      <p:sp>
        <p:nvSpPr>
          <p:cNvPr id="4" name="Номер слайда 3"/>
          <p:cNvSpPr>
            <a:spLocks noGrp="1"/>
          </p:cNvSpPr>
          <p:nvPr>
            <p:ph type="sldNum" sz="quarter" idx="5"/>
          </p:nvPr>
        </p:nvSpPr>
        <p:spPr/>
        <p:txBody>
          <a:bodyPr/>
          <a:lstStyle/>
          <a:p>
            <a:fld id="{27C7DCE1-059A-43BA-92F7-490142428D47}" type="slidenum">
              <a:rPr lang="ru-RU" smtClean="0"/>
              <a:t>13</a:t>
            </a:fld>
            <a:endParaRPr lang="ru-RU"/>
          </a:p>
        </p:txBody>
      </p:sp>
    </p:spTree>
    <p:extLst>
      <p:ext uri="{BB962C8B-B14F-4D97-AF65-F5344CB8AC3E}">
        <p14:creationId xmlns:p14="http://schemas.microsoft.com/office/powerpoint/2010/main" val="37723868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r>
              <a:rPr lang="ru-RU" dirty="0"/>
              <a:t>Ошибочные суждения оценщиков:</a:t>
            </a:r>
            <a:br>
              <a:rPr lang="ru-RU" dirty="0"/>
            </a:br>
            <a:r>
              <a:rPr lang="ru-RU" dirty="0"/>
              <a:t>периоды внутри 2024 года рассматриваются обособленно</a:t>
            </a:r>
            <a:br>
              <a:rPr lang="ru-RU" dirty="0"/>
            </a:br>
            <a:r>
              <a:rPr lang="ru-RU" dirty="0"/>
              <a:t>между тем убытки первого квартала – это себестоимость второго, третьего и четвертого квартала. Вообще, вопрос нормирования доходов и расходов к выручке внутри года для компаний с длинным производственным/операционным циклом – дискуссионный, тут книжку можно написать.</a:t>
            </a:r>
            <a:br>
              <a:rPr lang="ru-RU" dirty="0"/>
            </a:br>
            <a:r>
              <a:rPr lang="ru-RU" dirty="0"/>
              <a:t>Не вся расчетная прибыль может быть распределена в свободный денежный поток- часть ее пойдет на покрытие убытков начала года</a:t>
            </a:r>
          </a:p>
        </p:txBody>
      </p:sp>
      <p:sp>
        <p:nvSpPr>
          <p:cNvPr id="4" name="Номер слайда 3"/>
          <p:cNvSpPr>
            <a:spLocks noGrp="1"/>
          </p:cNvSpPr>
          <p:nvPr>
            <p:ph type="sldNum" sz="quarter" idx="5"/>
          </p:nvPr>
        </p:nvSpPr>
        <p:spPr/>
        <p:txBody>
          <a:bodyPr/>
          <a:lstStyle/>
          <a:p>
            <a:fld id="{27C7DCE1-059A-43BA-92F7-490142428D47}" type="slidenum">
              <a:rPr lang="ru-RU" smtClean="0"/>
              <a:t>14</a:t>
            </a:fld>
            <a:endParaRPr lang="ru-RU"/>
          </a:p>
        </p:txBody>
      </p:sp>
    </p:spTree>
    <p:extLst>
      <p:ext uri="{BB962C8B-B14F-4D97-AF65-F5344CB8AC3E}">
        <p14:creationId xmlns:p14="http://schemas.microsoft.com/office/powerpoint/2010/main" val="143468435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r>
              <a:rPr lang="ru-RU" dirty="0"/>
              <a:t>Ошибочные суждения оценщиков:</a:t>
            </a:r>
            <a:br>
              <a:rPr lang="ru-RU" dirty="0"/>
            </a:br>
            <a:r>
              <a:rPr lang="ru-RU" dirty="0"/>
              <a:t>периоды внутри 2024 года рассматриваются обособленно</a:t>
            </a:r>
            <a:br>
              <a:rPr lang="ru-RU" dirty="0"/>
            </a:br>
            <a:r>
              <a:rPr lang="ru-RU" dirty="0"/>
              <a:t>между тем убытки первого квартала – это себестоимость второго, третьего и четвертого квартала. Вообще, вопрос нормирования доходов и расходов к выручке внутри года для компаний с длинным производственным/операционным циклом – дискуссионный, тут книжку можно написать.</a:t>
            </a:r>
            <a:br>
              <a:rPr lang="ru-RU" dirty="0"/>
            </a:br>
            <a:r>
              <a:rPr lang="ru-RU" dirty="0"/>
              <a:t>Не вся расчетная прибыль может быть распределена в свободный денежный поток- часть ее пойдет на покрытие убытков начала года</a:t>
            </a:r>
          </a:p>
        </p:txBody>
      </p:sp>
      <p:sp>
        <p:nvSpPr>
          <p:cNvPr id="4" name="Номер слайда 3"/>
          <p:cNvSpPr>
            <a:spLocks noGrp="1"/>
          </p:cNvSpPr>
          <p:nvPr>
            <p:ph type="sldNum" sz="quarter" idx="5"/>
          </p:nvPr>
        </p:nvSpPr>
        <p:spPr/>
        <p:txBody>
          <a:bodyPr/>
          <a:lstStyle/>
          <a:p>
            <a:fld id="{27C7DCE1-059A-43BA-92F7-490142428D47}" type="slidenum">
              <a:rPr lang="ru-RU" smtClean="0"/>
              <a:t>15</a:t>
            </a:fld>
            <a:endParaRPr lang="ru-RU"/>
          </a:p>
        </p:txBody>
      </p:sp>
    </p:spTree>
    <p:extLst>
      <p:ext uri="{BB962C8B-B14F-4D97-AF65-F5344CB8AC3E}">
        <p14:creationId xmlns:p14="http://schemas.microsoft.com/office/powerpoint/2010/main" val="172219475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r>
              <a:rPr lang="ru-RU" dirty="0"/>
              <a:t>Ошибочные суждения оценщиков:</a:t>
            </a:r>
            <a:br>
              <a:rPr lang="ru-RU" dirty="0"/>
            </a:br>
            <a:r>
              <a:rPr lang="ru-RU" dirty="0"/>
              <a:t>периоды внутри 2024 года рассматриваются обособленно</a:t>
            </a:r>
            <a:br>
              <a:rPr lang="ru-RU" dirty="0"/>
            </a:br>
            <a:r>
              <a:rPr lang="ru-RU" dirty="0"/>
              <a:t>между тем убытки первого квартала – это себестоимость второго, третьего и четвертого квартала. Вообще, вопрос нормирования доходов и расходов к выручке внутри года для компаний с длинным производственным/операционным циклом – дискуссионный, тут книжку можно написать.</a:t>
            </a:r>
            <a:br>
              <a:rPr lang="ru-RU" dirty="0"/>
            </a:br>
            <a:r>
              <a:rPr lang="ru-RU" dirty="0"/>
              <a:t>Не вся расчетная прибыль может быть распределена в свободный денежный поток- часть ее пойдет на покрытие убытков начала года</a:t>
            </a:r>
          </a:p>
        </p:txBody>
      </p:sp>
      <p:sp>
        <p:nvSpPr>
          <p:cNvPr id="4" name="Номер слайда 3"/>
          <p:cNvSpPr>
            <a:spLocks noGrp="1"/>
          </p:cNvSpPr>
          <p:nvPr>
            <p:ph type="sldNum" sz="quarter" idx="5"/>
          </p:nvPr>
        </p:nvSpPr>
        <p:spPr/>
        <p:txBody>
          <a:bodyPr/>
          <a:lstStyle/>
          <a:p>
            <a:fld id="{27C7DCE1-059A-43BA-92F7-490142428D47}" type="slidenum">
              <a:rPr lang="ru-RU" smtClean="0"/>
              <a:t>16</a:t>
            </a:fld>
            <a:endParaRPr lang="ru-RU"/>
          </a:p>
        </p:txBody>
      </p:sp>
    </p:spTree>
    <p:extLst>
      <p:ext uri="{BB962C8B-B14F-4D97-AF65-F5344CB8AC3E}">
        <p14:creationId xmlns:p14="http://schemas.microsoft.com/office/powerpoint/2010/main" val="227047697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r>
              <a:rPr lang="ru-RU" dirty="0"/>
              <a:t>Ошибочные суждения оценщиков:</a:t>
            </a:r>
            <a:br>
              <a:rPr lang="ru-RU" dirty="0"/>
            </a:br>
            <a:r>
              <a:rPr lang="ru-RU" dirty="0"/>
              <a:t>периоды внутри 2024 года рассматриваются обособленно</a:t>
            </a:r>
            <a:br>
              <a:rPr lang="ru-RU" dirty="0"/>
            </a:br>
            <a:r>
              <a:rPr lang="ru-RU" dirty="0"/>
              <a:t>между тем убытки первого квартала – это себестоимость второго, третьего и четвертого квартала. Вообще, вопрос нормирования доходов и расходов к выручке внутри года для компаний с длинным производственным/операционным циклом – дискуссионный, тут книжку можно написать.</a:t>
            </a:r>
            <a:br>
              <a:rPr lang="ru-RU" dirty="0"/>
            </a:br>
            <a:r>
              <a:rPr lang="ru-RU" dirty="0"/>
              <a:t>Не вся расчетная прибыль может быть распределена в свободный денежный поток- часть ее пойдет на покрытие убытков начала года</a:t>
            </a:r>
          </a:p>
        </p:txBody>
      </p:sp>
      <p:sp>
        <p:nvSpPr>
          <p:cNvPr id="4" name="Номер слайда 3"/>
          <p:cNvSpPr>
            <a:spLocks noGrp="1"/>
          </p:cNvSpPr>
          <p:nvPr>
            <p:ph type="sldNum" sz="quarter" idx="5"/>
          </p:nvPr>
        </p:nvSpPr>
        <p:spPr/>
        <p:txBody>
          <a:bodyPr/>
          <a:lstStyle/>
          <a:p>
            <a:fld id="{27C7DCE1-059A-43BA-92F7-490142428D47}" type="slidenum">
              <a:rPr lang="ru-RU" smtClean="0"/>
              <a:t>17</a:t>
            </a:fld>
            <a:endParaRPr lang="ru-RU"/>
          </a:p>
        </p:txBody>
      </p:sp>
    </p:spTree>
    <p:extLst>
      <p:ext uri="{BB962C8B-B14F-4D97-AF65-F5344CB8AC3E}">
        <p14:creationId xmlns:p14="http://schemas.microsoft.com/office/powerpoint/2010/main" val="191035618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r>
              <a:rPr lang="ru-RU" dirty="0"/>
              <a:t>Ошибочные суждения оценщиков:</a:t>
            </a:r>
            <a:br>
              <a:rPr lang="ru-RU" dirty="0"/>
            </a:br>
            <a:r>
              <a:rPr lang="ru-RU" dirty="0"/>
              <a:t>периоды внутри 2024 года рассматриваются обособленно</a:t>
            </a:r>
            <a:br>
              <a:rPr lang="ru-RU" dirty="0"/>
            </a:br>
            <a:r>
              <a:rPr lang="ru-RU" dirty="0"/>
              <a:t>между тем убытки первого квартала – это себестоимость второго, третьего и четвертого квартала. Вообще, вопрос нормирования доходов и расходов к выручке внутри года для компаний с длинным производственным/операционным циклом – дискуссионный, тут книжку можно написать.</a:t>
            </a:r>
            <a:br>
              <a:rPr lang="ru-RU" dirty="0"/>
            </a:br>
            <a:r>
              <a:rPr lang="ru-RU" dirty="0"/>
              <a:t>Не вся расчетная прибыль может быть распределена в свободный денежный поток- часть ее пойдет на покрытие убытков начала года</a:t>
            </a:r>
          </a:p>
        </p:txBody>
      </p:sp>
      <p:sp>
        <p:nvSpPr>
          <p:cNvPr id="4" name="Номер слайда 3"/>
          <p:cNvSpPr>
            <a:spLocks noGrp="1"/>
          </p:cNvSpPr>
          <p:nvPr>
            <p:ph type="sldNum" sz="quarter" idx="5"/>
          </p:nvPr>
        </p:nvSpPr>
        <p:spPr/>
        <p:txBody>
          <a:bodyPr/>
          <a:lstStyle/>
          <a:p>
            <a:fld id="{27C7DCE1-059A-43BA-92F7-490142428D47}" type="slidenum">
              <a:rPr lang="ru-RU" smtClean="0"/>
              <a:t>18</a:t>
            </a:fld>
            <a:endParaRPr lang="ru-RU"/>
          </a:p>
        </p:txBody>
      </p:sp>
    </p:spTree>
    <p:extLst>
      <p:ext uri="{BB962C8B-B14F-4D97-AF65-F5344CB8AC3E}">
        <p14:creationId xmlns:p14="http://schemas.microsoft.com/office/powerpoint/2010/main" val="189529864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r>
              <a:rPr lang="ru-RU" dirty="0"/>
              <a:t>Ошибочные суждения оценщиков:</a:t>
            </a:r>
            <a:br>
              <a:rPr lang="ru-RU" dirty="0"/>
            </a:br>
            <a:r>
              <a:rPr lang="ru-RU" dirty="0"/>
              <a:t>периоды внутри 2024 года рассматриваются обособленно</a:t>
            </a:r>
            <a:br>
              <a:rPr lang="ru-RU" dirty="0"/>
            </a:br>
            <a:r>
              <a:rPr lang="ru-RU" dirty="0"/>
              <a:t>между тем убытки первого квартала – это себестоимость второго, третьего и четвертого квартала. Вообще, вопрос нормирования доходов и расходов к выручке внутри года для компаний с длинным производственным/операционным циклом – дискуссионный, тут книжку можно написать.</a:t>
            </a:r>
            <a:br>
              <a:rPr lang="ru-RU" dirty="0"/>
            </a:br>
            <a:r>
              <a:rPr lang="ru-RU" dirty="0"/>
              <a:t>Не вся расчетная прибыль может быть распределена в свободный денежный поток- часть ее пойдет на покрытие убытков начала года</a:t>
            </a:r>
          </a:p>
        </p:txBody>
      </p:sp>
      <p:sp>
        <p:nvSpPr>
          <p:cNvPr id="4" name="Номер слайда 3"/>
          <p:cNvSpPr>
            <a:spLocks noGrp="1"/>
          </p:cNvSpPr>
          <p:nvPr>
            <p:ph type="sldNum" sz="quarter" idx="5"/>
          </p:nvPr>
        </p:nvSpPr>
        <p:spPr/>
        <p:txBody>
          <a:bodyPr/>
          <a:lstStyle/>
          <a:p>
            <a:fld id="{27C7DCE1-059A-43BA-92F7-490142428D47}" type="slidenum">
              <a:rPr lang="ru-RU" smtClean="0"/>
              <a:t>19</a:t>
            </a:fld>
            <a:endParaRPr lang="ru-RU"/>
          </a:p>
        </p:txBody>
      </p:sp>
    </p:spTree>
    <p:extLst>
      <p:ext uri="{BB962C8B-B14F-4D97-AF65-F5344CB8AC3E}">
        <p14:creationId xmlns:p14="http://schemas.microsoft.com/office/powerpoint/2010/main" val="341672624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r>
              <a:rPr lang="ru-RU" dirty="0"/>
              <a:t>Ошибочные суждения оценщиков:</a:t>
            </a:r>
            <a:br>
              <a:rPr lang="ru-RU" dirty="0"/>
            </a:br>
            <a:r>
              <a:rPr lang="ru-RU" dirty="0"/>
              <a:t>периоды внутри 2024 года рассматриваются обособленно</a:t>
            </a:r>
            <a:br>
              <a:rPr lang="ru-RU" dirty="0"/>
            </a:br>
            <a:r>
              <a:rPr lang="ru-RU" dirty="0"/>
              <a:t>между тем убытки первого квартала – это себестоимость второго, третьего и четвертого квартала. Вообще, вопрос нормирования доходов и расходов к выручке внутри года для компаний с длинным производственным/операционным циклом – дискуссионный, тут книжку можно написать.</a:t>
            </a:r>
            <a:br>
              <a:rPr lang="ru-RU" dirty="0"/>
            </a:br>
            <a:r>
              <a:rPr lang="ru-RU" dirty="0"/>
              <a:t>Не вся расчетная прибыль может быть распределена в свободный денежный поток- часть ее пойдет на покрытие убытков начала года</a:t>
            </a:r>
          </a:p>
        </p:txBody>
      </p:sp>
      <p:sp>
        <p:nvSpPr>
          <p:cNvPr id="4" name="Номер слайда 3"/>
          <p:cNvSpPr>
            <a:spLocks noGrp="1"/>
          </p:cNvSpPr>
          <p:nvPr>
            <p:ph type="sldNum" sz="quarter" idx="5"/>
          </p:nvPr>
        </p:nvSpPr>
        <p:spPr/>
        <p:txBody>
          <a:bodyPr/>
          <a:lstStyle/>
          <a:p>
            <a:fld id="{27C7DCE1-059A-43BA-92F7-490142428D47}" type="slidenum">
              <a:rPr lang="ru-RU" smtClean="0"/>
              <a:t>20</a:t>
            </a:fld>
            <a:endParaRPr lang="ru-RU"/>
          </a:p>
        </p:txBody>
      </p:sp>
    </p:spTree>
    <p:extLst>
      <p:ext uri="{BB962C8B-B14F-4D97-AF65-F5344CB8AC3E}">
        <p14:creationId xmlns:p14="http://schemas.microsoft.com/office/powerpoint/2010/main" val="427516404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5"/>
          </p:nvPr>
        </p:nvSpPr>
        <p:spPr/>
        <p:txBody>
          <a:bodyPr/>
          <a:lstStyle/>
          <a:p>
            <a:fld id="{27C7DCE1-059A-43BA-92F7-490142428D47}" type="slidenum">
              <a:rPr lang="ru-RU" smtClean="0"/>
              <a:t>3</a:t>
            </a:fld>
            <a:endParaRPr lang="ru-RU"/>
          </a:p>
        </p:txBody>
      </p:sp>
    </p:spTree>
    <p:extLst>
      <p:ext uri="{BB962C8B-B14F-4D97-AF65-F5344CB8AC3E}">
        <p14:creationId xmlns:p14="http://schemas.microsoft.com/office/powerpoint/2010/main" val="2579439073"/>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r>
              <a:rPr lang="ru-RU" dirty="0"/>
              <a:t>Ошибочные суждения оценщиков:</a:t>
            </a:r>
            <a:br>
              <a:rPr lang="ru-RU" dirty="0"/>
            </a:br>
            <a:r>
              <a:rPr lang="ru-RU" dirty="0"/>
              <a:t>периоды внутри 2024 года рассматриваются обособленно</a:t>
            </a:r>
            <a:br>
              <a:rPr lang="ru-RU" dirty="0"/>
            </a:br>
            <a:r>
              <a:rPr lang="ru-RU" dirty="0"/>
              <a:t>между тем убытки первого квартала – это себестоимость второго, третьего и четвертого квартала. Вообще, вопрос нормирования доходов и расходов к выручке внутри года для компаний с длинным производственным/операционным циклом – дискуссионный, тут книжку можно написать.</a:t>
            </a:r>
            <a:br>
              <a:rPr lang="ru-RU" dirty="0"/>
            </a:br>
            <a:r>
              <a:rPr lang="ru-RU" dirty="0"/>
              <a:t>Не вся расчетная прибыль может быть распределена в свободный денежный поток- часть ее пойдет на покрытие убытков начала года</a:t>
            </a:r>
          </a:p>
        </p:txBody>
      </p:sp>
      <p:sp>
        <p:nvSpPr>
          <p:cNvPr id="4" name="Номер слайда 3"/>
          <p:cNvSpPr>
            <a:spLocks noGrp="1"/>
          </p:cNvSpPr>
          <p:nvPr>
            <p:ph type="sldNum" sz="quarter" idx="5"/>
          </p:nvPr>
        </p:nvSpPr>
        <p:spPr/>
        <p:txBody>
          <a:bodyPr/>
          <a:lstStyle/>
          <a:p>
            <a:fld id="{27C7DCE1-059A-43BA-92F7-490142428D47}" type="slidenum">
              <a:rPr lang="ru-RU" smtClean="0"/>
              <a:t>21</a:t>
            </a:fld>
            <a:endParaRPr lang="ru-RU"/>
          </a:p>
        </p:txBody>
      </p:sp>
    </p:spTree>
    <p:extLst>
      <p:ext uri="{BB962C8B-B14F-4D97-AF65-F5344CB8AC3E}">
        <p14:creationId xmlns:p14="http://schemas.microsoft.com/office/powerpoint/2010/main" val="3519997253"/>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r>
              <a:rPr lang="ru-RU" dirty="0"/>
              <a:t>Ошибочные суждения оценщиков:</a:t>
            </a:r>
            <a:br>
              <a:rPr lang="ru-RU" dirty="0"/>
            </a:br>
            <a:r>
              <a:rPr lang="ru-RU" dirty="0"/>
              <a:t>периоды внутри 2024 года рассматриваются обособленно</a:t>
            </a:r>
            <a:br>
              <a:rPr lang="ru-RU" dirty="0"/>
            </a:br>
            <a:r>
              <a:rPr lang="ru-RU" dirty="0"/>
              <a:t>между тем убытки первого квартала – это себестоимость второго, третьего и четвертого квартала. Вообще, вопрос нормирования доходов и расходов к выручке внутри года для компаний с длинным производственным/операционным циклом – дискуссионный, тут книжку можно написать.</a:t>
            </a:r>
            <a:br>
              <a:rPr lang="ru-RU" dirty="0"/>
            </a:br>
            <a:r>
              <a:rPr lang="ru-RU" dirty="0"/>
              <a:t>Не вся расчетная прибыль может быть распределена в свободный денежный поток- часть ее пойдет на покрытие убытков начала года</a:t>
            </a:r>
          </a:p>
        </p:txBody>
      </p:sp>
      <p:sp>
        <p:nvSpPr>
          <p:cNvPr id="4" name="Номер слайда 3"/>
          <p:cNvSpPr>
            <a:spLocks noGrp="1"/>
          </p:cNvSpPr>
          <p:nvPr>
            <p:ph type="sldNum" sz="quarter" idx="5"/>
          </p:nvPr>
        </p:nvSpPr>
        <p:spPr/>
        <p:txBody>
          <a:bodyPr/>
          <a:lstStyle/>
          <a:p>
            <a:fld id="{27C7DCE1-059A-43BA-92F7-490142428D47}" type="slidenum">
              <a:rPr lang="ru-RU" smtClean="0"/>
              <a:t>22</a:t>
            </a:fld>
            <a:endParaRPr lang="ru-RU"/>
          </a:p>
        </p:txBody>
      </p:sp>
    </p:spTree>
    <p:extLst>
      <p:ext uri="{BB962C8B-B14F-4D97-AF65-F5344CB8AC3E}">
        <p14:creationId xmlns:p14="http://schemas.microsoft.com/office/powerpoint/2010/main" val="3315354206"/>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r>
              <a:rPr lang="ru-RU" dirty="0"/>
              <a:t>Ошибочные суждения оценщиков:</a:t>
            </a:r>
            <a:br>
              <a:rPr lang="ru-RU" dirty="0"/>
            </a:br>
            <a:r>
              <a:rPr lang="ru-RU" sz="1200" b="0" i="0" kern="1200" dirty="0">
                <a:solidFill>
                  <a:schemeClr val="tx1"/>
                </a:solidFill>
                <a:effectLst/>
                <a:latin typeface="+mn-lt"/>
                <a:ea typeface="+mn-ea"/>
                <a:cs typeface="+mn-cs"/>
              </a:rPr>
              <a:t>Что написал оценщик в мессенджере и как мы это трактуем</a:t>
            </a:r>
            <a:br>
              <a:rPr lang="ru-RU" dirty="0"/>
            </a:br>
            <a:br>
              <a:rPr lang="ru-RU" dirty="0"/>
            </a:br>
            <a:r>
              <a:rPr lang="ru-RU" sz="1200" b="0" i="0" kern="1200" dirty="0">
                <a:solidFill>
                  <a:schemeClr val="tx1"/>
                </a:solidFill>
                <a:effectLst/>
                <a:latin typeface="+mn-lt"/>
                <a:ea typeface="+mn-ea"/>
                <a:cs typeface="+mn-cs"/>
              </a:rPr>
              <a:t>(А) "у них один вопрос по учету СОК"</a:t>
            </a:r>
            <a:br>
              <a:rPr lang="ru-RU" dirty="0"/>
            </a:br>
            <a:r>
              <a:rPr lang="ru-RU" sz="1200" b="0" i="0" kern="1200" dirty="0">
                <a:solidFill>
                  <a:schemeClr val="tx1"/>
                </a:solidFill>
                <a:effectLst/>
                <a:latin typeface="+mn-lt"/>
                <a:ea typeface="+mn-ea"/>
                <a:cs typeface="+mn-cs"/>
              </a:rPr>
              <a:t>"отрицательный СОК дискуссионная </a:t>
            </a:r>
            <a:r>
              <a:rPr lang="ru-RU" sz="1200" b="0" i="0" kern="1200" dirty="0" err="1">
                <a:solidFill>
                  <a:schemeClr val="tx1"/>
                </a:solidFill>
                <a:effectLst/>
                <a:latin typeface="+mn-lt"/>
                <a:ea typeface="+mn-ea"/>
                <a:cs typeface="+mn-cs"/>
              </a:rPr>
              <a:t>вещь""их</a:t>
            </a:r>
            <a:r>
              <a:rPr lang="ru-RU" sz="1200" b="0" i="0" kern="1200" dirty="0">
                <a:solidFill>
                  <a:schemeClr val="tx1"/>
                </a:solidFill>
                <a:effectLst/>
                <a:latin typeface="+mn-lt"/>
                <a:ea typeface="+mn-ea"/>
                <a:cs typeface="+mn-cs"/>
              </a:rPr>
              <a:t> аргументы имеют смысл"</a:t>
            </a:r>
            <a:br>
              <a:rPr lang="ru-RU" dirty="0"/>
            </a:br>
            <a:r>
              <a:rPr lang="ru-RU" sz="1200" b="0" i="0" kern="1200" dirty="0">
                <a:solidFill>
                  <a:schemeClr val="tx1"/>
                </a:solidFill>
                <a:effectLst/>
                <a:latin typeface="+mn-lt"/>
                <a:ea typeface="+mn-ea"/>
                <a:cs typeface="+mn-cs"/>
              </a:rPr>
              <a:t>Читай: фактически признал ошибку. </a:t>
            </a:r>
            <a:br>
              <a:rPr lang="ru-RU" dirty="0"/>
            </a:br>
            <a:br>
              <a:rPr lang="ru-RU" dirty="0"/>
            </a:br>
            <a:r>
              <a:rPr lang="ru-RU" sz="1200" b="0" i="0" kern="1200" dirty="0">
                <a:solidFill>
                  <a:schemeClr val="tx1"/>
                </a:solidFill>
                <a:effectLst/>
                <a:latin typeface="+mn-lt"/>
                <a:ea typeface="+mn-ea"/>
                <a:cs typeface="+mn-cs"/>
              </a:rPr>
              <a:t>Включать в свободный денежный поток (читай изымать в пользу акционеров) кредиторскую задолженность НЕЛЬЗЯ</a:t>
            </a:r>
            <a:br>
              <a:rPr lang="ru-RU" dirty="0"/>
            </a:br>
            <a:r>
              <a:rPr lang="ru-RU" sz="1200" b="0" i="0" kern="1200" dirty="0">
                <a:solidFill>
                  <a:schemeClr val="tx1"/>
                </a:solidFill>
                <a:effectLst/>
                <a:latin typeface="+mn-lt"/>
                <a:ea typeface="+mn-ea"/>
                <a:cs typeface="+mn-cs"/>
              </a:rPr>
              <a:t>"отрицательный СОК" в модели - в реальности означает, что СОБСТВЕННОГО оборотного капитала просто нет, он весь ЧУЖОЙ</a:t>
            </a:r>
            <a:br>
              <a:rPr lang="ru-RU" dirty="0"/>
            </a:br>
            <a:r>
              <a:rPr lang="ru-RU" sz="1200" b="0" i="0" kern="1200" dirty="0">
                <a:solidFill>
                  <a:schemeClr val="tx1"/>
                </a:solidFill>
                <a:effectLst/>
                <a:latin typeface="+mn-lt"/>
                <a:ea typeface="+mn-ea"/>
                <a:cs typeface="+mn-cs"/>
              </a:rPr>
              <a:t>Нельзя брать деньги в долг (кредиторская задолженность) и изымать их в доход акционеров</a:t>
            </a:r>
            <a:br>
              <a:rPr lang="ru-RU" dirty="0"/>
            </a:br>
            <a:r>
              <a:rPr lang="ru-RU" sz="1200" b="0" i="0" kern="1200" dirty="0">
                <a:solidFill>
                  <a:schemeClr val="tx1"/>
                </a:solidFill>
                <a:effectLst/>
                <a:latin typeface="+mn-lt"/>
                <a:ea typeface="+mn-ea"/>
                <a:cs typeface="+mn-cs"/>
              </a:rPr>
              <a:t>///Перед тем как сдавать вам работу я сознательно перепроверил свои суждения у минимум трех </a:t>
            </a:r>
            <a:r>
              <a:rPr lang="ru-RU" sz="1200" b="0" i="0" kern="1200" dirty="0" err="1">
                <a:solidFill>
                  <a:schemeClr val="tx1"/>
                </a:solidFill>
                <a:effectLst/>
                <a:latin typeface="+mn-lt"/>
                <a:ea typeface="+mn-ea"/>
                <a:cs typeface="+mn-cs"/>
              </a:rPr>
              <a:t>суперуважаемых</a:t>
            </a:r>
            <a:r>
              <a:rPr lang="ru-RU" sz="1200" b="0" i="0" kern="1200" dirty="0">
                <a:solidFill>
                  <a:schemeClr val="tx1"/>
                </a:solidFill>
                <a:effectLst/>
                <a:latin typeface="+mn-lt"/>
                <a:ea typeface="+mn-ea"/>
                <a:cs typeface="+mn-cs"/>
              </a:rPr>
              <a:t> оценщиков бизнеса с огромным опытом</a:t>
            </a:r>
            <a:br>
              <a:rPr lang="ru-RU" dirty="0"/>
            </a:br>
            <a:r>
              <a:rPr lang="ru-RU" sz="1200" b="0" i="0" kern="1200" dirty="0">
                <a:solidFill>
                  <a:schemeClr val="tx1"/>
                </a:solidFill>
                <a:effectLst/>
                <a:latin typeface="+mn-lt"/>
                <a:ea typeface="+mn-ea"/>
                <a:cs typeface="+mn-cs"/>
              </a:rPr>
              <a:t>Их вердикт однозначен - так нельзя делать</a:t>
            </a:r>
            <a:br>
              <a:rPr lang="ru-RU" dirty="0"/>
            </a:br>
            <a:br>
              <a:rPr lang="ru-RU" dirty="0"/>
            </a:br>
            <a:r>
              <a:rPr lang="ru-RU" sz="1200" b="0" i="0" kern="1200" dirty="0">
                <a:solidFill>
                  <a:schemeClr val="tx1"/>
                </a:solidFill>
                <a:effectLst/>
                <a:latin typeface="+mn-lt"/>
                <a:ea typeface="+mn-ea"/>
                <a:cs typeface="+mn-cs"/>
              </a:rPr>
              <a:t>(Б)</a:t>
            </a:r>
            <a:br>
              <a:rPr lang="ru-RU" dirty="0"/>
            </a:br>
            <a:r>
              <a:rPr lang="ru-RU" sz="1200" b="0" i="0" kern="1200" dirty="0">
                <a:solidFill>
                  <a:schemeClr val="tx1"/>
                </a:solidFill>
                <a:effectLst/>
                <a:latin typeface="+mn-lt"/>
                <a:ea typeface="+mn-ea"/>
                <a:cs typeface="+mn-cs"/>
              </a:rPr>
              <a:t>"Но влияние этого незначительно"</a:t>
            </a:r>
            <a:br>
              <a:rPr lang="ru-RU" dirty="0"/>
            </a:br>
            <a:r>
              <a:rPr lang="ru-RU" sz="1200" b="0" i="0" kern="1200" dirty="0">
                <a:solidFill>
                  <a:schemeClr val="tx1"/>
                </a:solidFill>
                <a:effectLst/>
                <a:latin typeface="+mn-lt"/>
                <a:ea typeface="+mn-ea"/>
                <a:cs typeface="+mn-cs"/>
              </a:rPr>
              <a:t>Прямая неправда</a:t>
            </a:r>
            <a:br>
              <a:rPr lang="ru-RU" dirty="0"/>
            </a:br>
            <a:r>
              <a:rPr lang="ru-RU" sz="1200" b="0" i="0" kern="1200" dirty="0">
                <a:solidFill>
                  <a:schemeClr val="tx1"/>
                </a:solidFill>
                <a:effectLst/>
                <a:latin typeface="+mn-lt"/>
                <a:ea typeface="+mn-ea"/>
                <a:cs typeface="+mn-cs"/>
              </a:rPr>
              <a:t>72 млн. (в отчете до исправления) / 51 млн. (после исправления) = 1,41</a:t>
            </a:r>
            <a:br>
              <a:rPr lang="ru-RU" dirty="0"/>
            </a:br>
            <a:r>
              <a:rPr lang="ru-RU" sz="1200" b="0" i="0" kern="1200" dirty="0">
                <a:solidFill>
                  <a:schemeClr val="tx1"/>
                </a:solidFill>
                <a:effectLst/>
                <a:latin typeface="+mn-lt"/>
                <a:ea typeface="+mn-ea"/>
                <a:cs typeface="+mn-cs"/>
              </a:rPr>
              <a:t>То есть одна эта ошибка завышает правильную стоимость на 41% (!!!) на 21 млн. руб. (или по курсу 95 - двести двадцать тысяч долларов)</a:t>
            </a:r>
            <a:br>
              <a:rPr lang="ru-RU" dirty="0"/>
            </a:br>
            <a:r>
              <a:rPr lang="ru-RU" sz="1200" b="0" i="0" kern="1200" dirty="0">
                <a:solidFill>
                  <a:schemeClr val="tx1"/>
                </a:solidFill>
                <a:effectLst/>
                <a:latin typeface="+mn-lt"/>
                <a:ea typeface="+mn-ea"/>
                <a:cs typeface="+mn-cs"/>
              </a:rPr>
              <a:t>А для оценщика это незначительно? </a:t>
            </a:r>
            <a:br>
              <a:rPr lang="ru-RU" dirty="0"/>
            </a:br>
            <a:r>
              <a:rPr lang="ru-RU" sz="1200" b="0" i="0" kern="1200" dirty="0">
                <a:solidFill>
                  <a:schemeClr val="tx1"/>
                </a:solidFill>
                <a:effectLst/>
                <a:latin typeface="+mn-lt"/>
                <a:ea typeface="+mn-ea"/>
                <a:cs typeface="+mn-cs"/>
              </a:rPr>
              <a:t>не иначе Ротшильд</a:t>
            </a:r>
            <a:br>
              <a:rPr lang="ru-RU" dirty="0"/>
            </a:br>
            <a:br>
              <a:rPr lang="ru-RU" dirty="0"/>
            </a:br>
            <a:r>
              <a:rPr lang="ru-RU" sz="1200" b="0" i="0" kern="1200" dirty="0">
                <a:solidFill>
                  <a:schemeClr val="tx1"/>
                </a:solidFill>
                <a:effectLst/>
                <a:latin typeface="+mn-lt"/>
                <a:ea typeface="+mn-ea"/>
                <a:cs typeface="+mn-cs"/>
              </a:rPr>
              <a:t>(В)</a:t>
            </a:r>
            <a:br>
              <a:rPr lang="ru-RU" dirty="0"/>
            </a:br>
            <a:r>
              <a:rPr lang="ru-RU" sz="1200" b="0" i="0" kern="1200" dirty="0">
                <a:solidFill>
                  <a:schemeClr val="tx1"/>
                </a:solidFill>
                <a:effectLst/>
                <a:latin typeface="+mn-lt"/>
                <a:ea typeface="+mn-ea"/>
                <a:cs typeface="+mn-cs"/>
              </a:rPr>
              <a:t>"Есть факторы, которые сильно влияют в сторону уменьшения - например ставка дисконта почти 30%"</a:t>
            </a:r>
            <a:br>
              <a:rPr lang="ru-RU" dirty="0"/>
            </a:br>
            <a:r>
              <a:rPr lang="ru-RU" sz="1200" b="0" i="0" kern="1200" dirty="0">
                <a:solidFill>
                  <a:schemeClr val="tx1"/>
                </a:solidFill>
                <a:effectLst/>
                <a:latin typeface="+mn-lt"/>
                <a:ea typeface="+mn-ea"/>
                <a:cs typeface="+mn-cs"/>
              </a:rPr>
              <a:t>Читай: "ставка дисконтирования, которую мы рассчитали и указали в отчете - не объективна и мы можем менять ее произвольно, как хотим"</a:t>
            </a:r>
            <a:br>
              <a:rPr lang="ru-RU" sz="1200" b="0" i="0" kern="1200" dirty="0">
                <a:solidFill>
                  <a:schemeClr val="tx1"/>
                </a:solidFill>
                <a:effectLst/>
                <a:latin typeface="+mn-lt"/>
                <a:ea typeface="+mn-ea"/>
                <a:cs typeface="+mn-cs"/>
              </a:rPr>
            </a:br>
            <a:br>
              <a:rPr lang="ru-RU" dirty="0"/>
            </a:br>
            <a:r>
              <a:rPr lang="ru-RU" sz="1200" b="0" i="0" kern="1200" dirty="0">
                <a:solidFill>
                  <a:schemeClr val="tx1"/>
                </a:solidFill>
                <a:effectLst/>
                <a:latin typeface="+mn-lt"/>
                <a:ea typeface="+mn-ea"/>
                <a:cs typeface="+mn-cs"/>
              </a:rPr>
              <a:t>Тут они подставились - они УЖЕ указали в отчете ставку в почти 30% </a:t>
            </a:r>
            <a:br>
              <a:rPr lang="ru-RU" dirty="0"/>
            </a:br>
            <a:r>
              <a:rPr lang="ru-RU" sz="1200" b="0" i="0" kern="1200" dirty="0">
                <a:solidFill>
                  <a:schemeClr val="tx1"/>
                </a:solidFill>
                <a:effectLst/>
                <a:latin typeface="+mn-lt"/>
                <a:ea typeface="+mn-ea"/>
                <a:cs typeface="+mn-cs"/>
              </a:rPr>
              <a:t>и теперь спекулировать на тему "а вот если бы мы уменьшили ставку, то итог был бы выше" было бы просто непрофессионально</a:t>
            </a:r>
            <a:br>
              <a:rPr lang="ru-RU" dirty="0"/>
            </a:br>
            <a:br>
              <a:rPr lang="ru-RU" dirty="0"/>
            </a:br>
            <a:r>
              <a:rPr lang="ru-RU" sz="1200" b="0" i="0" kern="1200" dirty="0">
                <a:solidFill>
                  <a:schemeClr val="tx1"/>
                </a:solidFill>
                <a:effectLst/>
                <a:latin typeface="+mn-lt"/>
                <a:ea typeface="+mn-ea"/>
                <a:cs typeface="+mn-cs"/>
              </a:rPr>
              <a:t>(Г)</a:t>
            </a:r>
            <a:br>
              <a:rPr lang="ru-RU" dirty="0"/>
            </a:br>
            <a:r>
              <a:rPr lang="ru-RU" sz="1200" b="0" i="0" kern="1200" dirty="0">
                <a:solidFill>
                  <a:schemeClr val="tx1"/>
                </a:solidFill>
                <a:effectLst/>
                <a:latin typeface="+mn-lt"/>
                <a:ea typeface="+mn-ea"/>
                <a:cs typeface="+mn-cs"/>
              </a:rPr>
              <a:t>"Остальные методы (дивиденды или </a:t>
            </a:r>
            <a:r>
              <a:rPr lang="ru-RU" sz="1200" b="0" i="0" kern="1200" dirty="0" err="1">
                <a:solidFill>
                  <a:schemeClr val="tx1"/>
                </a:solidFill>
                <a:effectLst/>
                <a:latin typeface="+mn-lt"/>
                <a:ea typeface="+mn-ea"/>
                <a:cs typeface="+mn-cs"/>
              </a:rPr>
              <a:t>затратник</a:t>
            </a:r>
            <a:r>
              <a:rPr lang="ru-RU" sz="1200" b="0" i="0" kern="1200" dirty="0">
                <a:solidFill>
                  <a:schemeClr val="tx1"/>
                </a:solidFill>
                <a:effectLst/>
                <a:latin typeface="+mn-lt"/>
                <a:ea typeface="+mn-ea"/>
                <a:cs typeface="+mn-cs"/>
              </a:rPr>
              <a:t>) носят политический характер", их не свести вместе с </a:t>
            </a:r>
            <a:r>
              <a:rPr lang="ru-RU" sz="1200" b="0" i="0" kern="1200" dirty="0" err="1">
                <a:solidFill>
                  <a:schemeClr val="tx1"/>
                </a:solidFill>
                <a:effectLst/>
                <a:latin typeface="+mn-lt"/>
                <a:ea typeface="+mn-ea"/>
                <a:cs typeface="+mn-cs"/>
              </a:rPr>
              <a:t>доходником</a:t>
            </a:r>
            <a:r>
              <a:rPr lang="ru-RU" sz="1200" b="0" i="0" kern="1200" dirty="0">
                <a:solidFill>
                  <a:schemeClr val="tx1"/>
                </a:solidFill>
                <a:effectLst/>
                <a:latin typeface="+mn-lt"/>
                <a:ea typeface="+mn-ea"/>
                <a:cs typeface="+mn-cs"/>
              </a:rPr>
              <a:t>"</a:t>
            </a:r>
            <a:br>
              <a:rPr lang="ru-RU" dirty="0"/>
            </a:br>
            <a:r>
              <a:rPr lang="ru-RU" sz="1200" b="0" i="0" kern="1200" dirty="0">
                <a:solidFill>
                  <a:schemeClr val="tx1"/>
                </a:solidFill>
                <a:effectLst/>
                <a:latin typeface="+mn-lt"/>
                <a:ea typeface="+mn-ea"/>
                <a:cs typeface="+mn-cs"/>
              </a:rPr>
              <a:t>Метод капитализации дивидендов есть в любом учебнике, он общепризнан и прекрасно работает для неконтрольной доли (ваш случай), если компания регулярно платит дивиденды (тоже ваш случай)</a:t>
            </a:r>
            <a:br>
              <a:rPr lang="ru-RU" dirty="0"/>
            </a:br>
            <a:r>
              <a:rPr lang="ru-RU" sz="1200" b="0" i="0" kern="1200" dirty="0">
                <a:solidFill>
                  <a:schemeClr val="tx1"/>
                </a:solidFill>
                <a:effectLst/>
                <a:latin typeface="+mn-lt"/>
                <a:ea typeface="+mn-ea"/>
                <a:cs typeface="+mn-cs"/>
              </a:rPr>
              <a:t>При этом - расчетный поток дивидендов принятый нами БОЛЬШЕ чистой прибыли 2025 которую оценщик взял в отчете</a:t>
            </a:r>
            <a:br>
              <a:rPr lang="ru-RU" dirty="0"/>
            </a:br>
            <a:r>
              <a:rPr lang="ru-RU" sz="1200" b="0" i="0" kern="1200" dirty="0">
                <a:solidFill>
                  <a:schemeClr val="tx1"/>
                </a:solidFill>
                <a:effectLst/>
                <a:latin typeface="+mn-lt"/>
                <a:ea typeface="+mn-ea"/>
                <a:cs typeface="+mn-cs"/>
              </a:rPr>
              <a:t>То что он дает значение отличающееся от результата ДДП, скорее всего говорит о том, что в методе ДДП ошибка</a:t>
            </a:r>
            <a:br>
              <a:rPr lang="ru-RU" dirty="0"/>
            </a:br>
            <a:br>
              <a:rPr lang="ru-RU" dirty="0"/>
            </a:br>
            <a:r>
              <a:rPr lang="ru-RU" sz="1200" b="0" i="0" kern="1200" dirty="0">
                <a:solidFill>
                  <a:schemeClr val="tx1"/>
                </a:solidFill>
                <a:effectLst/>
                <a:latin typeface="+mn-lt"/>
                <a:ea typeface="+mn-ea"/>
                <a:cs typeface="+mn-cs"/>
              </a:rPr>
              <a:t>(Д)"</a:t>
            </a:r>
            <a:br>
              <a:rPr lang="ru-RU" dirty="0"/>
            </a:br>
            <a:r>
              <a:rPr lang="ru-RU" sz="1200" b="0" i="0" kern="1200" dirty="0">
                <a:solidFill>
                  <a:schemeClr val="tx1"/>
                </a:solidFill>
                <a:effectLst/>
                <a:latin typeface="+mn-lt"/>
                <a:ea typeface="+mn-ea"/>
                <a:cs typeface="+mn-cs"/>
              </a:rPr>
              <a:t>Размер же планов - вопрос больше к ОБК"</a:t>
            </a:r>
            <a:br>
              <a:rPr lang="ru-RU" dirty="0"/>
            </a:br>
            <a:r>
              <a:rPr lang="ru-RU" sz="1200" b="0" i="0" kern="1200" dirty="0">
                <a:solidFill>
                  <a:schemeClr val="tx1"/>
                </a:solidFill>
                <a:effectLst/>
                <a:latin typeface="+mn-lt"/>
                <a:ea typeface="+mn-ea"/>
                <a:cs typeface="+mn-cs"/>
              </a:rPr>
              <a:t>Это верно</a:t>
            </a:r>
            <a:br>
              <a:rPr lang="ru-RU" dirty="0"/>
            </a:br>
            <a:br>
              <a:rPr lang="ru-RU" dirty="0"/>
            </a:br>
            <a:r>
              <a:rPr lang="ru-RU" sz="1200" b="0" i="0" kern="1200" dirty="0">
                <a:solidFill>
                  <a:schemeClr val="tx1"/>
                </a:solidFill>
                <a:effectLst/>
                <a:latin typeface="+mn-lt"/>
                <a:ea typeface="+mn-ea"/>
                <a:cs typeface="+mn-cs"/>
              </a:rPr>
              <a:t>(Е)</a:t>
            </a:r>
            <a:br>
              <a:rPr lang="ru-RU" dirty="0"/>
            </a:br>
            <a:r>
              <a:rPr lang="ru-RU" sz="1200" b="0" i="0" kern="1200" dirty="0">
                <a:solidFill>
                  <a:schemeClr val="tx1"/>
                </a:solidFill>
                <a:effectLst/>
                <a:latin typeface="+mn-lt"/>
                <a:ea typeface="+mn-ea"/>
                <a:cs typeface="+mn-cs"/>
              </a:rPr>
              <a:t>"Но думаю вам лучше с ними договориться по существу сначала. А потом мы оформим отчет"</a:t>
            </a:r>
            <a:br>
              <a:rPr lang="ru-RU" dirty="0"/>
            </a:br>
            <a:r>
              <a:rPr lang="ru-RU" sz="1200" b="0" i="0" kern="1200" dirty="0">
                <a:solidFill>
                  <a:schemeClr val="tx1"/>
                </a:solidFill>
                <a:effectLst/>
                <a:latin typeface="+mn-lt"/>
                <a:ea typeface="+mn-ea"/>
                <a:cs typeface="+mn-cs"/>
              </a:rPr>
              <a:t>Читай: мы напишем любую стоимость, какую вы скажете ( о какой договорятся стороны )</a:t>
            </a:r>
            <a:br>
              <a:rPr lang="ru-RU" dirty="0"/>
            </a:br>
            <a:r>
              <a:rPr lang="ru-RU" sz="1200" b="0" i="0" kern="1200" dirty="0">
                <a:solidFill>
                  <a:schemeClr val="tx1"/>
                </a:solidFill>
                <a:effectLst/>
                <a:latin typeface="+mn-lt"/>
                <a:ea typeface="+mn-ea"/>
                <a:cs typeface="+mn-cs"/>
              </a:rPr>
              <a:t>Фактически, оценщик признал, что его работа не объективна, и результат расчета невозможно защитить, и просит заказчика сказать ему явно, какой результат должен быть указан в окончательном варианте отчета"</a:t>
            </a:r>
            <a:endParaRPr lang="ru-RU" dirty="0"/>
          </a:p>
        </p:txBody>
      </p:sp>
      <p:sp>
        <p:nvSpPr>
          <p:cNvPr id="4" name="Номер слайда 3"/>
          <p:cNvSpPr>
            <a:spLocks noGrp="1"/>
          </p:cNvSpPr>
          <p:nvPr>
            <p:ph type="sldNum" sz="quarter" idx="5"/>
          </p:nvPr>
        </p:nvSpPr>
        <p:spPr/>
        <p:txBody>
          <a:bodyPr/>
          <a:lstStyle/>
          <a:p>
            <a:fld id="{27C7DCE1-059A-43BA-92F7-490142428D47}" type="slidenum">
              <a:rPr lang="ru-RU" smtClean="0"/>
              <a:t>23</a:t>
            </a:fld>
            <a:endParaRPr lang="ru-RU"/>
          </a:p>
        </p:txBody>
      </p:sp>
    </p:spTree>
    <p:extLst>
      <p:ext uri="{BB962C8B-B14F-4D97-AF65-F5344CB8AC3E}">
        <p14:creationId xmlns:p14="http://schemas.microsoft.com/office/powerpoint/2010/main" val="288712798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5"/>
          </p:nvPr>
        </p:nvSpPr>
        <p:spPr/>
        <p:txBody>
          <a:bodyPr/>
          <a:lstStyle/>
          <a:p>
            <a:fld id="{27C7DCE1-059A-43BA-92F7-490142428D47}" type="slidenum">
              <a:rPr lang="ru-RU" smtClean="0"/>
              <a:t>4</a:t>
            </a:fld>
            <a:endParaRPr lang="ru-RU"/>
          </a:p>
        </p:txBody>
      </p:sp>
    </p:spTree>
    <p:extLst>
      <p:ext uri="{BB962C8B-B14F-4D97-AF65-F5344CB8AC3E}">
        <p14:creationId xmlns:p14="http://schemas.microsoft.com/office/powerpoint/2010/main" val="382007273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5"/>
          </p:nvPr>
        </p:nvSpPr>
        <p:spPr/>
        <p:txBody>
          <a:bodyPr/>
          <a:lstStyle/>
          <a:p>
            <a:fld id="{27C7DCE1-059A-43BA-92F7-490142428D47}" type="slidenum">
              <a:rPr lang="ru-RU" smtClean="0"/>
              <a:t>5</a:t>
            </a:fld>
            <a:endParaRPr lang="ru-RU"/>
          </a:p>
        </p:txBody>
      </p:sp>
    </p:spTree>
    <p:extLst>
      <p:ext uri="{BB962C8B-B14F-4D97-AF65-F5344CB8AC3E}">
        <p14:creationId xmlns:p14="http://schemas.microsoft.com/office/powerpoint/2010/main" val="383311956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5"/>
          </p:nvPr>
        </p:nvSpPr>
        <p:spPr/>
        <p:txBody>
          <a:bodyPr/>
          <a:lstStyle/>
          <a:p>
            <a:fld id="{27C7DCE1-059A-43BA-92F7-490142428D47}" type="slidenum">
              <a:rPr lang="ru-RU" smtClean="0"/>
              <a:t>6</a:t>
            </a:fld>
            <a:endParaRPr lang="ru-RU"/>
          </a:p>
        </p:txBody>
      </p:sp>
    </p:spTree>
    <p:extLst>
      <p:ext uri="{BB962C8B-B14F-4D97-AF65-F5344CB8AC3E}">
        <p14:creationId xmlns:p14="http://schemas.microsoft.com/office/powerpoint/2010/main" val="392467565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5"/>
          </p:nvPr>
        </p:nvSpPr>
        <p:spPr/>
        <p:txBody>
          <a:bodyPr/>
          <a:lstStyle/>
          <a:p>
            <a:fld id="{27C7DCE1-059A-43BA-92F7-490142428D47}" type="slidenum">
              <a:rPr lang="ru-RU" smtClean="0"/>
              <a:t>7</a:t>
            </a:fld>
            <a:endParaRPr lang="ru-RU"/>
          </a:p>
        </p:txBody>
      </p:sp>
    </p:spTree>
    <p:extLst>
      <p:ext uri="{BB962C8B-B14F-4D97-AF65-F5344CB8AC3E}">
        <p14:creationId xmlns:p14="http://schemas.microsoft.com/office/powerpoint/2010/main" val="194177205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5"/>
          </p:nvPr>
        </p:nvSpPr>
        <p:spPr/>
        <p:txBody>
          <a:bodyPr/>
          <a:lstStyle/>
          <a:p>
            <a:fld id="{27C7DCE1-059A-43BA-92F7-490142428D47}" type="slidenum">
              <a:rPr lang="ru-RU" smtClean="0"/>
              <a:t>8</a:t>
            </a:fld>
            <a:endParaRPr lang="ru-RU"/>
          </a:p>
        </p:txBody>
      </p:sp>
    </p:spTree>
    <p:extLst>
      <p:ext uri="{BB962C8B-B14F-4D97-AF65-F5344CB8AC3E}">
        <p14:creationId xmlns:p14="http://schemas.microsoft.com/office/powerpoint/2010/main" val="54265177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5"/>
          </p:nvPr>
        </p:nvSpPr>
        <p:spPr/>
        <p:txBody>
          <a:bodyPr/>
          <a:lstStyle/>
          <a:p>
            <a:fld id="{27C7DCE1-059A-43BA-92F7-490142428D47}" type="slidenum">
              <a:rPr lang="ru-RU" smtClean="0"/>
              <a:t>9</a:t>
            </a:fld>
            <a:endParaRPr lang="ru-RU"/>
          </a:p>
        </p:txBody>
      </p:sp>
    </p:spTree>
    <p:extLst>
      <p:ext uri="{BB962C8B-B14F-4D97-AF65-F5344CB8AC3E}">
        <p14:creationId xmlns:p14="http://schemas.microsoft.com/office/powerpoint/2010/main" val="336889357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5"/>
          </p:nvPr>
        </p:nvSpPr>
        <p:spPr/>
        <p:txBody>
          <a:bodyPr/>
          <a:lstStyle/>
          <a:p>
            <a:fld id="{27C7DCE1-059A-43BA-92F7-490142428D47}" type="slidenum">
              <a:rPr lang="ru-RU" smtClean="0"/>
              <a:t>10</a:t>
            </a:fld>
            <a:endParaRPr lang="ru-RU"/>
          </a:p>
        </p:txBody>
      </p:sp>
    </p:spTree>
    <p:extLst>
      <p:ext uri="{BB962C8B-B14F-4D97-AF65-F5344CB8AC3E}">
        <p14:creationId xmlns:p14="http://schemas.microsoft.com/office/powerpoint/2010/main" val="394213899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ru-RU"/>
              <a:t>Образец заголовка</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a:t>Образец подзаголовка</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6/17/2025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64932209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ru-RU"/>
              <a:t>Образец заголовка</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48A87A34-81AB-432B-8DAE-1953F412C126}" type="datetimeFigureOut">
              <a:rPr lang="en-US" smtClean="0"/>
              <a:pPr/>
              <a:t>6/17/2025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381478582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ru-RU"/>
              <a:t>Образец заголовка</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a:t>Образец текста</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48A87A34-81AB-432B-8DAE-1953F412C126}" type="datetimeFigureOut">
              <a:rPr lang="en-US" smtClean="0"/>
              <a:pPr/>
              <a:t>6/17/2025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83940886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ru-RU"/>
              <a:t>Образец заголовка</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48A87A34-81AB-432B-8DAE-1953F412C126}" type="datetimeFigureOut">
              <a:rPr lang="en-US" smtClean="0"/>
              <a:pPr/>
              <a:t>6/17/2025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353172469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Цитата карточки имени">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ru-RU"/>
              <a:t>Образец заголовка</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a:t>Образец текста</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48A87A34-81AB-432B-8DAE-1953F412C126}" type="datetimeFigureOut">
              <a:rPr lang="en-US" smtClean="0"/>
              <a:pPr/>
              <a:t>6/17/2025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821973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Истина или ложь">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ru-RU"/>
              <a:t>Образец заголовка</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a:t>Образец текста</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48A87A34-81AB-432B-8DAE-1953F412C126}" type="datetimeFigureOut">
              <a:rPr lang="en-US" smtClean="0"/>
              <a:pPr/>
              <a:t>6/17/2025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194760509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Vertical Text Placeholder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pPr/>
              <a:t>6/17/2025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205688887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ru-RU"/>
              <a:t>Образец заголовка</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pPr/>
              <a:t>6/17/2025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117828180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obj">
  <p:cSld name="1_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12" name="Content Placeholder 2"/>
          <p:cNvSpPr>
            <a:spLocks noGrp="1"/>
          </p:cNvSpPr>
          <p:nvPr>
            <p:ph sz="quarter" idx="13"/>
          </p:nvPr>
        </p:nvSpPr>
        <p:spPr>
          <a:xfrm>
            <a:off x="913774" y="2367092"/>
            <a:ext cx="10363826" cy="3424107"/>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6/17/2025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extLst>
      <p:ext uri="{BB962C8B-B14F-4D97-AF65-F5344CB8AC3E}">
        <p14:creationId xmlns:p14="http://schemas.microsoft.com/office/powerpoint/2010/main" val="21489275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ru-RU"/>
              <a:t>Образец заголовка</a:t>
            </a:r>
            <a:endParaRPr lang="en-US" dirty="0"/>
          </a:p>
        </p:txBody>
      </p:sp>
      <p:sp>
        <p:nvSpPr>
          <p:cNvPr id="3" name="Content Placeholder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pPr/>
              <a:t>6/17/2025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21182413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ru-RU"/>
              <a:t>Образец заголовка</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48A87A34-81AB-432B-8DAE-1953F412C126}" type="datetimeFigureOut">
              <a:rPr lang="en-US" smtClean="0"/>
              <a:t>6/17/2025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72427403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smtClean="0"/>
              <a:pPr/>
              <a:t>6/17/2025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199625229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ru-RU"/>
              <a:t>Образец заголовка</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smtClean="0"/>
              <a:pPr/>
              <a:t>6/17/2025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58002954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ru-RU"/>
              <a:t>Образец заголовка</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smtClean="0"/>
              <a:t>6/17/2025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4092638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smtClean="0"/>
              <a:t>6/17/2025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6106332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ru-RU"/>
              <a:t>Образец заголовка</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48A87A34-81AB-432B-8DAE-1953F412C126}" type="datetimeFigureOut">
              <a:rPr lang="en-US" smtClean="0"/>
              <a:pPr/>
              <a:t>6/17/2025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171969878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ru-RU"/>
              <a:t>Образец заголовка</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a:t>Вставка рисунка</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Date Placeholder 4"/>
          <p:cNvSpPr>
            <a:spLocks noGrp="1"/>
          </p:cNvSpPr>
          <p:nvPr>
            <p:ph type="dt" sz="half" idx="10"/>
          </p:nvPr>
        </p:nvSpPr>
        <p:spPr/>
        <p:txBody>
          <a:bodyPr/>
          <a:lstStyle/>
          <a:p>
            <a:fld id="{48A87A34-81AB-432B-8DAE-1953F412C126}" type="datetimeFigureOut">
              <a:rPr lang="en-US" smtClean="0"/>
              <a:t>6/17/2025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0025517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ru-RU"/>
              <a:t>Образец заголовка</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48A87A34-81AB-432B-8DAE-1953F412C126}" type="datetimeFigureOut">
              <a:rPr lang="en-US" smtClean="0"/>
              <a:pPr/>
              <a:t>6/17/2025</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1526142296"/>
      </p:ext>
    </p:extLst>
  </p:cSld>
  <p:clrMap bg1="lt1" tx1="dk1" bg2="lt2" tx2="dk2" accent1="accent1" accent2="accent2" accent3="accent3" accent4="accent4" accent5="accent5" accent6="accent6" hlink="hlink" folHlink="folHlink"/>
  <p:sldLayoutIdLst>
    <p:sldLayoutId id="2147483670" r:id="rId1"/>
    <p:sldLayoutId id="2147483671" r:id="rId2"/>
    <p:sldLayoutId id="2147483672" r:id="rId3"/>
    <p:sldLayoutId id="2147483673" r:id="rId4"/>
    <p:sldLayoutId id="2147483674" r:id="rId5"/>
    <p:sldLayoutId id="2147483675" r:id="rId6"/>
    <p:sldLayoutId id="2147483676" r:id="rId7"/>
    <p:sldLayoutId id="2147483677" r:id="rId8"/>
    <p:sldLayoutId id="2147483678" r:id="rId9"/>
    <p:sldLayoutId id="2147483679" r:id="rId10"/>
    <p:sldLayoutId id="2147483680" r:id="rId11"/>
    <p:sldLayoutId id="2147483681" r:id="rId12"/>
    <p:sldLayoutId id="2147483682" r:id="rId13"/>
    <p:sldLayoutId id="2147483683" r:id="rId14"/>
    <p:sldLayoutId id="2147483684" r:id="rId15"/>
    <p:sldLayoutId id="2147483685" r:id="rId16"/>
    <p:sldLayoutId id="2147483686" r:id="rId17"/>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3" Type="http://schemas.openxmlformats.org/officeDocument/2006/relationships/image" Target="NULL"/><Relationship Id="rId2" Type="http://schemas.openxmlformats.org/officeDocument/2006/relationships/notesSlide" Target="../notesSlides/notesSlide1.xml"/><Relationship Id="rId1" Type="http://schemas.openxmlformats.org/officeDocument/2006/relationships/slideLayout" Target="../slideLayouts/slideLayout17.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3" Type="http://schemas.openxmlformats.org/officeDocument/2006/relationships/image" Target="NULL"/><Relationship Id="rId2" Type="http://schemas.openxmlformats.org/officeDocument/2006/relationships/notesSlide" Target="../notesSlides/notesSlide22.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3" Type="http://schemas.openxmlformats.org/officeDocument/2006/relationships/image" Target="NULL"/><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3" Type="http://schemas.openxmlformats.org/officeDocument/2006/relationships/image" Target="NULL"/><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473A3D97-B35F-49EA-A56C-358BE2E34CEC}"/>
              </a:ext>
            </a:extLst>
          </p:cNvPr>
          <p:cNvSpPr>
            <a:spLocks noGrp="1"/>
          </p:cNvSpPr>
          <p:nvPr>
            <p:ph type="ctrTitle"/>
          </p:nvPr>
        </p:nvSpPr>
        <p:spPr>
          <a:xfrm>
            <a:off x="1427168" y="1225116"/>
            <a:ext cx="7766936" cy="3393888"/>
          </a:xfrm>
        </p:spPr>
        <p:txBody>
          <a:bodyPr>
            <a:noAutofit/>
          </a:bodyPr>
          <a:lstStyle/>
          <a:p>
            <a:r>
              <a:rPr lang="ru-RU" sz="4400" dirty="0"/>
              <a:t>ФСБУ 14/2022: Новации в учете НМА - как оценщику избежать ошибок и огорчений при сдаче отчета</a:t>
            </a:r>
            <a:br>
              <a:rPr lang="ru-RU" sz="4400" dirty="0"/>
            </a:br>
            <a:r>
              <a:rPr lang="ru-RU" sz="4400" dirty="0"/>
              <a:t>+ и можно ли оценить то, чего нет </a:t>
            </a:r>
          </a:p>
        </p:txBody>
      </p:sp>
      <p:sp>
        <p:nvSpPr>
          <p:cNvPr id="3" name="Подзаголовок 2">
            <a:extLst>
              <a:ext uri="{FF2B5EF4-FFF2-40B4-BE49-F238E27FC236}">
                <a16:creationId xmlns:a16="http://schemas.microsoft.com/office/drawing/2014/main" id="{A88919D0-F3A5-43E9-8A54-91A56600B904}"/>
              </a:ext>
            </a:extLst>
          </p:cNvPr>
          <p:cNvSpPr>
            <a:spLocks noGrp="1"/>
          </p:cNvSpPr>
          <p:nvPr>
            <p:ph type="subTitle" idx="1"/>
          </p:nvPr>
        </p:nvSpPr>
        <p:spPr>
          <a:xfrm>
            <a:off x="1427168" y="5084434"/>
            <a:ext cx="7766936" cy="1096899"/>
          </a:xfrm>
        </p:spPr>
        <p:txBody>
          <a:bodyPr/>
          <a:lstStyle/>
          <a:p>
            <a:r>
              <a:rPr lang="ru-RU" dirty="0"/>
              <a:t>+</a:t>
            </a:r>
          </a:p>
        </p:txBody>
      </p:sp>
    </p:spTree>
    <p:extLst>
      <p:ext uri="{BB962C8B-B14F-4D97-AF65-F5344CB8AC3E}">
        <p14:creationId xmlns:p14="http://schemas.microsoft.com/office/powerpoint/2010/main" val="416476593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61EBBE37-C689-4F84-B80D-D058A9CE4265}"/>
              </a:ext>
            </a:extLst>
          </p:cNvPr>
          <p:cNvSpPr>
            <a:spLocks noGrp="1"/>
          </p:cNvSpPr>
          <p:nvPr>
            <p:ph type="title"/>
          </p:nvPr>
        </p:nvSpPr>
        <p:spPr>
          <a:xfrm>
            <a:off x="913776" y="254956"/>
            <a:ext cx="8421294" cy="1232649"/>
          </a:xfrm>
        </p:spPr>
        <p:txBody>
          <a:bodyPr>
            <a:normAutofit/>
          </a:bodyPr>
          <a:lstStyle/>
          <a:p>
            <a:r>
              <a:rPr lang="ru-RU" dirty="0"/>
              <a:t>Основные положения задания на оценку</a:t>
            </a:r>
          </a:p>
        </p:txBody>
      </p:sp>
      <p:sp>
        <p:nvSpPr>
          <p:cNvPr id="6" name="TextBox 5">
            <a:extLst>
              <a:ext uri="{FF2B5EF4-FFF2-40B4-BE49-F238E27FC236}">
                <a16:creationId xmlns:a16="http://schemas.microsoft.com/office/drawing/2014/main" id="{BF01410E-9ED7-4734-A9E3-F1EC03DCE744}"/>
              </a:ext>
            </a:extLst>
          </p:cNvPr>
          <p:cNvSpPr txBox="1"/>
          <p:nvPr/>
        </p:nvSpPr>
        <p:spPr>
          <a:xfrm>
            <a:off x="838711" y="1658822"/>
            <a:ext cx="8700743" cy="5170646"/>
          </a:xfrm>
          <a:prstGeom prst="rect">
            <a:avLst/>
          </a:prstGeom>
          <a:noFill/>
        </p:spPr>
        <p:txBody>
          <a:bodyPr wrap="square" rtlCol="0">
            <a:spAutoFit/>
          </a:bodyPr>
          <a:lstStyle/>
          <a:p>
            <a:pPr marL="285750" indent="-285750">
              <a:buFont typeface="Arial" panose="020B0604020202020204" pitchFamily="34" charset="0"/>
              <a:buChar char="•"/>
            </a:pPr>
            <a:r>
              <a:rPr lang="ru-RU" sz="2400" dirty="0"/>
              <a:t>Объект оценки – конкретное обозначение (словесное, изобразительное и т.п.)</a:t>
            </a:r>
          </a:p>
          <a:p>
            <a:pPr marL="285750" indent="-285750">
              <a:buFont typeface="Arial" panose="020B0604020202020204" pitchFamily="34" charset="0"/>
              <a:buChar char="•"/>
            </a:pPr>
            <a:r>
              <a:rPr lang="ru-RU" sz="2400" dirty="0"/>
              <a:t>Объем оцениваемых прав – право на регистрацию обозначения в качестве товарного знака по заявке №… от…</a:t>
            </a:r>
          </a:p>
          <a:p>
            <a:pPr marL="285750" indent="-285750">
              <a:buFont typeface="Arial" panose="020B0604020202020204" pitchFamily="34" charset="0"/>
              <a:buChar char="•"/>
            </a:pPr>
            <a:r>
              <a:rPr lang="ru-RU" sz="2400" dirty="0"/>
              <a:t>Специальные допущения:</a:t>
            </a:r>
          </a:p>
          <a:p>
            <a:r>
              <a:rPr lang="ru-RU" sz="2400" dirty="0"/>
              <a:t>	- в отношении регистрации (будет зарегистрирован в установленные сроки, в средний по рынку срок и т.п.);</a:t>
            </a:r>
          </a:p>
          <a:p>
            <a:r>
              <a:rPr lang="ru-RU" sz="2400" dirty="0"/>
              <a:t>	- в отношении будущего использования (будет использоваться определенным способом, например, в соответствии с предоставленными Заказчиком прогнозами производства и реализации продукции с использованием товарного знака)</a:t>
            </a:r>
          </a:p>
          <a:p>
            <a:pPr marL="342900" indent="-342900">
              <a:buAutoNum type="arabicPeriod"/>
            </a:pPr>
            <a:endParaRPr lang="ru-RU" dirty="0"/>
          </a:p>
        </p:txBody>
      </p:sp>
    </p:spTree>
    <p:extLst>
      <p:ext uri="{BB962C8B-B14F-4D97-AF65-F5344CB8AC3E}">
        <p14:creationId xmlns:p14="http://schemas.microsoft.com/office/powerpoint/2010/main" val="367786978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61EBBE37-C689-4F84-B80D-D058A9CE4265}"/>
              </a:ext>
            </a:extLst>
          </p:cNvPr>
          <p:cNvSpPr>
            <a:spLocks noGrp="1"/>
          </p:cNvSpPr>
          <p:nvPr>
            <p:ph type="title"/>
          </p:nvPr>
        </p:nvSpPr>
        <p:spPr>
          <a:xfrm>
            <a:off x="576422" y="359091"/>
            <a:ext cx="10364451" cy="1125849"/>
          </a:xfrm>
        </p:spPr>
        <p:txBody>
          <a:bodyPr>
            <a:normAutofit/>
          </a:bodyPr>
          <a:lstStyle/>
          <a:p>
            <a:r>
              <a:rPr lang="ru-RU" dirty="0"/>
              <a:t>Постскриптум – выводы по кейсу</a:t>
            </a:r>
          </a:p>
        </p:txBody>
      </p:sp>
      <p:sp>
        <p:nvSpPr>
          <p:cNvPr id="7" name="TextBox 6">
            <a:extLst>
              <a:ext uri="{FF2B5EF4-FFF2-40B4-BE49-F238E27FC236}">
                <a16:creationId xmlns:a16="http://schemas.microsoft.com/office/drawing/2014/main" id="{E0E639F1-14C3-4DC1-8741-D0EA4E8DBEEB}"/>
              </a:ext>
            </a:extLst>
          </p:cNvPr>
          <p:cNvSpPr txBox="1"/>
          <p:nvPr/>
        </p:nvSpPr>
        <p:spPr>
          <a:xfrm>
            <a:off x="913773" y="1484940"/>
            <a:ext cx="8617788" cy="4473019"/>
          </a:xfrm>
          <a:prstGeom prst="rect">
            <a:avLst/>
          </a:prstGeom>
          <a:noFill/>
        </p:spPr>
        <p:txBody>
          <a:bodyPr wrap="square" rtlCol="0">
            <a:spAutoFit/>
          </a:bodyPr>
          <a:lstStyle/>
          <a:p>
            <a:pPr marL="285750" indent="-285750" algn="just">
              <a:spcBef>
                <a:spcPts val="200"/>
              </a:spcBef>
              <a:spcAft>
                <a:spcPts val="0"/>
              </a:spcAft>
              <a:buFont typeface="Wingdings" panose="05000000000000000000" pitchFamily="2" charset="2"/>
              <a:buChar char="q"/>
            </a:pPr>
            <a:r>
              <a:rPr lang="ru-RU" sz="2800" dirty="0">
                <a:latin typeface="Calibri" panose="020F0502020204030204" pitchFamily="34" charset="0"/>
                <a:ea typeface="Calibri" panose="020F0502020204030204" pitchFamily="34" charset="0"/>
                <a:cs typeface="Calibri" panose="020F0502020204030204" pitchFamily="34" charset="0"/>
              </a:rPr>
              <a:t>Описание прав – вопрос юридический, не только сущностный; однако формальный подход «в лоб» чреват ошибками.</a:t>
            </a:r>
          </a:p>
          <a:p>
            <a:pPr marL="285750" indent="-285750" algn="just">
              <a:spcBef>
                <a:spcPts val="200"/>
              </a:spcBef>
              <a:spcAft>
                <a:spcPts val="0"/>
              </a:spcAft>
              <a:buFont typeface="Wingdings" panose="05000000000000000000" pitchFamily="2" charset="2"/>
              <a:buChar char="q"/>
            </a:pPr>
            <a:r>
              <a:rPr lang="ru-RU" sz="2800" dirty="0">
                <a:latin typeface="Calibri" panose="020F0502020204030204" pitchFamily="34" charset="0"/>
                <a:ea typeface="Calibri" panose="020F0502020204030204" pitchFamily="34" charset="0"/>
                <a:cs typeface="Calibri" panose="020F0502020204030204" pitchFamily="34" charset="0"/>
              </a:rPr>
              <a:t>НМА проходит стадию «личинки», но </a:t>
            </a:r>
            <a:r>
              <a:rPr lang="ru-RU" sz="2800" i="1" dirty="0">
                <a:latin typeface="Calibri" panose="020F0502020204030204" pitchFamily="34" charset="0"/>
                <a:ea typeface="Calibri" panose="020F0502020204030204" pitchFamily="34" charset="0"/>
                <a:cs typeface="Calibri" panose="020F0502020204030204" pitchFamily="34" charset="0"/>
              </a:rPr>
              <a:t>активом становится уже здесь</a:t>
            </a:r>
            <a:r>
              <a:rPr lang="ru-RU" sz="2800" dirty="0">
                <a:latin typeface="Calibri" panose="020F0502020204030204" pitchFamily="34" charset="0"/>
                <a:ea typeface="Calibri" panose="020F0502020204030204" pitchFamily="34" charset="0"/>
                <a:cs typeface="Calibri" panose="020F0502020204030204" pitchFamily="34" charset="0"/>
              </a:rPr>
              <a:t> при наличии коммерческого потенциала</a:t>
            </a:r>
          </a:p>
          <a:p>
            <a:pPr marL="285750" indent="-285750" algn="just">
              <a:spcBef>
                <a:spcPts val="200"/>
              </a:spcBef>
              <a:spcAft>
                <a:spcPts val="0"/>
              </a:spcAft>
              <a:buFont typeface="Wingdings" panose="05000000000000000000" pitchFamily="2" charset="2"/>
              <a:buChar char="q"/>
            </a:pPr>
            <a:r>
              <a:rPr lang="ru-RU" sz="2800" dirty="0">
                <a:latin typeface="Calibri" panose="020F0502020204030204" pitchFamily="34" charset="0"/>
                <a:ea typeface="Calibri" panose="020F0502020204030204" pitchFamily="34" charset="0"/>
                <a:cs typeface="Calibri" panose="020F0502020204030204" pitchFamily="34" charset="0"/>
              </a:rPr>
              <a:t>Специальные допущения помогают там, где нет возможности точного количественного анализа </a:t>
            </a:r>
          </a:p>
          <a:p>
            <a:pPr algn="just">
              <a:spcBef>
                <a:spcPts val="200"/>
              </a:spcBef>
              <a:spcAft>
                <a:spcPts val="0"/>
              </a:spcAft>
            </a:pPr>
            <a:endParaRPr lang="ru-RU" dirty="0">
              <a:latin typeface="Times New Roman" panose="02020603050405020304" pitchFamily="18" charset="0"/>
              <a:ea typeface="Times New Roman" panose="02020603050405020304" pitchFamily="18" charset="0"/>
            </a:endParaRPr>
          </a:p>
          <a:p>
            <a:pPr algn="just">
              <a:spcBef>
                <a:spcPts val="200"/>
              </a:spcBef>
              <a:spcAft>
                <a:spcPts val="0"/>
              </a:spcAft>
            </a:pPr>
            <a:br>
              <a:rPr lang="ru-RU" dirty="0">
                <a:latin typeface="Times New Roman" panose="02020603050405020304" pitchFamily="18" charset="0"/>
                <a:ea typeface="Times New Roman" panose="02020603050405020304" pitchFamily="18" charset="0"/>
              </a:rPr>
            </a:br>
            <a:endParaRPr lang="ru-RU" dirty="0"/>
          </a:p>
        </p:txBody>
      </p:sp>
    </p:spTree>
    <p:extLst>
      <p:ext uri="{BB962C8B-B14F-4D97-AF65-F5344CB8AC3E}">
        <p14:creationId xmlns:p14="http://schemas.microsoft.com/office/powerpoint/2010/main" val="400706519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61EBBE37-C689-4F84-B80D-D058A9CE4265}"/>
              </a:ext>
            </a:extLst>
          </p:cNvPr>
          <p:cNvSpPr>
            <a:spLocks noGrp="1"/>
          </p:cNvSpPr>
          <p:nvPr>
            <p:ph type="title"/>
          </p:nvPr>
        </p:nvSpPr>
        <p:spPr>
          <a:xfrm>
            <a:off x="913773" y="223557"/>
            <a:ext cx="10364451" cy="1605243"/>
          </a:xfrm>
        </p:spPr>
        <p:txBody>
          <a:bodyPr>
            <a:normAutofit fontScale="90000"/>
          </a:bodyPr>
          <a:lstStyle/>
          <a:p>
            <a:r>
              <a:rPr lang="ru-RU" sz="4900" dirty="0"/>
              <a:t>Постскриптум.</a:t>
            </a:r>
            <a:br>
              <a:rPr lang="ru-RU" sz="4900" dirty="0"/>
            </a:br>
            <a:r>
              <a:rPr lang="ru-RU" sz="4900" dirty="0"/>
              <a:t>ФСБУ 14/2022 – новации</a:t>
            </a:r>
            <a:br>
              <a:rPr lang="ru-RU" sz="4900" dirty="0"/>
            </a:br>
            <a:r>
              <a:rPr lang="ru-RU" sz="4900" dirty="0"/>
              <a:t>Льгота по налогу на прибыль</a:t>
            </a:r>
            <a:br>
              <a:rPr lang="ru-RU" dirty="0"/>
            </a:br>
            <a:br>
              <a:rPr lang="ru-RU" dirty="0"/>
            </a:br>
            <a:endParaRPr lang="ru-RU" dirty="0"/>
          </a:p>
        </p:txBody>
      </p:sp>
      <p:sp>
        <p:nvSpPr>
          <p:cNvPr id="4" name="Прямоугольник 3">
            <a:extLst>
              <a:ext uri="{FF2B5EF4-FFF2-40B4-BE49-F238E27FC236}">
                <a16:creationId xmlns:a16="http://schemas.microsoft.com/office/drawing/2014/main" id="{55C85696-00A7-4F10-996B-FC0DC7E236AC}"/>
              </a:ext>
            </a:extLst>
          </p:cNvPr>
          <p:cNvSpPr/>
          <p:nvPr/>
        </p:nvSpPr>
        <p:spPr>
          <a:xfrm>
            <a:off x="913773" y="2556770"/>
            <a:ext cx="8230227" cy="4062651"/>
          </a:xfrm>
          <a:prstGeom prst="rect">
            <a:avLst/>
          </a:prstGeom>
        </p:spPr>
        <p:txBody>
          <a:bodyPr wrap="square">
            <a:spAutoFit/>
          </a:bodyPr>
          <a:lstStyle/>
          <a:p>
            <a:pPr marL="285750" indent="-285750">
              <a:buFont typeface="Wingdings" panose="05000000000000000000" pitchFamily="2" charset="2"/>
              <a:buChar char="q"/>
            </a:pPr>
            <a:r>
              <a:rPr lang="ru-RU" sz="2400" b="1" i="0" dirty="0">
                <a:solidFill>
                  <a:srgbClr val="2A3143"/>
                </a:solidFill>
                <a:effectLst/>
                <a:latin typeface="Formular"/>
              </a:rPr>
              <a:t>Льгота «для больших» закончилась; у МСП осталось два года</a:t>
            </a:r>
          </a:p>
          <a:p>
            <a:pPr marL="285750" indent="-285750">
              <a:buFont typeface="Wingdings" panose="05000000000000000000" pitchFamily="2" charset="2"/>
              <a:buChar char="q"/>
            </a:pPr>
            <a:endParaRPr lang="ru-RU" sz="2400" b="1" i="0" dirty="0">
              <a:solidFill>
                <a:srgbClr val="2A3143"/>
              </a:solidFill>
              <a:effectLst/>
              <a:latin typeface="Formular"/>
            </a:endParaRPr>
          </a:p>
          <a:p>
            <a:pPr marL="285750" indent="-285750">
              <a:buFont typeface="Wingdings" panose="05000000000000000000" pitchFamily="2" charset="2"/>
              <a:buChar char="q"/>
            </a:pPr>
            <a:r>
              <a:rPr lang="ru-RU" sz="2400" b="1" i="0" dirty="0">
                <a:solidFill>
                  <a:srgbClr val="2A3143"/>
                </a:solidFill>
                <a:effectLst/>
                <a:latin typeface="Formular"/>
              </a:rPr>
              <a:t>Критерии для признания</a:t>
            </a:r>
          </a:p>
          <a:p>
            <a:pPr marL="285750" indent="-285750">
              <a:buFont typeface="Wingdings" panose="05000000000000000000" pitchFamily="2" charset="2"/>
              <a:buChar char="q"/>
            </a:pPr>
            <a:r>
              <a:rPr lang="ru-RU" sz="2400" b="1" i="0" dirty="0">
                <a:solidFill>
                  <a:srgbClr val="2A3143"/>
                </a:solidFill>
                <a:effectLst/>
                <a:latin typeface="Formular"/>
              </a:rPr>
              <a:t>Ограничить раздувание капитала за счет НМА:</a:t>
            </a:r>
            <a:br>
              <a:rPr lang="ru-RU" sz="2400" b="1" i="0" dirty="0">
                <a:solidFill>
                  <a:srgbClr val="2A3143"/>
                </a:solidFill>
                <a:effectLst/>
                <a:latin typeface="Formular"/>
              </a:rPr>
            </a:br>
            <a:r>
              <a:rPr lang="ru-RU" sz="2400" b="1" i="0" dirty="0">
                <a:solidFill>
                  <a:srgbClr val="2A3143"/>
                </a:solidFill>
                <a:effectLst/>
                <a:latin typeface="Formular"/>
              </a:rPr>
              <a:t>что нельзя поставить на учет</a:t>
            </a:r>
          </a:p>
          <a:p>
            <a:pPr marL="285750" indent="-285750">
              <a:buFont typeface="Wingdings" panose="05000000000000000000" pitchFamily="2" charset="2"/>
              <a:buChar char="q"/>
            </a:pPr>
            <a:r>
              <a:rPr lang="ru-RU" sz="2400" b="1" dirty="0">
                <a:solidFill>
                  <a:srgbClr val="2A3143"/>
                </a:solidFill>
                <a:latin typeface="Formular"/>
              </a:rPr>
              <a:t>Только Затратный подход</a:t>
            </a:r>
          </a:p>
          <a:p>
            <a:pPr marL="285750" indent="-285750">
              <a:buFont typeface="Wingdings" panose="05000000000000000000" pitchFamily="2" charset="2"/>
              <a:buChar char="q"/>
            </a:pPr>
            <a:r>
              <a:rPr lang="ru-RU" sz="2400" b="1" i="0" dirty="0">
                <a:solidFill>
                  <a:srgbClr val="2A3143"/>
                </a:solidFill>
                <a:effectLst/>
                <a:latin typeface="Formular"/>
              </a:rPr>
              <a:t>Что можно переоценивать, а что нельзя</a:t>
            </a:r>
          </a:p>
          <a:p>
            <a:pPr marL="285750" indent="-285750">
              <a:buFont typeface="Wingdings" panose="05000000000000000000" pitchFamily="2" charset="2"/>
              <a:buChar char="q"/>
            </a:pPr>
            <a:r>
              <a:rPr lang="ru-RU" sz="2400" b="1" dirty="0">
                <a:solidFill>
                  <a:srgbClr val="2A3143"/>
                </a:solidFill>
                <a:latin typeface="Formular"/>
              </a:rPr>
              <a:t>Сроки и амортизация</a:t>
            </a:r>
            <a:endParaRPr lang="ru-RU" sz="2400" b="1" i="0" dirty="0">
              <a:solidFill>
                <a:srgbClr val="2A3143"/>
              </a:solidFill>
              <a:effectLst/>
              <a:latin typeface="Formular"/>
            </a:endParaRPr>
          </a:p>
          <a:p>
            <a:pPr marL="285750" indent="-285750">
              <a:buFont typeface="Wingdings" panose="05000000000000000000" pitchFamily="2" charset="2"/>
              <a:buChar char="q"/>
            </a:pPr>
            <a:endParaRPr lang="ru-RU" sz="2400" b="1" i="0" dirty="0">
              <a:solidFill>
                <a:srgbClr val="2A3143"/>
              </a:solidFill>
              <a:effectLst/>
              <a:latin typeface="Formular"/>
            </a:endParaRPr>
          </a:p>
          <a:p>
            <a:pPr marL="285750" indent="-285750">
              <a:buFont typeface="Wingdings" panose="05000000000000000000" pitchFamily="2" charset="2"/>
              <a:buChar char="q"/>
            </a:pPr>
            <a:endParaRPr lang="ru-RU" b="1" i="0" dirty="0">
              <a:solidFill>
                <a:srgbClr val="2A3143"/>
              </a:solidFill>
              <a:effectLst/>
              <a:latin typeface="Formular"/>
            </a:endParaRPr>
          </a:p>
        </p:txBody>
      </p:sp>
    </p:spTree>
    <p:extLst>
      <p:ext uri="{BB962C8B-B14F-4D97-AF65-F5344CB8AC3E}">
        <p14:creationId xmlns:p14="http://schemas.microsoft.com/office/powerpoint/2010/main" val="243006179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61EBBE37-C689-4F84-B80D-D058A9CE4265}"/>
              </a:ext>
            </a:extLst>
          </p:cNvPr>
          <p:cNvSpPr>
            <a:spLocks noGrp="1"/>
          </p:cNvSpPr>
          <p:nvPr>
            <p:ph type="title"/>
          </p:nvPr>
        </p:nvSpPr>
        <p:spPr>
          <a:xfrm>
            <a:off x="677334" y="396536"/>
            <a:ext cx="8596668" cy="611688"/>
          </a:xfrm>
        </p:spPr>
        <p:txBody>
          <a:bodyPr>
            <a:normAutofit fontScale="90000"/>
          </a:bodyPr>
          <a:lstStyle/>
          <a:p>
            <a:r>
              <a:rPr lang="ru-RU" dirty="0"/>
              <a:t>Постскриптум. Льгота по налогу на прибыль</a:t>
            </a:r>
          </a:p>
        </p:txBody>
      </p:sp>
      <p:sp>
        <p:nvSpPr>
          <p:cNvPr id="13" name="Rectangle 2">
            <a:extLst>
              <a:ext uri="{FF2B5EF4-FFF2-40B4-BE49-F238E27FC236}">
                <a16:creationId xmlns:a16="http://schemas.microsoft.com/office/drawing/2014/main" id="{038AF0E2-8B61-48B9-A9A1-5B4902C81CC5}"/>
              </a:ext>
            </a:extLst>
          </p:cNvPr>
          <p:cNvSpPr>
            <a:spLocks noChangeArrowheads="1"/>
          </p:cNvSpPr>
          <p:nvPr/>
        </p:nvSpPr>
        <p:spPr bwMode="auto">
          <a:xfrm>
            <a:off x="317634" y="3244334"/>
            <a:ext cx="184731" cy="369332"/>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ru-RU" altLang="ru-RU" sz="1800" b="0" i="0" u="none" strike="noStrike" cap="none" normalizeH="0" baseline="0" dirty="0">
              <a:ln>
                <a:noFill/>
              </a:ln>
              <a:solidFill>
                <a:schemeClr val="tx1"/>
              </a:solidFill>
              <a:effectLst/>
              <a:latin typeface="Arial" panose="020B0604020202020204" pitchFamily="34" charset="0"/>
            </a:endParaRPr>
          </a:p>
        </p:txBody>
      </p:sp>
      <p:sp>
        <p:nvSpPr>
          <p:cNvPr id="16" name="Объект 15">
            <a:extLst>
              <a:ext uri="{FF2B5EF4-FFF2-40B4-BE49-F238E27FC236}">
                <a16:creationId xmlns:a16="http://schemas.microsoft.com/office/drawing/2014/main" id="{26B9A16D-ADB2-4459-AA36-92384D5853F7}"/>
              </a:ext>
            </a:extLst>
          </p:cNvPr>
          <p:cNvSpPr>
            <a:spLocks noGrp="1"/>
          </p:cNvSpPr>
          <p:nvPr>
            <p:ph idx="1"/>
          </p:nvPr>
        </p:nvSpPr>
        <p:spPr>
          <a:xfrm>
            <a:off x="677334" y="1329181"/>
            <a:ext cx="8596668" cy="5302438"/>
          </a:xfrm>
        </p:spPr>
        <p:txBody>
          <a:bodyPr>
            <a:normAutofit fontScale="92500" lnSpcReduction="10000"/>
          </a:bodyPr>
          <a:lstStyle/>
          <a:p>
            <a:pPr marL="0" indent="0">
              <a:buNone/>
            </a:pPr>
            <a:r>
              <a:rPr lang="ru-RU" dirty="0"/>
              <a:t>Федеральный закон от 28 мая 2022 г. N 149-ФЗ</a:t>
            </a:r>
            <a:br>
              <a:rPr lang="ru-RU" dirty="0"/>
            </a:br>
            <a:r>
              <a:rPr lang="ru-RU" dirty="0"/>
              <a:t>"О внесении изменения в статью 2 Федерального закона "О внесении изменений в статьи 251 и 262 части второй Налогового кодекса Российской Федерации"</a:t>
            </a:r>
          </a:p>
          <a:p>
            <a:pPr marL="0" indent="0">
              <a:buNone/>
            </a:pPr>
            <a:r>
              <a:rPr lang="ru-RU" dirty="0"/>
              <a:t>Ст.1. Внести в статью 2 Федерального закона от 18 июля 2017 года N 166-ФЗ "О внесении изменений в статьи 251 и 262 части второй Налогового кодекса Российской Федерации" изменение, дополнив ее частью 2.1 следующего содержания:</a:t>
            </a:r>
          </a:p>
          <a:p>
            <a:pPr marL="0" indent="0">
              <a:buNone/>
            </a:pPr>
            <a:r>
              <a:rPr lang="ru-RU" dirty="0"/>
              <a:t>"2.1. Положения подпункта 3.6 пункта 1 статьи 251 части второй Налогового кодекса Российской Федерации (в редакции настоящего Федерального закона) применяются также </a:t>
            </a:r>
            <a:r>
              <a:rPr lang="ru-RU" dirty="0">
                <a:highlight>
                  <a:srgbClr val="FFFF00"/>
                </a:highlight>
              </a:rPr>
              <a:t>в отношении имущественных прав на результаты интеллектуальной деятельности, выявленных в ходе проведенной налогоплательщиком инвентаризации</a:t>
            </a:r>
            <a:r>
              <a:rPr lang="ru-RU" dirty="0"/>
              <a:t> имущества и имущественных прав с 1 января 2022 года </a:t>
            </a:r>
            <a:r>
              <a:rPr lang="ru-RU" dirty="0">
                <a:highlight>
                  <a:srgbClr val="FFFF00"/>
                </a:highlight>
              </a:rPr>
              <a:t>по 31 декабря 2024 года </a:t>
            </a:r>
            <a:r>
              <a:rPr lang="ru-RU" dirty="0"/>
              <a:t>включительно, а в случае, если налогоплательщик включен по состоянию </a:t>
            </a:r>
            <a:r>
              <a:rPr lang="ru-RU" dirty="0">
                <a:highlight>
                  <a:srgbClr val="FFFF00"/>
                </a:highlight>
              </a:rPr>
              <a:t>на 1 января 2022 года </a:t>
            </a:r>
            <a:r>
              <a:rPr lang="ru-RU" dirty="0"/>
              <a:t>в соответствии с Федеральным законом от 24 июля 2007 года N 209-ФЗ "О развитии малого и среднего предпринимательства в Российской Федерации" в единый реестр субъектов малого и среднего предпринимательства, - с 1 января 2022 года по 31 декабря 2026 года включительно.«</a:t>
            </a:r>
            <a:endParaRPr lang="en-US" dirty="0"/>
          </a:p>
          <a:p>
            <a:pPr marL="0" indent="0">
              <a:buNone/>
            </a:pPr>
            <a:r>
              <a:rPr lang="ru-RU" sz="3000" b="1" dirty="0">
                <a:solidFill>
                  <a:srgbClr val="FF0000"/>
                </a:solidFill>
              </a:rPr>
              <a:t>ЛЬГОТЫ «ДЛЯ БОЛЬШИХ» КОНЧИЛИСЬ</a:t>
            </a:r>
            <a:endParaRPr lang="en-US" sz="3000" b="1" dirty="0">
              <a:solidFill>
                <a:srgbClr val="FF0000"/>
              </a:solidFill>
            </a:endParaRPr>
          </a:p>
          <a:p>
            <a:pPr marL="0" indent="0">
              <a:buNone/>
            </a:pPr>
            <a:endParaRPr lang="ru-RU" dirty="0"/>
          </a:p>
          <a:p>
            <a:pPr marL="0" indent="0">
              <a:buNone/>
            </a:pPr>
            <a:endParaRPr lang="ru-RU" dirty="0"/>
          </a:p>
          <a:p>
            <a:endParaRPr lang="ru-RU" dirty="0"/>
          </a:p>
        </p:txBody>
      </p:sp>
    </p:spTree>
    <p:extLst>
      <p:ext uri="{BB962C8B-B14F-4D97-AF65-F5344CB8AC3E}">
        <p14:creationId xmlns:p14="http://schemas.microsoft.com/office/powerpoint/2010/main" val="161118043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61EBBE37-C689-4F84-B80D-D058A9CE4265}"/>
              </a:ext>
            </a:extLst>
          </p:cNvPr>
          <p:cNvSpPr>
            <a:spLocks noGrp="1"/>
          </p:cNvSpPr>
          <p:nvPr>
            <p:ph type="title"/>
          </p:nvPr>
        </p:nvSpPr>
        <p:spPr>
          <a:xfrm>
            <a:off x="576422" y="359091"/>
            <a:ext cx="10364451" cy="1125849"/>
          </a:xfrm>
        </p:spPr>
        <p:txBody>
          <a:bodyPr>
            <a:normAutofit fontScale="90000"/>
          </a:bodyPr>
          <a:lstStyle/>
          <a:p>
            <a:r>
              <a:rPr lang="ru-RU" dirty="0"/>
              <a:t>Постскриптум. ФСБУ 14/2022 –</a:t>
            </a:r>
            <a:br>
              <a:rPr lang="ru-RU" dirty="0"/>
            </a:br>
            <a:r>
              <a:rPr lang="ru-RU" dirty="0"/>
              <a:t>запрет на раздувание капитала за счет НМА (1)</a:t>
            </a:r>
          </a:p>
        </p:txBody>
      </p:sp>
      <p:sp>
        <p:nvSpPr>
          <p:cNvPr id="7" name="TextBox 6">
            <a:extLst>
              <a:ext uri="{FF2B5EF4-FFF2-40B4-BE49-F238E27FC236}">
                <a16:creationId xmlns:a16="http://schemas.microsoft.com/office/drawing/2014/main" id="{E0E639F1-14C3-4DC1-8741-D0EA4E8DBEEB}"/>
              </a:ext>
            </a:extLst>
          </p:cNvPr>
          <p:cNvSpPr txBox="1"/>
          <p:nvPr/>
        </p:nvSpPr>
        <p:spPr>
          <a:xfrm>
            <a:off x="576422" y="1484940"/>
            <a:ext cx="9025534" cy="6519734"/>
          </a:xfrm>
          <a:prstGeom prst="rect">
            <a:avLst/>
          </a:prstGeom>
          <a:noFill/>
        </p:spPr>
        <p:txBody>
          <a:bodyPr wrap="square" rtlCol="0">
            <a:spAutoFit/>
          </a:bodyPr>
          <a:lstStyle/>
          <a:p>
            <a:pPr algn="just">
              <a:spcBef>
                <a:spcPts val="200"/>
              </a:spcBef>
              <a:spcAft>
                <a:spcPts val="0"/>
              </a:spcAft>
            </a:pPr>
            <a:r>
              <a:rPr lang="ru-RU" dirty="0">
                <a:latin typeface="Times New Roman" panose="02020603050405020304" pitchFamily="18" charset="0"/>
                <a:ea typeface="Times New Roman" panose="02020603050405020304" pitchFamily="18" charset="0"/>
              </a:rPr>
              <a:t>Приказ Минфина России от 30.05.2022 № 86н «Об утверждении Федерального стандарта бухгалтерского учета ФСБУ 14/2022 «Нематериальные активы».</a:t>
            </a:r>
            <a:br>
              <a:rPr lang="ru-RU" dirty="0">
                <a:latin typeface="Times New Roman" panose="02020603050405020304" pitchFamily="18" charset="0"/>
                <a:ea typeface="Times New Roman" panose="02020603050405020304" pitchFamily="18" charset="0"/>
              </a:rPr>
            </a:br>
            <a:r>
              <a:rPr lang="ru-RU" dirty="0">
                <a:latin typeface="Times New Roman" panose="02020603050405020304" pitchFamily="18" charset="0"/>
                <a:ea typeface="Times New Roman" panose="02020603050405020304" pitchFamily="18" charset="0"/>
              </a:rPr>
              <a:t>НОВАЦИИ.</a:t>
            </a:r>
          </a:p>
          <a:p>
            <a:pPr algn="just">
              <a:spcBef>
                <a:spcPts val="200"/>
              </a:spcBef>
              <a:spcAft>
                <a:spcPts val="0"/>
              </a:spcAft>
            </a:pPr>
            <a:endParaRPr lang="ru-RU" dirty="0">
              <a:latin typeface="Times New Roman" panose="02020603050405020304" pitchFamily="18" charset="0"/>
              <a:ea typeface="Times New Roman" panose="02020603050405020304" pitchFamily="18" charset="0"/>
            </a:endParaRPr>
          </a:p>
          <a:p>
            <a:pPr marL="285750" indent="-285750" algn="just">
              <a:spcBef>
                <a:spcPts val="200"/>
              </a:spcBef>
              <a:spcAft>
                <a:spcPts val="0"/>
              </a:spcAft>
              <a:buFont typeface="Wingdings" panose="05000000000000000000" pitchFamily="2" charset="2"/>
              <a:buChar char="q"/>
            </a:pPr>
            <a:r>
              <a:rPr lang="ru-RU" dirty="0">
                <a:latin typeface="Times New Roman" panose="02020603050405020304" pitchFamily="18" charset="0"/>
                <a:ea typeface="Times New Roman" panose="02020603050405020304" pitchFamily="18" charset="0"/>
              </a:rPr>
              <a:t>С 2024 года сдаем отчетность по новому ФСБУ.</a:t>
            </a:r>
          </a:p>
          <a:p>
            <a:pPr marL="285750" indent="-285750" algn="just">
              <a:spcBef>
                <a:spcPts val="200"/>
              </a:spcBef>
              <a:spcAft>
                <a:spcPts val="0"/>
              </a:spcAft>
              <a:buFont typeface="Wingdings" panose="05000000000000000000" pitchFamily="2" charset="2"/>
              <a:buChar char="q"/>
            </a:pPr>
            <a:r>
              <a:rPr lang="ru-RU" dirty="0">
                <a:latin typeface="Times New Roman" panose="02020603050405020304" pitchFamily="18" charset="0"/>
                <a:ea typeface="Times New Roman" panose="02020603050405020304" pitchFamily="18" charset="0"/>
              </a:rPr>
              <a:t>Критерии для признания:</a:t>
            </a:r>
          </a:p>
          <a:p>
            <a:pPr algn="just">
              <a:spcBef>
                <a:spcPts val="200"/>
              </a:spcBef>
              <a:spcAft>
                <a:spcPts val="0"/>
              </a:spcAft>
            </a:pPr>
            <a:r>
              <a:rPr lang="ru-RU" dirty="0">
                <a:latin typeface="Times New Roman" panose="02020603050405020304" pitchFamily="18" charset="0"/>
                <a:ea typeface="Times New Roman" panose="02020603050405020304" pitchFamily="18" charset="0"/>
              </a:rPr>
              <a:t>	- не имеет материально-вещественной формы;</a:t>
            </a:r>
          </a:p>
          <a:p>
            <a:pPr algn="just">
              <a:spcBef>
                <a:spcPts val="200"/>
              </a:spcBef>
            </a:pPr>
            <a:r>
              <a:rPr lang="ru-RU" dirty="0">
                <a:latin typeface="Times New Roman" panose="02020603050405020304" pitchFamily="18" charset="0"/>
                <a:ea typeface="Times New Roman" panose="02020603050405020304" pitchFamily="18" charset="0"/>
              </a:rPr>
              <a:t>	- </a:t>
            </a:r>
            <a:r>
              <a:rPr lang="ru-RU" dirty="0">
                <a:latin typeface="Times New Roman" panose="02020603050405020304" pitchFamily="18" charset="0"/>
              </a:rPr>
              <a:t>предназначен </a:t>
            </a:r>
            <a:r>
              <a:rPr lang="ru-RU" b="1" dirty="0">
                <a:latin typeface="Times New Roman" panose="02020603050405020304" pitchFamily="18" charset="0"/>
              </a:rPr>
              <a:t>для использования организацией в ходе обычной деятельности </a:t>
            </a:r>
            <a:r>
              <a:rPr lang="ru-RU" dirty="0">
                <a:latin typeface="Times New Roman" panose="02020603050405020304" pitchFamily="18" charset="0"/>
              </a:rPr>
              <a:t>при производстве и (или) продаже ею продукции (товаров), при выполнении работ или оказании услуг, </a:t>
            </a:r>
            <a:r>
              <a:rPr lang="ru-RU" b="1" dirty="0">
                <a:latin typeface="Times New Roman" panose="02020603050405020304" pitchFamily="18" charset="0"/>
              </a:rPr>
              <a:t>для предоставления за плату</a:t>
            </a:r>
            <a:r>
              <a:rPr lang="ru-RU" dirty="0">
                <a:latin typeface="Times New Roman" panose="02020603050405020304" pitchFamily="18" charset="0"/>
              </a:rPr>
              <a:t> во временное пользование, </a:t>
            </a:r>
            <a:r>
              <a:rPr lang="ru-RU" b="1" dirty="0">
                <a:latin typeface="Times New Roman" panose="02020603050405020304" pitchFamily="18" charset="0"/>
              </a:rPr>
              <a:t>для управленческих нужд</a:t>
            </a:r>
            <a:r>
              <a:rPr lang="ru-RU" dirty="0">
                <a:latin typeface="Times New Roman" panose="02020603050405020304" pitchFamily="18" charset="0"/>
              </a:rPr>
              <a:t> либо для использования в деятельности некоммерческой организации, направленной на достижение целей, ради которых она создана;</a:t>
            </a:r>
          </a:p>
          <a:p>
            <a:pPr algn="just">
              <a:spcBef>
                <a:spcPts val="200"/>
              </a:spcBef>
            </a:pPr>
            <a:r>
              <a:rPr lang="ru-RU" dirty="0">
                <a:latin typeface="Times New Roman" panose="02020603050405020304" pitchFamily="18" charset="0"/>
              </a:rPr>
              <a:t>	- способен приносить организации экономические выгоды (доход) в будущем;</a:t>
            </a:r>
          </a:p>
          <a:p>
            <a:pPr algn="just">
              <a:spcBef>
                <a:spcPts val="200"/>
              </a:spcBef>
            </a:pPr>
            <a:r>
              <a:rPr lang="ru-RU" dirty="0">
                <a:latin typeface="Times New Roman" panose="02020603050405020304" pitchFamily="18" charset="0"/>
              </a:rPr>
              <a:t>	- может быть выделен «идентифицирован» из других активов или отделен от них;</a:t>
            </a:r>
          </a:p>
          <a:p>
            <a:pPr marL="285750" indent="-285750">
              <a:spcBef>
                <a:spcPts val="200"/>
              </a:spcBef>
              <a:spcAft>
                <a:spcPts val="0"/>
              </a:spcAft>
              <a:buFont typeface="Wingdings" panose="05000000000000000000" pitchFamily="2" charset="2"/>
              <a:buChar char="q"/>
            </a:pPr>
            <a:r>
              <a:rPr lang="ru-RU" dirty="0">
                <a:latin typeface="Times New Roman" panose="02020603050405020304" pitchFamily="18" charset="0"/>
                <a:ea typeface="Times New Roman" panose="02020603050405020304" pitchFamily="18" charset="0"/>
              </a:rPr>
              <a:t>П.6. Признать можно, например: </a:t>
            </a:r>
            <a:r>
              <a:rPr lang="ru-RU" dirty="0" err="1">
                <a:latin typeface="Times New Roman" panose="02020603050405020304" pitchFamily="18" charset="0"/>
                <a:ea typeface="Times New Roman" panose="02020603050405020304" pitchFamily="18" charset="0"/>
              </a:rPr>
              <a:t>РИДы</a:t>
            </a:r>
            <a:r>
              <a:rPr lang="ru-RU" dirty="0">
                <a:latin typeface="Times New Roman" panose="02020603050405020304" pitchFamily="18" charset="0"/>
                <a:ea typeface="Times New Roman" panose="02020603050405020304" pitchFamily="18" charset="0"/>
              </a:rPr>
              <a:t>; СИ; разрешения (лицензии) на виды деятельности</a:t>
            </a:r>
          </a:p>
          <a:p>
            <a:pPr marL="285750" indent="-285750" algn="just">
              <a:spcBef>
                <a:spcPts val="200"/>
              </a:spcBef>
              <a:spcAft>
                <a:spcPts val="0"/>
              </a:spcAft>
              <a:buFont typeface="Wingdings" panose="05000000000000000000" pitchFamily="2" charset="2"/>
              <a:buChar char="q"/>
            </a:pPr>
            <a:endParaRPr lang="ru-RU" dirty="0">
              <a:latin typeface="Times New Roman" panose="02020603050405020304" pitchFamily="18" charset="0"/>
              <a:ea typeface="Times New Roman" panose="02020603050405020304" pitchFamily="18" charset="0"/>
            </a:endParaRPr>
          </a:p>
          <a:p>
            <a:pPr algn="just">
              <a:spcBef>
                <a:spcPts val="200"/>
              </a:spcBef>
              <a:spcAft>
                <a:spcPts val="0"/>
              </a:spcAft>
            </a:pPr>
            <a:endParaRPr lang="ru-RU" dirty="0">
              <a:latin typeface="Times New Roman" panose="02020603050405020304" pitchFamily="18" charset="0"/>
              <a:ea typeface="Times New Roman" panose="02020603050405020304" pitchFamily="18" charset="0"/>
            </a:endParaRPr>
          </a:p>
          <a:p>
            <a:pPr algn="just">
              <a:spcBef>
                <a:spcPts val="200"/>
              </a:spcBef>
              <a:spcAft>
                <a:spcPts val="0"/>
              </a:spcAft>
            </a:pPr>
            <a:endParaRPr lang="ru-RU" dirty="0">
              <a:latin typeface="Times New Roman" panose="02020603050405020304" pitchFamily="18" charset="0"/>
              <a:ea typeface="Times New Roman" panose="02020603050405020304" pitchFamily="18" charset="0"/>
            </a:endParaRPr>
          </a:p>
          <a:p>
            <a:pPr algn="just">
              <a:spcBef>
                <a:spcPts val="200"/>
              </a:spcBef>
              <a:spcAft>
                <a:spcPts val="0"/>
              </a:spcAft>
            </a:pPr>
            <a:endParaRPr lang="ru-RU" dirty="0">
              <a:latin typeface="Times New Roman" panose="02020603050405020304" pitchFamily="18" charset="0"/>
              <a:ea typeface="Times New Roman" panose="02020603050405020304" pitchFamily="18" charset="0"/>
            </a:endParaRPr>
          </a:p>
          <a:p>
            <a:pPr algn="just">
              <a:spcBef>
                <a:spcPts val="200"/>
              </a:spcBef>
              <a:spcAft>
                <a:spcPts val="0"/>
              </a:spcAft>
            </a:pPr>
            <a:br>
              <a:rPr lang="ru-RU" dirty="0">
                <a:latin typeface="Times New Roman" panose="02020603050405020304" pitchFamily="18" charset="0"/>
                <a:ea typeface="Times New Roman" panose="02020603050405020304" pitchFamily="18" charset="0"/>
              </a:rPr>
            </a:br>
            <a:endParaRPr lang="ru-RU" dirty="0"/>
          </a:p>
        </p:txBody>
      </p:sp>
    </p:spTree>
    <p:extLst>
      <p:ext uri="{BB962C8B-B14F-4D97-AF65-F5344CB8AC3E}">
        <p14:creationId xmlns:p14="http://schemas.microsoft.com/office/powerpoint/2010/main" val="393060458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61EBBE37-C689-4F84-B80D-D058A9CE4265}"/>
              </a:ext>
            </a:extLst>
          </p:cNvPr>
          <p:cNvSpPr>
            <a:spLocks noGrp="1"/>
          </p:cNvSpPr>
          <p:nvPr>
            <p:ph type="title"/>
          </p:nvPr>
        </p:nvSpPr>
        <p:spPr>
          <a:xfrm>
            <a:off x="292337" y="181538"/>
            <a:ext cx="10364451" cy="1125849"/>
          </a:xfrm>
        </p:spPr>
        <p:txBody>
          <a:bodyPr>
            <a:normAutofit fontScale="90000"/>
          </a:bodyPr>
          <a:lstStyle/>
          <a:p>
            <a:r>
              <a:rPr lang="ru-RU" dirty="0"/>
              <a:t>Постскриптум. ФСБУ 14/2022 –</a:t>
            </a:r>
            <a:br>
              <a:rPr lang="ru-RU" dirty="0"/>
            </a:br>
            <a:r>
              <a:rPr lang="ru-RU" dirty="0"/>
              <a:t>запрет на раздувание капитала за счет НМА (2)</a:t>
            </a:r>
          </a:p>
        </p:txBody>
      </p:sp>
      <p:sp>
        <p:nvSpPr>
          <p:cNvPr id="7" name="TextBox 6">
            <a:extLst>
              <a:ext uri="{FF2B5EF4-FFF2-40B4-BE49-F238E27FC236}">
                <a16:creationId xmlns:a16="http://schemas.microsoft.com/office/drawing/2014/main" id="{E0E639F1-14C3-4DC1-8741-D0EA4E8DBEEB}"/>
              </a:ext>
            </a:extLst>
          </p:cNvPr>
          <p:cNvSpPr txBox="1"/>
          <p:nvPr/>
        </p:nvSpPr>
        <p:spPr>
          <a:xfrm>
            <a:off x="674076" y="1307387"/>
            <a:ext cx="8617788" cy="6848029"/>
          </a:xfrm>
          <a:prstGeom prst="rect">
            <a:avLst/>
          </a:prstGeom>
          <a:noFill/>
        </p:spPr>
        <p:txBody>
          <a:bodyPr wrap="square" rtlCol="0">
            <a:spAutoFit/>
          </a:bodyPr>
          <a:lstStyle/>
          <a:p>
            <a:pPr marL="285750" indent="-285750" algn="just">
              <a:spcBef>
                <a:spcPts val="200"/>
              </a:spcBef>
              <a:spcAft>
                <a:spcPts val="0"/>
              </a:spcAft>
              <a:buFont typeface="Wingdings" panose="05000000000000000000" pitchFamily="2" charset="2"/>
              <a:buChar char="q"/>
            </a:pPr>
            <a:r>
              <a:rPr lang="ru-RU" dirty="0">
                <a:latin typeface="Times New Roman" panose="02020603050405020304" pitchFamily="18" charset="0"/>
                <a:ea typeface="Times New Roman" panose="02020603050405020304" pitchFamily="18" charset="0"/>
              </a:rPr>
              <a:t>8. Настоящий Стандарт не распространяется на:</a:t>
            </a:r>
          </a:p>
          <a:p>
            <a:pPr marL="285750" indent="-285750" algn="just">
              <a:spcBef>
                <a:spcPts val="200"/>
              </a:spcBef>
              <a:spcAft>
                <a:spcPts val="0"/>
              </a:spcAft>
              <a:buFont typeface="Wingdings" panose="05000000000000000000" pitchFamily="2" charset="2"/>
              <a:buChar char="q"/>
            </a:pPr>
            <a:r>
              <a:rPr lang="ru-RU" dirty="0">
                <a:latin typeface="Times New Roman" panose="02020603050405020304" pitchFamily="18" charset="0"/>
                <a:ea typeface="Times New Roman" panose="02020603050405020304" pitchFamily="18" charset="0"/>
              </a:rPr>
              <a:t>а) финансовые вложения;</a:t>
            </a:r>
          </a:p>
          <a:p>
            <a:pPr marL="285750" indent="-285750" algn="just">
              <a:spcBef>
                <a:spcPts val="200"/>
              </a:spcBef>
              <a:spcAft>
                <a:spcPts val="0"/>
              </a:spcAft>
              <a:buFont typeface="Wingdings" panose="05000000000000000000" pitchFamily="2" charset="2"/>
              <a:buChar char="q"/>
            </a:pPr>
            <a:r>
              <a:rPr lang="ru-RU" dirty="0">
                <a:latin typeface="Times New Roman" panose="02020603050405020304" pitchFamily="18" charset="0"/>
                <a:ea typeface="Times New Roman" panose="02020603050405020304" pitchFamily="18" charset="0"/>
              </a:rPr>
              <a:t>б) РИД и СИ, приобретенные или созданные (находящиеся в процессе создания) для продажи в ходе обычной деятельности организации;</a:t>
            </a:r>
          </a:p>
          <a:p>
            <a:pPr marL="285750" indent="-285750" algn="just">
              <a:spcBef>
                <a:spcPts val="200"/>
              </a:spcBef>
              <a:spcAft>
                <a:spcPts val="0"/>
              </a:spcAft>
              <a:buFont typeface="Wingdings" panose="05000000000000000000" pitchFamily="2" charset="2"/>
              <a:buChar char="q"/>
            </a:pPr>
            <a:r>
              <a:rPr lang="ru-RU" dirty="0">
                <a:latin typeface="Times New Roman" panose="02020603050405020304" pitchFamily="18" charset="0"/>
                <a:ea typeface="Times New Roman" panose="02020603050405020304" pitchFamily="18" charset="0"/>
              </a:rPr>
              <a:t>в) права пользования активом, возникающие из договора аренды;</a:t>
            </a:r>
          </a:p>
          <a:p>
            <a:pPr marL="285750" indent="-285750" algn="just">
              <a:spcBef>
                <a:spcPts val="200"/>
              </a:spcBef>
              <a:spcAft>
                <a:spcPts val="0"/>
              </a:spcAft>
              <a:buFont typeface="Wingdings" panose="05000000000000000000" pitchFamily="2" charset="2"/>
              <a:buChar char="q"/>
            </a:pPr>
            <a:r>
              <a:rPr lang="ru-RU" dirty="0">
                <a:latin typeface="Times New Roman" panose="02020603050405020304" pitchFamily="18" charset="0"/>
                <a:ea typeface="Times New Roman" panose="02020603050405020304" pitchFamily="18" charset="0"/>
              </a:rPr>
              <a:t>г) долгосрочные активы к продаже;</a:t>
            </a:r>
          </a:p>
          <a:p>
            <a:pPr marL="285750" indent="-285750" algn="just">
              <a:spcBef>
                <a:spcPts val="200"/>
              </a:spcBef>
              <a:spcAft>
                <a:spcPts val="0"/>
              </a:spcAft>
              <a:buFont typeface="Wingdings" panose="05000000000000000000" pitchFamily="2" charset="2"/>
              <a:buChar char="q"/>
            </a:pPr>
            <a:r>
              <a:rPr lang="ru-RU" dirty="0">
                <a:latin typeface="Times New Roman" panose="02020603050405020304" pitchFamily="18" charset="0"/>
                <a:ea typeface="Times New Roman" panose="02020603050405020304" pitchFamily="18" charset="0"/>
              </a:rPr>
              <a:t>д) поисковые активы;</a:t>
            </a:r>
          </a:p>
          <a:p>
            <a:pPr marL="285750" indent="-285750" algn="just">
              <a:spcBef>
                <a:spcPts val="200"/>
              </a:spcBef>
              <a:spcAft>
                <a:spcPts val="0"/>
              </a:spcAft>
              <a:buFont typeface="Wingdings" panose="05000000000000000000" pitchFamily="2" charset="2"/>
              <a:buChar char="q"/>
            </a:pPr>
            <a:r>
              <a:rPr lang="ru-RU" dirty="0">
                <a:latin typeface="Times New Roman" panose="02020603050405020304" pitchFamily="18" charset="0"/>
                <a:ea typeface="Times New Roman" panose="02020603050405020304" pitchFamily="18" charset="0"/>
              </a:rPr>
              <a:t>е) </a:t>
            </a:r>
            <a:r>
              <a:rPr lang="ru-RU" b="1" i="1" dirty="0">
                <a:highlight>
                  <a:srgbClr val="FFFF00"/>
                </a:highlight>
                <a:latin typeface="Times New Roman" panose="02020603050405020304" pitchFamily="18" charset="0"/>
                <a:ea typeface="Times New Roman" panose="02020603050405020304" pitchFamily="18" charset="0"/>
              </a:rPr>
              <a:t>средства индивидуализации (например, фирменные наименования, товарные знаки, знаки обслуживания), созданные собственными силами организации</a:t>
            </a:r>
            <a:r>
              <a:rPr lang="ru-RU" dirty="0">
                <a:latin typeface="Times New Roman" panose="02020603050405020304" pitchFamily="18" charset="0"/>
                <a:ea typeface="Times New Roman" panose="02020603050405020304" pitchFamily="18" charset="0"/>
              </a:rPr>
              <a:t>;</a:t>
            </a:r>
          </a:p>
          <a:p>
            <a:pPr marL="285750" indent="-285750" algn="just">
              <a:spcBef>
                <a:spcPts val="200"/>
              </a:spcBef>
              <a:spcAft>
                <a:spcPts val="0"/>
              </a:spcAft>
              <a:buFont typeface="Wingdings" panose="05000000000000000000" pitchFamily="2" charset="2"/>
              <a:buChar char="q"/>
            </a:pPr>
            <a:r>
              <a:rPr lang="ru-RU" dirty="0">
                <a:latin typeface="Times New Roman" panose="02020603050405020304" pitchFamily="18" charset="0"/>
                <a:ea typeface="Times New Roman" panose="02020603050405020304" pitchFamily="18" charset="0"/>
              </a:rPr>
              <a:t>ж) интеллектуальные и деловые качества персонала организации, его квалификацию и способность к труду;</a:t>
            </a:r>
          </a:p>
          <a:p>
            <a:pPr marL="285750" indent="-285750" algn="just">
              <a:spcBef>
                <a:spcPts val="200"/>
              </a:spcBef>
              <a:spcAft>
                <a:spcPts val="0"/>
              </a:spcAft>
              <a:buFont typeface="Wingdings" panose="05000000000000000000" pitchFamily="2" charset="2"/>
              <a:buChar char="q"/>
            </a:pPr>
            <a:r>
              <a:rPr lang="ru-RU" dirty="0">
                <a:latin typeface="Times New Roman" panose="02020603050405020304" pitchFamily="18" charset="0"/>
                <a:ea typeface="Times New Roman" panose="02020603050405020304" pitchFamily="18" charset="0"/>
              </a:rPr>
              <a:t>з) </a:t>
            </a:r>
            <a:r>
              <a:rPr lang="ru-RU" i="1" dirty="0">
                <a:highlight>
                  <a:srgbClr val="FFFF00"/>
                </a:highlight>
                <a:latin typeface="Times New Roman" panose="02020603050405020304" pitchFamily="18" charset="0"/>
                <a:ea typeface="Times New Roman" panose="02020603050405020304" pitchFamily="18" charset="0"/>
              </a:rPr>
              <a:t>информацию о покупателях (заказчиках) и иных контрагентах организации, созданную собственными силами организации</a:t>
            </a:r>
            <a:r>
              <a:rPr lang="ru-RU" dirty="0">
                <a:latin typeface="Times New Roman" panose="02020603050405020304" pitchFamily="18" charset="0"/>
                <a:ea typeface="Times New Roman" panose="02020603050405020304" pitchFamily="18" charset="0"/>
              </a:rPr>
              <a:t>;</a:t>
            </a:r>
          </a:p>
          <a:p>
            <a:pPr marL="285750" indent="-285750" algn="just">
              <a:spcBef>
                <a:spcPts val="200"/>
              </a:spcBef>
              <a:spcAft>
                <a:spcPts val="0"/>
              </a:spcAft>
              <a:buFont typeface="Wingdings" panose="05000000000000000000" pitchFamily="2" charset="2"/>
              <a:buChar char="q"/>
            </a:pPr>
            <a:r>
              <a:rPr lang="ru-RU" dirty="0">
                <a:latin typeface="Times New Roman" panose="02020603050405020304" pitchFamily="18" charset="0"/>
                <a:ea typeface="Times New Roman" panose="02020603050405020304" pitchFamily="18" charset="0"/>
              </a:rPr>
              <a:t>и) материальные носители (вещи), в которых выражены РИД и СИ.</a:t>
            </a:r>
          </a:p>
          <a:p>
            <a:pPr algn="just">
              <a:spcBef>
                <a:spcPts val="200"/>
              </a:spcBef>
              <a:spcAft>
                <a:spcPts val="0"/>
              </a:spcAft>
            </a:pPr>
            <a:r>
              <a:rPr lang="ru-RU" dirty="0">
                <a:latin typeface="Times New Roman" panose="02020603050405020304" pitchFamily="18" charset="0"/>
                <a:ea typeface="Times New Roman" panose="02020603050405020304" pitchFamily="18" charset="0"/>
              </a:rPr>
              <a:t>Затраты организации, связанные с созданием объектов, указанных в подпунктах «е», «з» настоящего пункта, признаются расходами периода, в котором они понесены.. (по ПБУ 10/99)</a:t>
            </a:r>
          </a:p>
          <a:p>
            <a:pPr algn="just">
              <a:spcBef>
                <a:spcPts val="200"/>
              </a:spcBef>
              <a:spcAft>
                <a:spcPts val="0"/>
              </a:spcAft>
            </a:pPr>
            <a:r>
              <a:rPr lang="ru-RU" dirty="0">
                <a:latin typeface="Times New Roman" panose="02020603050405020304" pitchFamily="18" charset="0"/>
                <a:ea typeface="Times New Roman" panose="02020603050405020304" pitchFamily="18" charset="0"/>
              </a:rPr>
              <a:t>На ГУДВИЛЛ тоже не распространяется.</a:t>
            </a:r>
          </a:p>
          <a:p>
            <a:pPr algn="just">
              <a:spcBef>
                <a:spcPts val="200"/>
              </a:spcBef>
              <a:spcAft>
                <a:spcPts val="0"/>
              </a:spcAft>
            </a:pPr>
            <a:endParaRPr lang="ru-RU" dirty="0">
              <a:latin typeface="Times New Roman" panose="02020603050405020304" pitchFamily="18" charset="0"/>
              <a:ea typeface="Times New Roman" panose="02020603050405020304" pitchFamily="18" charset="0"/>
            </a:endParaRPr>
          </a:p>
          <a:p>
            <a:pPr algn="just">
              <a:spcBef>
                <a:spcPts val="200"/>
              </a:spcBef>
              <a:spcAft>
                <a:spcPts val="0"/>
              </a:spcAft>
            </a:pPr>
            <a:endParaRPr lang="ru-RU" dirty="0">
              <a:latin typeface="Times New Roman" panose="02020603050405020304" pitchFamily="18" charset="0"/>
              <a:ea typeface="Times New Roman" panose="02020603050405020304" pitchFamily="18" charset="0"/>
            </a:endParaRPr>
          </a:p>
          <a:p>
            <a:pPr algn="just">
              <a:spcBef>
                <a:spcPts val="200"/>
              </a:spcBef>
              <a:spcAft>
                <a:spcPts val="0"/>
              </a:spcAft>
            </a:pPr>
            <a:endParaRPr lang="ru-RU" dirty="0">
              <a:latin typeface="Times New Roman" panose="02020603050405020304" pitchFamily="18" charset="0"/>
              <a:ea typeface="Times New Roman" panose="02020603050405020304" pitchFamily="18" charset="0"/>
            </a:endParaRPr>
          </a:p>
          <a:p>
            <a:pPr algn="just">
              <a:spcBef>
                <a:spcPts val="200"/>
              </a:spcBef>
              <a:spcAft>
                <a:spcPts val="0"/>
              </a:spcAft>
            </a:pPr>
            <a:br>
              <a:rPr lang="ru-RU" dirty="0">
                <a:latin typeface="Times New Roman" panose="02020603050405020304" pitchFamily="18" charset="0"/>
                <a:ea typeface="Times New Roman" panose="02020603050405020304" pitchFamily="18" charset="0"/>
              </a:rPr>
            </a:br>
            <a:endParaRPr lang="ru-RU" dirty="0"/>
          </a:p>
        </p:txBody>
      </p:sp>
    </p:spTree>
    <p:extLst>
      <p:ext uri="{BB962C8B-B14F-4D97-AF65-F5344CB8AC3E}">
        <p14:creationId xmlns:p14="http://schemas.microsoft.com/office/powerpoint/2010/main" val="374438068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61EBBE37-C689-4F84-B80D-D058A9CE4265}"/>
              </a:ext>
            </a:extLst>
          </p:cNvPr>
          <p:cNvSpPr>
            <a:spLocks noGrp="1"/>
          </p:cNvSpPr>
          <p:nvPr>
            <p:ph type="title"/>
          </p:nvPr>
        </p:nvSpPr>
        <p:spPr>
          <a:xfrm>
            <a:off x="292337" y="181538"/>
            <a:ext cx="10364451" cy="1125849"/>
          </a:xfrm>
        </p:spPr>
        <p:txBody>
          <a:bodyPr>
            <a:normAutofit fontScale="90000"/>
          </a:bodyPr>
          <a:lstStyle/>
          <a:p>
            <a:r>
              <a:rPr lang="ru-RU" dirty="0"/>
              <a:t>Постскриптум. ФСБУ 14/2022 – МСФО </a:t>
            </a:r>
            <a:r>
              <a:rPr lang="en-US" dirty="0"/>
              <a:t>(IAS) 38</a:t>
            </a:r>
            <a:br>
              <a:rPr lang="ru-RU" dirty="0"/>
            </a:br>
            <a:r>
              <a:rPr lang="ru-RU" dirty="0"/>
              <a:t>запрет на раздувание капитала за счет НМА (3)</a:t>
            </a:r>
          </a:p>
        </p:txBody>
      </p:sp>
      <p:sp>
        <p:nvSpPr>
          <p:cNvPr id="7" name="TextBox 6">
            <a:extLst>
              <a:ext uri="{FF2B5EF4-FFF2-40B4-BE49-F238E27FC236}">
                <a16:creationId xmlns:a16="http://schemas.microsoft.com/office/drawing/2014/main" id="{E0E639F1-14C3-4DC1-8741-D0EA4E8DBEEB}"/>
              </a:ext>
            </a:extLst>
          </p:cNvPr>
          <p:cNvSpPr txBox="1"/>
          <p:nvPr/>
        </p:nvSpPr>
        <p:spPr>
          <a:xfrm>
            <a:off x="674076" y="1307387"/>
            <a:ext cx="8617788" cy="8243282"/>
          </a:xfrm>
          <a:prstGeom prst="rect">
            <a:avLst/>
          </a:prstGeom>
          <a:noFill/>
        </p:spPr>
        <p:txBody>
          <a:bodyPr wrap="square" rtlCol="0">
            <a:spAutoFit/>
          </a:bodyPr>
          <a:lstStyle/>
          <a:p>
            <a:pPr algn="just">
              <a:spcBef>
                <a:spcPts val="200"/>
              </a:spcBef>
              <a:spcAft>
                <a:spcPts val="0"/>
              </a:spcAft>
            </a:pPr>
            <a:r>
              <a:rPr lang="ru-RU" sz="2000" dirty="0">
                <a:latin typeface="Times New Roman" panose="02020603050405020304" pitchFamily="18" charset="0"/>
                <a:ea typeface="Times New Roman" panose="02020603050405020304" pitchFamily="18" charset="0"/>
              </a:rPr>
              <a:t>Аналогичный запрет на признание установлен в МСФО</a:t>
            </a:r>
          </a:p>
          <a:p>
            <a:pPr marL="285750" indent="-285750" algn="just">
              <a:spcBef>
                <a:spcPts val="200"/>
              </a:spcBef>
              <a:spcAft>
                <a:spcPts val="0"/>
              </a:spcAft>
              <a:buFont typeface="Wingdings" panose="05000000000000000000" pitchFamily="2" charset="2"/>
              <a:buChar char="q"/>
            </a:pPr>
            <a:r>
              <a:rPr lang="en-US" sz="2000" dirty="0">
                <a:latin typeface="Times New Roman" panose="02020603050405020304" pitchFamily="18" charset="0"/>
                <a:ea typeface="Times New Roman" panose="02020603050405020304" pitchFamily="18" charset="0"/>
              </a:rPr>
              <a:t>63</a:t>
            </a:r>
            <a:r>
              <a:rPr lang="ru-RU" sz="2000" dirty="0">
                <a:latin typeface="Times New Roman" panose="02020603050405020304" pitchFamily="18" charset="0"/>
                <a:ea typeface="Times New Roman" panose="02020603050405020304" pitchFamily="18" charset="0"/>
              </a:rPr>
              <a:t>. Торговые марки, титульные данные, издательские права, списки клиентов и аналогичные по существу статьи, созданные самим предприятием, не подлежат признанию в качестве нематериальных активов. </a:t>
            </a:r>
            <a:endParaRPr lang="en-US" sz="2000" dirty="0">
              <a:latin typeface="Times New Roman" panose="02020603050405020304" pitchFamily="18" charset="0"/>
              <a:ea typeface="Times New Roman" panose="02020603050405020304" pitchFamily="18" charset="0"/>
            </a:endParaRPr>
          </a:p>
          <a:p>
            <a:pPr marL="285750" indent="-285750" algn="just">
              <a:spcBef>
                <a:spcPts val="200"/>
              </a:spcBef>
              <a:spcAft>
                <a:spcPts val="0"/>
              </a:spcAft>
              <a:buFont typeface="Wingdings" panose="05000000000000000000" pitchFamily="2" charset="2"/>
              <a:buChar char="q"/>
            </a:pPr>
            <a:r>
              <a:rPr lang="ru-RU" sz="2000" dirty="0">
                <a:latin typeface="Times New Roman" panose="02020603050405020304" pitchFamily="18" charset="0"/>
                <a:ea typeface="Times New Roman" panose="02020603050405020304" pitchFamily="18" charset="0"/>
              </a:rPr>
              <a:t>64. Затраты на </a:t>
            </a:r>
            <a:endParaRPr lang="en-US" sz="2000" dirty="0">
              <a:latin typeface="Times New Roman" panose="02020603050405020304" pitchFamily="18" charset="0"/>
              <a:ea typeface="Times New Roman" panose="02020603050405020304" pitchFamily="18" charset="0"/>
            </a:endParaRPr>
          </a:p>
          <a:p>
            <a:pPr lvl="1" algn="just">
              <a:spcBef>
                <a:spcPts val="200"/>
              </a:spcBef>
            </a:pPr>
            <a:r>
              <a:rPr lang="ru-RU" sz="2000" dirty="0">
                <a:latin typeface="Times New Roman" panose="02020603050405020304" pitchFamily="18" charset="0"/>
                <a:ea typeface="Times New Roman" panose="02020603050405020304" pitchFamily="18" charset="0"/>
              </a:rPr>
              <a:t>торговые марки, </a:t>
            </a:r>
            <a:endParaRPr lang="en-US" sz="2000" dirty="0">
              <a:latin typeface="Times New Roman" panose="02020603050405020304" pitchFamily="18" charset="0"/>
              <a:ea typeface="Times New Roman" panose="02020603050405020304" pitchFamily="18" charset="0"/>
            </a:endParaRPr>
          </a:p>
          <a:p>
            <a:pPr lvl="1" algn="just">
              <a:spcBef>
                <a:spcPts val="200"/>
              </a:spcBef>
            </a:pPr>
            <a:r>
              <a:rPr lang="ru-RU" sz="2000" dirty="0">
                <a:latin typeface="Times New Roman" panose="02020603050405020304" pitchFamily="18" charset="0"/>
                <a:ea typeface="Times New Roman" panose="02020603050405020304" pitchFamily="18" charset="0"/>
              </a:rPr>
              <a:t>титульные данные, </a:t>
            </a:r>
            <a:endParaRPr lang="en-US" sz="2000" dirty="0">
              <a:latin typeface="Times New Roman" panose="02020603050405020304" pitchFamily="18" charset="0"/>
              <a:ea typeface="Times New Roman" panose="02020603050405020304" pitchFamily="18" charset="0"/>
            </a:endParaRPr>
          </a:p>
          <a:p>
            <a:pPr lvl="1" algn="just">
              <a:spcBef>
                <a:spcPts val="200"/>
              </a:spcBef>
            </a:pPr>
            <a:r>
              <a:rPr lang="ru-RU" sz="2000" dirty="0">
                <a:latin typeface="Times New Roman" panose="02020603050405020304" pitchFamily="18" charset="0"/>
                <a:ea typeface="Times New Roman" panose="02020603050405020304" pitchFamily="18" charset="0"/>
              </a:rPr>
              <a:t>издательские права, </a:t>
            </a:r>
            <a:endParaRPr lang="en-US" sz="2000" dirty="0">
              <a:latin typeface="Times New Roman" panose="02020603050405020304" pitchFamily="18" charset="0"/>
              <a:ea typeface="Times New Roman" panose="02020603050405020304" pitchFamily="18" charset="0"/>
            </a:endParaRPr>
          </a:p>
          <a:p>
            <a:pPr lvl="1" algn="just">
              <a:spcBef>
                <a:spcPts val="200"/>
              </a:spcBef>
            </a:pPr>
            <a:r>
              <a:rPr lang="ru-RU" sz="2000" dirty="0">
                <a:latin typeface="Times New Roman" panose="02020603050405020304" pitchFamily="18" charset="0"/>
                <a:ea typeface="Times New Roman" panose="02020603050405020304" pitchFamily="18" charset="0"/>
              </a:rPr>
              <a:t>списки клиентов </a:t>
            </a:r>
            <a:endParaRPr lang="en-US" sz="2000" dirty="0">
              <a:latin typeface="Times New Roman" panose="02020603050405020304" pitchFamily="18" charset="0"/>
              <a:ea typeface="Times New Roman" panose="02020603050405020304" pitchFamily="18" charset="0"/>
            </a:endParaRPr>
          </a:p>
          <a:p>
            <a:pPr lvl="1" algn="just">
              <a:spcBef>
                <a:spcPts val="200"/>
              </a:spcBef>
            </a:pPr>
            <a:r>
              <a:rPr lang="ru-RU" sz="2000" dirty="0">
                <a:latin typeface="Times New Roman" panose="02020603050405020304" pitchFamily="18" charset="0"/>
                <a:ea typeface="Times New Roman" panose="02020603050405020304" pitchFamily="18" charset="0"/>
              </a:rPr>
              <a:t>и аналогичные по существу статьи, созданные самим предприятием, невозможно отличить от затрат на развитие бизнеса в целом. </a:t>
            </a:r>
            <a:endParaRPr lang="en-US" sz="2000" dirty="0">
              <a:latin typeface="Times New Roman" panose="02020603050405020304" pitchFamily="18" charset="0"/>
              <a:ea typeface="Times New Roman" panose="02020603050405020304" pitchFamily="18" charset="0"/>
            </a:endParaRPr>
          </a:p>
          <a:p>
            <a:pPr lvl="1" algn="just">
              <a:spcBef>
                <a:spcPts val="200"/>
              </a:spcBef>
            </a:pPr>
            <a:r>
              <a:rPr lang="ru-RU" sz="2000" dirty="0">
                <a:latin typeface="Times New Roman" panose="02020603050405020304" pitchFamily="18" charset="0"/>
                <a:ea typeface="Times New Roman" panose="02020603050405020304" pitchFamily="18" charset="0"/>
              </a:rPr>
              <a:t>Следовательно, такие статьи не подлежат признанию в качестве </a:t>
            </a:r>
            <a:r>
              <a:rPr lang="ru-RU" sz="2200" dirty="0">
                <a:latin typeface="Times New Roman" panose="02020603050405020304" pitchFamily="18" charset="0"/>
                <a:ea typeface="Times New Roman" panose="02020603050405020304" pitchFamily="18" charset="0"/>
              </a:rPr>
              <a:t>нематериальных активов. </a:t>
            </a:r>
          </a:p>
          <a:p>
            <a:pPr marL="285750" indent="-285750" algn="just">
              <a:spcBef>
                <a:spcPts val="200"/>
              </a:spcBef>
              <a:spcAft>
                <a:spcPts val="0"/>
              </a:spcAft>
              <a:buFont typeface="Wingdings" panose="05000000000000000000" pitchFamily="2" charset="2"/>
              <a:buChar char="q"/>
            </a:pPr>
            <a:endParaRPr lang="ru-RU" dirty="0">
              <a:latin typeface="Times New Roman" panose="02020603050405020304" pitchFamily="18" charset="0"/>
              <a:ea typeface="Times New Roman" panose="02020603050405020304" pitchFamily="18" charset="0"/>
            </a:endParaRPr>
          </a:p>
          <a:p>
            <a:pPr algn="just">
              <a:spcBef>
                <a:spcPts val="200"/>
              </a:spcBef>
              <a:spcAft>
                <a:spcPts val="0"/>
              </a:spcAft>
            </a:pPr>
            <a:endParaRPr lang="ru-RU" dirty="0">
              <a:latin typeface="Times New Roman" panose="02020603050405020304" pitchFamily="18" charset="0"/>
              <a:ea typeface="Times New Roman" panose="02020603050405020304" pitchFamily="18" charset="0"/>
            </a:endParaRPr>
          </a:p>
          <a:p>
            <a:pPr marL="285750" indent="-285750" algn="just">
              <a:spcBef>
                <a:spcPts val="200"/>
              </a:spcBef>
              <a:spcAft>
                <a:spcPts val="0"/>
              </a:spcAft>
              <a:buFont typeface="Wingdings" panose="05000000000000000000" pitchFamily="2" charset="2"/>
              <a:buChar char="q"/>
            </a:pPr>
            <a:endParaRPr lang="ru-RU" dirty="0">
              <a:latin typeface="Times New Roman" panose="02020603050405020304" pitchFamily="18" charset="0"/>
              <a:ea typeface="Times New Roman" panose="02020603050405020304" pitchFamily="18" charset="0"/>
            </a:endParaRPr>
          </a:p>
          <a:p>
            <a:pPr algn="just">
              <a:spcBef>
                <a:spcPts val="200"/>
              </a:spcBef>
              <a:spcAft>
                <a:spcPts val="0"/>
              </a:spcAft>
            </a:pPr>
            <a:endParaRPr lang="ru-RU" dirty="0">
              <a:latin typeface="Times New Roman" panose="02020603050405020304" pitchFamily="18" charset="0"/>
              <a:ea typeface="Times New Roman" panose="02020603050405020304" pitchFamily="18" charset="0"/>
            </a:endParaRPr>
          </a:p>
          <a:p>
            <a:pPr algn="just">
              <a:spcBef>
                <a:spcPts val="200"/>
              </a:spcBef>
              <a:spcAft>
                <a:spcPts val="0"/>
              </a:spcAft>
            </a:pPr>
            <a:endParaRPr lang="ru-RU" dirty="0">
              <a:latin typeface="Times New Roman" panose="02020603050405020304" pitchFamily="18" charset="0"/>
              <a:ea typeface="Times New Roman" panose="02020603050405020304" pitchFamily="18" charset="0"/>
            </a:endParaRPr>
          </a:p>
          <a:p>
            <a:pPr marL="285750" indent="-285750" algn="just">
              <a:spcBef>
                <a:spcPts val="200"/>
              </a:spcBef>
              <a:spcAft>
                <a:spcPts val="0"/>
              </a:spcAft>
              <a:buFont typeface="Wingdings" panose="05000000000000000000" pitchFamily="2" charset="2"/>
              <a:buChar char="q"/>
            </a:pPr>
            <a:endParaRPr lang="ru-RU" dirty="0">
              <a:latin typeface="Times New Roman" panose="02020603050405020304" pitchFamily="18" charset="0"/>
              <a:ea typeface="Times New Roman" panose="02020603050405020304" pitchFamily="18" charset="0"/>
            </a:endParaRPr>
          </a:p>
          <a:p>
            <a:pPr algn="just">
              <a:spcBef>
                <a:spcPts val="200"/>
              </a:spcBef>
              <a:spcAft>
                <a:spcPts val="0"/>
              </a:spcAft>
            </a:pPr>
            <a:endParaRPr lang="ru-RU" dirty="0">
              <a:latin typeface="Times New Roman" panose="02020603050405020304" pitchFamily="18" charset="0"/>
              <a:ea typeface="Times New Roman" panose="02020603050405020304" pitchFamily="18" charset="0"/>
            </a:endParaRPr>
          </a:p>
          <a:p>
            <a:pPr algn="just">
              <a:spcBef>
                <a:spcPts val="200"/>
              </a:spcBef>
              <a:spcAft>
                <a:spcPts val="0"/>
              </a:spcAft>
            </a:pPr>
            <a:endParaRPr lang="ru-RU" dirty="0">
              <a:latin typeface="Times New Roman" panose="02020603050405020304" pitchFamily="18" charset="0"/>
              <a:ea typeface="Times New Roman" panose="02020603050405020304" pitchFamily="18" charset="0"/>
            </a:endParaRPr>
          </a:p>
          <a:p>
            <a:pPr algn="just">
              <a:spcBef>
                <a:spcPts val="200"/>
              </a:spcBef>
              <a:spcAft>
                <a:spcPts val="0"/>
              </a:spcAft>
            </a:pPr>
            <a:endParaRPr lang="ru-RU" dirty="0">
              <a:latin typeface="Times New Roman" panose="02020603050405020304" pitchFamily="18" charset="0"/>
              <a:ea typeface="Times New Roman" panose="02020603050405020304" pitchFamily="18" charset="0"/>
            </a:endParaRPr>
          </a:p>
          <a:p>
            <a:pPr algn="just">
              <a:spcBef>
                <a:spcPts val="200"/>
              </a:spcBef>
              <a:spcAft>
                <a:spcPts val="0"/>
              </a:spcAft>
            </a:pPr>
            <a:endParaRPr lang="ru-RU" dirty="0">
              <a:latin typeface="Times New Roman" panose="02020603050405020304" pitchFamily="18" charset="0"/>
              <a:ea typeface="Times New Roman" panose="02020603050405020304" pitchFamily="18" charset="0"/>
            </a:endParaRPr>
          </a:p>
          <a:p>
            <a:pPr algn="just">
              <a:spcBef>
                <a:spcPts val="200"/>
              </a:spcBef>
              <a:spcAft>
                <a:spcPts val="0"/>
              </a:spcAft>
            </a:pPr>
            <a:br>
              <a:rPr lang="ru-RU" dirty="0">
                <a:latin typeface="Times New Roman" panose="02020603050405020304" pitchFamily="18" charset="0"/>
                <a:ea typeface="Times New Roman" panose="02020603050405020304" pitchFamily="18" charset="0"/>
              </a:rPr>
            </a:br>
            <a:endParaRPr lang="ru-RU" dirty="0"/>
          </a:p>
        </p:txBody>
      </p:sp>
    </p:spTree>
    <p:extLst>
      <p:ext uri="{BB962C8B-B14F-4D97-AF65-F5344CB8AC3E}">
        <p14:creationId xmlns:p14="http://schemas.microsoft.com/office/powerpoint/2010/main" val="345492723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61EBBE37-C689-4F84-B80D-D058A9CE4265}"/>
              </a:ext>
            </a:extLst>
          </p:cNvPr>
          <p:cNvSpPr>
            <a:spLocks noGrp="1"/>
          </p:cNvSpPr>
          <p:nvPr>
            <p:ph type="title"/>
          </p:nvPr>
        </p:nvSpPr>
        <p:spPr>
          <a:xfrm>
            <a:off x="292337" y="181538"/>
            <a:ext cx="10364451" cy="1125849"/>
          </a:xfrm>
        </p:spPr>
        <p:txBody>
          <a:bodyPr>
            <a:normAutofit fontScale="90000"/>
          </a:bodyPr>
          <a:lstStyle/>
          <a:p>
            <a:r>
              <a:rPr lang="ru-RU" dirty="0"/>
              <a:t>Постскриптум. ФСБУ 14/2022 – МСФО </a:t>
            </a:r>
            <a:r>
              <a:rPr lang="en-US" dirty="0"/>
              <a:t>(IAS) 38</a:t>
            </a:r>
            <a:br>
              <a:rPr lang="ru-RU" dirty="0"/>
            </a:br>
            <a:r>
              <a:rPr lang="ru-RU" dirty="0"/>
              <a:t>запрет на раздувание капитала за счет НМА (3)</a:t>
            </a:r>
          </a:p>
        </p:txBody>
      </p:sp>
      <p:sp>
        <p:nvSpPr>
          <p:cNvPr id="7" name="TextBox 6">
            <a:extLst>
              <a:ext uri="{FF2B5EF4-FFF2-40B4-BE49-F238E27FC236}">
                <a16:creationId xmlns:a16="http://schemas.microsoft.com/office/drawing/2014/main" id="{E0E639F1-14C3-4DC1-8741-D0EA4E8DBEEB}"/>
              </a:ext>
            </a:extLst>
          </p:cNvPr>
          <p:cNvSpPr txBox="1"/>
          <p:nvPr/>
        </p:nvSpPr>
        <p:spPr>
          <a:xfrm>
            <a:off x="674076" y="1307387"/>
            <a:ext cx="8617788" cy="8309967"/>
          </a:xfrm>
          <a:prstGeom prst="rect">
            <a:avLst/>
          </a:prstGeom>
          <a:noFill/>
        </p:spPr>
        <p:txBody>
          <a:bodyPr wrap="square" rtlCol="0">
            <a:spAutoFit/>
          </a:bodyPr>
          <a:lstStyle/>
          <a:p>
            <a:pPr algn="just">
              <a:spcBef>
                <a:spcPts val="200"/>
              </a:spcBef>
              <a:spcAft>
                <a:spcPts val="0"/>
              </a:spcAft>
            </a:pPr>
            <a:r>
              <a:rPr lang="ru-RU" dirty="0">
                <a:latin typeface="Times New Roman" panose="02020603050405020304" pitchFamily="18" charset="0"/>
                <a:ea typeface="Times New Roman" panose="02020603050405020304" pitchFamily="18" charset="0"/>
              </a:rPr>
              <a:t>Еще в МСФО следует отметить указание на этапы жизненного цикла актива:</a:t>
            </a:r>
          </a:p>
          <a:p>
            <a:pPr marL="285750" indent="-285750" algn="just">
              <a:spcBef>
                <a:spcPts val="200"/>
              </a:spcBef>
              <a:spcAft>
                <a:spcPts val="0"/>
              </a:spcAft>
              <a:buFont typeface="Wingdings" panose="05000000000000000000" pitchFamily="2" charset="2"/>
              <a:buChar char="q"/>
            </a:pPr>
            <a:r>
              <a:rPr lang="ru-RU" dirty="0">
                <a:latin typeface="Times New Roman" panose="02020603050405020304" pitchFamily="18" charset="0"/>
                <a:ea typeface="Times New Roman" panose="02020603050405020304" pitchFamily="18" charset="0"/>
              </a:rPr>
              <a:t>На стадии исследований – признанию не подлежат.</a:t>
            </a:r>
          </a:p>
          <a:p>
            <a:pPr marL="285750" indent="-285750" algn="just">
              <a:spcBef>
                <a:spcPts val="200"/>
              </a:spcBef>
              <a:spcAft>
                <a:spcPts val="0"/>
              </a:spcAft>
              <a:buFont typeface="Wingdings" panose="05000000000000000000" pitchFamily="2" charset="2"/>
              <a:buChar char="q"/>
            </a:pPr>
            <a:r>
              <a:rPr lang="ru-RU" dirty="0">
                <a:latin typeface="Times New Roman" panose="02020603050405020304" pitchFamily="18" charset="0"/>
                <a:ea typeface="Times New Roman" panose="02020603050405020304" pitchFamily="18" charset="0"/>
              </a:rPr>
              <a:t>На стадии разработки – завершенный разработкой актив, или надо продемонстрировать (п.58):</a:t>
            </a:r>
          </a:p>
          <a:p>
            <a:pPr algn="just">
              <a:spcBef>
                <a:spcPts val="200"/>
              </a:spcBef>
              <a:spcAft>
                <a:spcPts val="0"/>
              </a:spcAft>
            </a:pPr>
            <a:r>
              <a:rPr lang="ru-RU" dirty="0">
                <a:latin typeface="Times New Roman" panose="02020603050405020304" pitchFamily="18" charset="0"/>
                <a:ea typeface="Times New Roman" panose="02020603050405020304" pitchFamily="18" charset="0"/>
              </a:rPr>
              <a:t>	</a:t>
            </a:r>
            <a:r>
              <a:rPr lang="en-US" dirty="0">
                <a:latin typeface="Times New Roman" panose="02020603050405020304" pitchFamily="18" charset="0"/>
                <a:ea typeface="Times New Roman" panose="02020603050405020304" pitchFamily="18" charset="0"/>
              </a:rPr>
              <a:t>(a) </a:t>
            </a:r>
            <a:r>
              <a:rPr lang="ru-RU" dirty="0">
                <a:latin typeface="Times New Roman" panose="02020603050405020304" pitchFamily="18" charset="0"/>
                <a:ea typeface="Times New Roman" panose="02020603050405020304" pitchFamily="18" charset="0"/>
              </a:rPr>
              <a:t>Техническую осуществимость завершения создания нематериального актива так, чтобы его можно было использовать или продать. </a:t>
            </a:r>
            <a:endParaRPr lang="en-US" dirty="0">
              <a:latin typeface="Times New Roman" panose="02020603050405020304" pitchFamily="18" charset="0"/>
              <a:ea typeface="Times New Roman" panose="02020603050405020304" pitchFamily="18" charset="0"/>
            </a:endParaRPr>
          </a:p>
          <a:p>
            <a:pPr algn="just">
              <a:spcBef>
                <a:spcPts val="200"/>
              </a:spcBef>
              <a:spcAft>
                <a:spcPts val="0"/>
              </a:spcAft>
            </a:pPr>
            <a:r>
              <a:rPr lang="en-US" dirty="0">
                <a:latin typeface="Times New Roman" panose="02020603050405020304" pitchFamily="18" charset="0"/>
                <a:ea typeface="Times New Roman" panose="02020603050405020304" pitchFamily="18" charset="0"/>
              </a:rPr>
              <a:t>	(b) </a:t>
            </a:r>
            <a:r>
              <a:rPr lang="ru-RU" dirty="0">
                <a:latin typeface="Times New Roman" panose="02020603050405020304" pitchFamily="18" charset="0"/>
                <a:ea typeface="Times New Roman" panose="02020603050405020304" pitchFamily="18" charset="0"/>
              </a:rPr>
              <a:t>Намерение завершить создание нематериального актива и использовать или продать его. </a:t>
            </a:r>
            <a:endParaRPr lang="en-US" dirty="0">
              <a:latin typeface="Times New Roman" panose="02020603050405020304" pitchFamily="18" charset="0"/>
              <a:ea typeface="Times New Roman" panose="02020603050405020304" pitchFamily="18" charset="0"/>
            </a:endParaRPr>
          </a:p>
          <a:p>
            <a:pPr algn="just">
              <a:spcBef>
                <a:spcPts val="200"/>
              </a:spcBef>
              <a:spcAft>
                <a:spcPts val="0"/>
              </a:spcAft>
            </a:pPr>
            <a:r>
              <a:rPr lang="en-US" dirty="0">
                <a:latin typeface="Times New Roman" panose="02020603050405020304" pitchFamily="18" charset="0"/>
                <a:ea typeface="Times New Roman" panose="02020603050405020304" pitchFamily="18" charset="0"/>
              </a:rPr>
              <a:t>	(c) </a:t>
            </a:r>
            <a:r>
              <a:rPr lang="ru-RU" dirty="0">
                <a:latin typeface="Times New Roman" panose="02020603050405020304" pitchFamily="18" charset="0"/>
                <a:ea typeface="Times New Roman" panose="02020603050405020304" pitchFamily="18" charset="0"/>
              </a:rPr>
              <a:t>Способность использовать или продать нематериальный актив. </a:t>
            </a:r>
            <a:endParaRPr lang="en-US" dirty="0">
              <a:latin typeface="Times New Roman" panose="02020603050405020304" pitchFamily="18" charset="0"/>
              <a:ea typeface="Times New Roman" panose="02020603050405020304" pitchFamily="18" charset="0"/>
            </a:endParaRPr>
          </a:p>
          <a:p>
            <a:pPr algn="just">
              <a:spcBef>
                <a:spcPts val="200"/>
              </a:spcBef>
              <a:spcAft>
                <a:spcPts val="0"/>
              </a:spcAft>
            </a:pPr>
            <a:r>
              <a:rPr lang="en-US" dirty="0">
                <a:latin typeface="Times New Roman" panose="02020603050405020304" pitchFamily="18" charset="0"/>
                <a:ea typeface="Times New Roman" panose="02020603050405020304" pitchFamily="18" charset="0"/>
              </a:rPr>
              <a:t>	(d) </a:t>
            </a:r>
            <a:r>
              <a:rPr lang="ru-RU" dirty="0">
                <a:latin typeface="Times New Roman" panose="02020603050405020304" pitchFamily="18" charset="0"/>
                <a:ea typeface="Times New Roman" panose="02020603050405020304" pitchFamily="18" charset="0"/>
              </a:rPr>
              <a:t>То, каким образом нематериальный актив будет создавать вероятные будущие экономические выгоды. Помимо прочего, предприятие может продемонстрировать наличие рынка для продукции нематериального актива, или самого нематериального актива, либо, если этот актив предполагается использовать для внутренних целей, полезность такого нематериального актива. </a:t>
            </a:r>
            <a:endParaRPr lang="en-US" dirty="0">
              <a:latin typeface="Times New Roman" panose="02020603050405020304" pitchFamily="18" charset="0"/>
              <a:ea typeface="Times New Roman" panose="02020603050405020304" pitchFamily="18" charset="0"/>
            </a:endParaRPr>
          </a:p>
          <a:p>
            <a:pPr algn="just">
              <a:spcBef>
                <a:spcPts val="200"/>
              </a:spcBef>
              <a:spcAft>
                <a:spcPts val="0"/>
              </a:spcAft>
            </a:pPr>
            <a:r>
              <a:rPr lang="en-US" dirty="0">
                <a:latin typeface="Times New Roman" panose="02020603050405020304" pitchFamily="18" charset="0"/>
                <a:ea typeface="Times New Roman" panose="02020603050405020304" pitchFamily="18" charset="0"/>
              </a:rPr>
              <a:t>	</a:t>
            </a:r>
            <a:r>
              <a:rPr lang="ru-RU" dirty="0">
                <a:latin typeface="Times New Roman" panose="02020603050405020304" pitchFamily="18" charset="0"/>
                <a:ea typeface="Times New Roman" panose="02020603050405020304" pitchFamily="18" charset="0"/>
              </a:rPr>
              <a:t>(e) Наличие достаточных технических, финансовых и прочих ресурсов для завершения разработки, использования или продажи нематериального актива. </a:t>
            </a:r>
            <a:r>
              <a:rPr lang="en-US" dirty="0">
                <a:latin typeface="Times New Roman" panose="02020603050405020304" pitchFamily="18" charset="0"/>
                <a:ea typeface="Times New Roman" panose="02020603050405020304" pitchFamily="18" charset="0"/>
              </a:rPr>
              <a:t> </a:t>
            </a:r>
          </a:p>
          <a:p>
            <a:pPr algn="just">
              <a:spcBef>
                <a:spcPts val="200"/>
              </a:spcBef>
              <a:spcAft>
                <a:spcPts val="0"/>
              </a:spcAft>
            </a:pPr>
            <a:r>
              <a:rPr lang="en-US" dirty="0">
                <a:latin typeface="Times New Roman" panose="02020603050405020304" pitchFamily="18" charset="0"/>
                <a:ea typeface="Times New Roman" panose="02020603050405020304" pitchFamily="18" charset="0"/>
              </a:rPr>
              <a:t>	(f) </a:t>
            </a:r>
            <a:r>
              <a:rPr lang="ru-RU" dirty="0">
                <a:latin typeface="Times New Roman" panose="02020603050405020304" pitchFamily="18" charset="0"/>
                <a:ea typeface="Times New Roman" panose="02020603050405020304" pitchFamily="18" charset="0"/>
              </a:rPr>
              <a:t>Способность надежно оценить затраты, относящиеся к нематериальному активу в процессе его разработки. </a:t>
            </a:r>
          </a:p>
          <a:p>
            <a:pPr marL="285750" indent="-285750" algn="just">
              <a:spcBef>
                <a:spcPts val="200"/>
              </a:spcBef>
              <a:spcAft>
                <a:spcPts val="0"/>
              </a:spcAft>
              <a:buFont typeface="Wingdings" panose="05000000000000000000" pitchFamily="2" charset="2"/>
              <a:buChar char="q"/>
            </a:pPr>
            <a:endParaRPr lang="ru-RU" dirty="0">
              <a:latin typeface="Times New Roman" panose="02020603050405020304" pitchFamily="18" charset="0"/>
              <a:ea typeface="Times New Roman" panose="02020603050405020304" pitchFamily="18" charset="0"/>
            </a:endParaRPr>
          </a:p>
          <a:p>
            <a:pPr algn="just">
              <a:spcBef>
                <a:spcPts val="200"/>
              </a:spcBef>
              <a:spcAft>
                <a:spcPts val="0"/>
              </a:spcAft>
            </a:pPr>
            <a:endParaRPr lang="ru-RU" dirty="0">
              <a:latin typeface="Times New Roman" panose="02020603050405020304" pitchFamily="18" charset="0"/>
              <a:ea typeface="Times New Roman" panose="02020603050405020304" pitchFamily="18" charset="0"/>
            </a:endParaRPr>
          </a:p>
          <a:p>
            <a:pPr algn="just">
              <a:spcBef>
                <a:spcPts val="200"/>
              </a:spcBef>
              <a:spcAft>
                <a:spcPts val="0"/>
              </a:spcAft>
            </a:pPr>
            <a:endParaRPr lang="ru-RU" dirty="0">
              <a:latin typeface="Times New Roman" panose="02020603050405020304" pitchFamily="18" charset="0"/>
              <a:ea typeface="Times New Roman" panose="02020603050405020304" pitchFamily="18" charset="0"/>
            </a:endParaRPr>
          </a:p>
          <a:p>
            <a:pPr marL="285750" indent="-285750" algn="just">
              <a:spcBef>
                <a:spcPts val="200"/>
              </a:spcBef>
              <a:spcAft>
                <a:spcPts val="0"/>
              </a:spcAft>
              <a:buFont typeface="Wingdings" panose="05000000000000000000" pitchFamily="2" charset="2"/>
              <a:buChar char="q"/>
            </a:pPr>
            <a:endParaRPr lang="ru-RU" dirty="0">
              <a:latin typeface="Times New Roman" panose="02020603050405020304" pitchFamily="18" charset="0"/>
              <a:ea typeface="Times New Roman" panose="02020603050405020304" pitchFamily="18" charset="0"/>
            </a:endParaRPr>
          </a:p>
          <a:p>
            <a:pPr algn="just">
              <a:spcBef>
                <a:spcPts val="200"/>
              </a:spcBef>
              <a:spcAft>
                <a:spcPts val="0"/>
              </a:spcAft>
            </a:pPr>
            <a:endParaRPr lang="ru-RU" dirty="0">
              <a:latin typeface="Times New Roman" panose="02020603050405020304" pitchFamily="18" charset="0"/>
              <a:ea typeface="Times New Roman" panose="02020603050405020304" pitchFamily="18" charset="0"/>
            </a:endParaRPr>
          </a:p>
          <a:p>
            <a:pPr algn="just">
              <a:spcBef>
                <a:spcPts val="200"/>
              </a:spcBef>
              <a:spcAft>
                <a:spcPts val="0"/>
              </a:spcAft>
            </a:pPr>
            <a:endParaRPr lang="ru-RU" dirty="0">
              <a:latin typeface="Times New Roman" panose="02020603050405020304" pitchFamily="18" charset="0"/>
              <a:ea typeface="Times New Roman" panose="02020603050405020304" pitchFamily="18" charset="0"/>
            </a:endParaRPr>
          </a:p>
          <a:p>
            <a:pPr algn="just">
              <a:spcBef>
                <a:spcPts val="200"/>
              </a:spcBef>
              <a:spcAft>
                <a:spcPts val="0"/>
              </a:spcAft>
            </a:pPr>
            <a:endParaRPr lang="ru-RU" dirty="0">
              <a:latin typeface="Times New Roman" panose="02020603050405020304" pitchFamily="18" charset="0"/>
              <a:ea typeface="Times New Roman" panose="02020603050405020304" pitchFamily="18" charset="0"/>
            </a:endParaRPr>
          </a:p>
          <a:p>
            <a:pPr algn="just">
              <a:spcBef>
                <a:spcPts val="200"/>
              </a:spcBef>
              <a:spcAft>
                <a:spcPts val="0"/>
              </a:spcAft>
            </a:pPr>
            <a:endParaRPr lang="ru-RU" dirty="0">
              <a:latin typeface="Times New Roman" panose="02020603050405020304" pitchFamily="18" charset="0"/>
              <a:ea typeface="Times New Roman" panose="02020603050405020304" pitchFamily="18" charset="0"/>
            </a:endParaRPr>
          </a:p>
          <a:p>
            <a:pPr algn="just">
              <a:spcBef>
                <a:spcPts val="200"/>
              </a:spcBef>
              <a:spcAft>
                <a:spcPts val="0"/>
              </a:spcAft>
            </a:pPr>
            <a:br>
              <a:rPr lang="ru-RU" dirty="0">
                <a:latin typeface="Times New Roman" panose="02020603050405020304" pitchFamily="18" charset="0"/>
                <a:ea typeface="Times New Roman" panose="02020603050405020304" pitchFamily="18" charset="0"/>
              </a:rPr>
            </a:br>
            <a:endParaRPr lang="ru-RU" dirty="0"/>
          </a:p>
        </p:txBody>
      </p:sp>
    </p:spTree>
    <p:extLst>
      <p:ext uri="{BB962C8B-B14F-4D97-AF65-F5344CB8AC3E}">
        <p14:creationId xmlns:p14="http://schemas.microsoft.com/office/powerpoint/2010/main" val="202189878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61EBBE37-C689-4F84-B80D-D058A9CE4265}"/>
              </a:ext>
            </a:extLst>
          </p:cNvPr>
          <p:cNvSpPr>
            <a:spLocks noGrp="1"/>
          </p:cNvSpPr>
          <p:nvPr>
            <p:ph type="title"/>
          </p:nvPr>
        </p:nvSpPr>
        <p:spPr>
          <a:xfrm>
            <a:off x="576422" y="359091"/>
            <a:ext cx="10364451" cy="1125849"/>
          </a:xfrm>
        </p:spPr>
        <p:txBody>
          <a:bodyPr>
            <a:normAutofit fontScale="90000"/>
          </a:bodyPr>
          <a:lstStyle/>
          <a:p>
            <a:r>
              <a:rPr lang="ru-RU" dirty="0"/>
              <a:t>Постскриптум. ФСБУ 14/2022 –</a:t>
            </a:r>
            <a:br>
              <a:rPr lang="ru-RU" dirty="0"/>
            </a:br>
            <a:r>
              <a:rPr lang="ru-RU" dirty="0"/>
              <a:t>только затратный подход (1)</a:t>
            </a:r>
          </a:p>
        </p:txBody>
      </p:sp>
      <p:sp>
        <p:nvSpPr>
          <p:cNvPr id="7" name="TextBox 6">
            <a:extLst>
              <a:ext uri="{FF2B5EF4-FFF2-40B4-BE49-F238E27FC236}">
                <a16:creationId xmlns:a16="http://schemas.microsoft.com/office/drawing/2014/main" id="{E0E639F1-14C3-4DC1-8741-D0EA4E8DBEEB}"/>
              </a:ext>
            </a:extLst>
          </p:cNvPr>
          <p:cNvSpPr txBox="1"/>
          <p:nvPr/>
        </p:nvSpPr>
        <p:spPr>
          <a:xfrm>
            <a:off x="913773" y="1484940"/>
            <a:ext cx="8617788" cy="4452501"/>
          </a:xfrm>
          <a:prstGeom prst="rect">
            <a:avLst/>
          </a:prstGeom>
          <a:noFill/>
        </p:spPr>
        <p:txBody>
          <a:bodyPr wrap="square" rtlCol="0">
            <a:spAutoFit/>
          </a:bodyPr>
          <a:lstStyle/>
          <a:p>
            <a:pPr algn="just">
              <a:spcBef>
                <a:spcPts val="200"/>
              </a:spcBef>
            </a:pPr>
            <a:r>
              <a:rPr lang="ru-RU" dirty="0">
                <a:latin typeface="Times New Roman" panose="02020603050405020304" pitchFamily="18" charset="0"/>
              </a:rPr>
              <a:t>II. Оценка</a:t>
            </a:r>
          </a:p>
          <a:p>
            <a:pPr algn="just">
              <a:spcBef>
                <a:spcPts val="200"/>
              </a:spcBef>
            </a:pPr>
            <a:r>
              <a:rPr lang="ru-RU" dirty="0">
                <a:latin typeface="Times New Roman" panose="02020603050405020304" pitchFamily="18" charset="0"/>
              </a:rPr>
              <a:t>13. При признании в бухгалтерском учете объект нематериальных активов оценивается по первоначальной стоимости. </a:t>
            </a:r>
            <a:endParaRPr lang="en-US" dirty="0">
              <a:latin typeface="Times New Roman" panose="02020603050405020304" pitchFamily="18" charset="0"/>
            </a:endParaRPr>
          </a:p>
          <a:p>
            <a:pPr algn="just">
              <a:spcBef>
                <a:spcPts val="200"/>
              </a:spcBef>
            </a:pPr>
            <a:r>
              <a:rPr lang="ru-RU" b="1" dirty="0">
                <a:latin typeface="Times New Roman" panose="02020603050405020304" pitchFamily="18" charset="0"/>
              </a:rPr>
              <a:t>Первоначальной стоимостью объекта нематериальных активов считается общая сумма связанных с этим объектом капитальных вложений, осуществленных до признания объекта нематериальных активов в бухгалтерском учете</a:t>
            </a:r>
            <a:r>
              <a:rPr lang="ru-RU" b="1" dirty="0"/>
              <a:t>.</a:t>
            </a:r>
          </a:p>
          <a:p>
            <a:pPr algn="just">
              <a:spcBef>
                <a:spcPts val="200"/>
              </a:spcBef>
            </a:pPr>
            <a:endParaRPr lang="ru-RU" dirty="0"/>
          </a:p>
          <a:p>
            <a:pPr algn="just">
              <a:spcBef>
                <a:spcPts val="200"/>
              </a:spcBef>
              <a:spcAft>
                <a:spcPts val="0"/>
              </a:spcAft>
            </a:pPr>
            <a:r>
              <a:rPr lang="ru-RU" dirty="0">
                <a:latin typeface="Times New Roman" panose="02020603050405020304" pitchFamily="18" charset="0"/>
                <a:ea typeface="Times New Roman" panose="02020603050405020304" pitchFamily="18" charset="0"/>
              </a:rPr>
              <a:t>МСФО 38: для признания требуется </a:t>
            </a:r>
            <a:r>
              <a:rPr lang="en-US" dirty="0">
                <a:latin typeface="Times New Roman" panose="02020603050405020304" pitchFamily="18" charset="0"/>
                <a:ea typeface="Times New Roman" panose="02020603050405020304" pitchFamily="18" charset="0"/>
              </a:rPr>
              <a:t>(</a:t>
            </a:r>
            <a:r>
              <a:rPr lang="ru-RU" dirty="0">
                <a:latin typeface="Times New Roman" panose="02020603050405020304" pitchFamily="18" charset="0"/>
                <a:ea typeface="Times New Roman" panose="02020603050405020304" pitchFamily="18" charset="0"/>
              </a:rPr>
              <a:t>58</a:t>
            </a:r>
            <a:r>
              <a:rPr lang="en-US" dirty="0">
                <a:latin typeface="Times New Roman" panose="02020603050405020304" pitchFamily="18" charset="0"/>
                <a:ea typeface="Times New Roman" panose="02020603050405020304" pitchFamily="18" charset="0"/>
              </a:rPr>
              <a:t>F) </a:t>
            </a:r>
            <a:r>
              <a:rPr lang="ru-RU" dirty="0">
                <a:latin typeface="Times New Roman" panose="02020603050405020304" pitchFamily="18" charset="0"/>
                <a:ea typeface="Times New Roman" panose="02020603050405020304" pitchFamily="18" charset="0"/>
              </a:rPr>
              <a:t>Способность надежно оценить затраты, относящиеся к нематериальному активу в процессе его разработки. </a:t>
            </a:r>
          </a:p>
          <a:p>
            <a:pPr algn="just">
              <a:spcBef>
                <a:spcPts val="200"/>
              </a:spcBef>
              <a:spcAft>
                <a:spcPts val="0"/>
              </a:spcAft>
            </a:pPr>
            <a:endParaRPr lang="ru-RU" dirty="0">
              <a:latin typeface="Times New Roman" panose="02020603050405020304" pitchFamily="18" charset="0"/>
              <a:ea typeface="Times New Roman" panose="02020603050405020304" pitchFamily="18" charset="0"/>
            </a:endParaRPr>
          </a:p>
          <a:p>
            <a:pPr algn="just">
              <a:spcBef>
                <a:spcPts val="200"/>
              </a:spcBef>
              <a:spcAft>
                <a:spcPts val="0"/>
              </a:spcAft>
            </a:pPr>
            <a:endParaRPr lang="ru-RU" dirty="0">
              <a:latin typeface="Times New Roman" panose="02020603050405020304" pitchFamily="18" charset="0"/>
              <a:ea typeface="Times New Roman" panose="02020603050405020304" pitchFamily="18" charset="0"/>
            </a:endParaRPr>
          </a:p>
          <a:p>
            <a:pPr algn="just">
              <a:spcBef>
                <a:spcPts val="200"/>
              </a:spcBef>
              <a:spcAft>
                <a:spcPts val="0"/>
              </a:spcAft>
            </a:pPr>
            <a:r>
              <a:rPr lang="ru-RU" dirty="0">
                <a:latin typeface="Times New Roman" panose="02020603050405020304" pitchFamily="18" charset="0"/>
                <a:ea typeface="Times New Roman" panose="02020603050405020304" pitchFamily="18" charset="0"/>
              </a:rPr>
              <a:t>ЧТО ВХОДИТ В ЗАТРАТЫ? См. ниже</a:t>
            </a:r>
          </a:p>
          <a:p>
            <a:pPr algn="just">
              <a:spcBef>
                <a:spcPts val="200"/>
              </a:spcBef>
              <a:spcAft>
                <a:spcPts val="0"/>
              </a:spcAft>
            </a:pPr>
            <a:br>
              <a:rPr lang="ru-RU" dirty="0">
                <a:latin typeface="Times New Roman" panose="02020603050405020304" pitchFamily="18" charset="0"/>
                <a:ea typeface="Times New Roman" panose="02020603050405020304" pitchFamily="18" charset="0"/>
              </a:rPr>
            </a:br>
            <a:endParaRPr lang="ru-RU" dirty="0"/>
          </a:p>
        </p:txBody>
      </p:sp>
    </p:spTree>
    <p:extLst>
      <p:ext uri="{BB962C8B-B14F-4D97-AF65-F5344CB8AC3E}">
        <p14:creationId xmlns:p14="http://schemas.microsoft.com/office/powerpoint/2010/main" val="259162452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61EBBE37-C689-4F84-B80D-D058A9CE4265}"/>
              </a:ext>
            </a:extLst>
          </p:cNvPr>
          <p:cNvSpPr>
            <a:spLocks noGrp="1"/>
          </p:cNvSpPr>
          <p:nvPr>
            <p:ph type="title"/>
          </p:nvPr>
        </p:nvSpPr>
        <p:spPr>
          <a:xfrm>
            <a:off x="576422" y="359091"/>
            <a:ext cx="10364451" cy="1125849"/>
          </a:xfrm>
        </p:spPr>
        <p:txBody>
          <a:bodyPr>
            <a:normAutofit fontScale="90000"/>
          </a:bodyPr>
          <a:lstStyle/>
          <a:p>
            <a:r>
              <a:rPr lang="ru-RU" dirty="0"/>
              <a:t>Постскриптум. МСФО 38 –</a:t>
            </a:r>
            <a:br>
              <a:rPr lang="ru-RU" dirty="0"/>
            </a:br>
            <a:r>
              <a:rPr lang="ru-RU" dirty="0"/>
              <a:t>только затратный подход (2)</a:t>
            </a:r>
          </a:p>
        </p:txBody>
      </p:sp>
      <p:sp>
        <p:nvSpPr>
          <p:cNvPr id="7" name="TextBox 6">
            <a:extLst>
              <a:ext uri="{FF2B5EF4-FFF2-40B4-BE49-F238E27FC236}">
                <a16:creationId xmlns:a16="http://schemas.microsoft.com/office/drawing/2014/main" id="{E0E639F1-14C3-4DC1-8741-D0EA4E8DBEEB}"/>
              </a:ext>
            </a:extLst>
          </p:cNvPr>
          <p:cNvSpPr txBox="1"/>
          <p:nvPr/>
        </p:nvSpPr>
        <p:spPr>
          <a:xfrm>
            <a:off x="913773" y="1484940"/>
            <a:ext cx="8617788" cy="4452501"/>
          </a:xfrm>
          <a:prstGeom prst="rect">
            <a:avLst/>
          </a:prstGeom>
          <a:noFill/>
        </p:spPr>
        <p:txBody>
          <a:bodyPr wrap="square" rtlCol="0">
            <a:spAutoFit/>
          </a:bodyPr>
          <a:lstStyle/>
          <a:p>
            <a:pPr algn="just">
              <a:spcBef>
                <a:spcPts val="200"/>
              </a:spcBef>
            </a:pPr>
            <a:r>
              <a:rPr lang="ru-RU" dirty="0">
                <a:latin typeface="Times New Roman" panose="02020603050405020304" pitchFamily="18" charset="0"/>
              </a:rPr>
              <a:t>II. Оценка</a:t>
            </a:r>
          </a:p>
          <a:p>
            <a:pPr algn="just">
              <a:spcBef>
                <a:spcPts val="200"/>
              </a:spcBef>
            </a:pPr>
            <a:r>
              <a:rPr lang="ru-RU" dirty="0">
                <a:latin typeface="Times New Roman" panose="02020603050405020304" pitchFamily="18" charset="0"/>
              </a:rPr>
              <a:t>13. При признании в бухгалтерском учете объект нематериальных активов оценивается по первоначальной стоимости. </a:t>
            </a:r>
            <a:endParaRPr lang="en-US" dirty="0">
              <a:latin typeface="Times New Roman" panose="02020603050405020304" pitchFamily="18" charset="0"/>
            </a:endParaRPr>
          </a:p>
          <a:p>
            <a:pPr algn="just">
              <a:spcBef>
                <a:spcPts val="200"/>
              </a:spcBef>
            </a:pPr>
            <a:r>
              <a:rPr lang="ru-RU" b="1" dirty="0">
                <a:latin typeface="Times New Roman" panose="02020603050405020304" pitchFamily="18" charset="0"/>
              </a:rPr>
              <a:t>Первоначальной стоимостью объекта нематериальных активов считается общая сумма связанных с этим объектом капитальных вложений, осуществленных до признания объекта нематериальных активов в бухгалтерском учете</a:t>
            </a:r>
            <a:r>
              <a:rPr lang="ru-RU" b="1" dirty="0"/>
              <a:t>.</a:t>
            </a:r>
          </a:p>
          <a:p>
            <a:pPr algn="just">
              <a:spcBef>
                <a:spcPts val="200"/>
              </a:spcBef>
            </a:pPr>
            <a:endParaRPr lang="ru-RU" dirty="0"/>
          </a:p>
          <a:p>
            <a:pPr algn="just">
              <a:spcBef>
                <a:spcPts val="200"/>
              </a:spcBef>
              <a:spcAft>
                <a:spcPts val="0"/>
              </a:spcAft>
            </a:pPr>
            <a:r>
              <a:rPr lang="ru-RU" dirty="0">
                <a:latin typeface="Times New Roman" panose="02020603050405020304" pitchFamily="18" charset="0"/>
                <a:ea typeface="Times New Roman" panose="02020603050405020304" pitchFamily="18" charset="0"/>
              </a:rPr>
              <a:t>МСФО 38: для признания требуется </a:t>
            </a:r>
            <a:r>
              <a:rPr lang="en-US" dirty="0">
                <a:latin typeface="Times New Roman" panose="02020603050405020304" pitchFamily="18" charset="0"/>
                <a:ea typeface="Times New Roman" panose="02020603050405020304" pitchFamily="18" charset="0"/>
              </a:rPr>
              <a:t>(</a:t>
            </a:r>
            <a:r>
              <a:rPr lang="ru-RU" dirty="0">
                <a:latin typeface="Times New Roman" panose="02020603050405020304" pitchFamily="18" charset="0"/>
                <a:ea typeface="Times New Roman" panose="02020603050405020304" pitchFamily="18" charset="0"/>
              </a:rPr>
              <a:t>58</a:t>
            </a:r>
            <a:r>
              <a:rPr lang="en-US" dirty="0">
                <a:latin typeface="Times New Roman" panose="02020603050405020304" pitchFamily="18" charset="0"/>
                <a:ea typeface="Times New Roman" panose="02020603050405020304" pitchFamily="18" charset="0"/>
              </a:rPr>
              <a:t>F) </a:t>
            </a:r>
            <a:r>
              <a:rPr lang="ru-RU" dirty="0">
                <a:latin typeface="Times New Roman" panose="02020603050405020304" pitchFamily="18" charset="0"/>
                <a:ea typeface="Times New Roman" panose="02020603050405020304" pitchFamily="18" charset="0"/>
              </a:rPr>
              <a:t>Способность надежно оценить затраты, относящиеся к нематериальному активу в процессе его разработки. </a:t>
            </a:r>
          </a:p>
          <a:p>
            <a:pPr algn="just">
              <a:spcBef>
                <a:spcPts val="200"/>
              </a:spcBef>
              <a:spcAft>
                <a:spcPts val="0"/>
              </a:spcAft>
            </a:pPr>
            <a:endParaRPr lang="ru-RU" dirty="0">
              <a:latin typeface="Times New Roman" panose="02020603050405020304" pitchFamily="18" charset="0"/>
              <a:ea typeface="Times New Roman" panose="02020603050405020304" pitchFamily="18" charset="0"/>
            </a:endParaRPr>
          </a:p>
          <a:p>
            <a:pPr algn="just">
              <a:spcBef>
                <a:spcPts val="200"/>
              </a:spcBef>
              <a:spcAft>
                <a:spcPts val="0"/>
              </a:spcAft>
            </a:pPr>
            <a:endParaRPr lang="ru-RU" dirty="0">
              <a:latin typeface="Times New Roman" panose="02020603050405020304" pitchFamily="18" charset="0"/>
              <a:ea typeface="Times New Roman" panose="02020603050405020304" pitchFamily="18" charset="0"/>
            </a:endParaRPr>
          </a:p>
          <a:p>
            <a:pPr algn="just">
              <a:spcBef>
                <a:spcPts val="200"/>
              </a:spcBef>
              <a:spcAft>
                <a:spcPts val="0"/>
              </a:spcAft>
            </a:pPr>
            <a:r>
              <a:rPr lang="ru-RU" dirty="0">
                <a:latin typeface="Times New Roman" panose="02020603050405020304" pitchFamily="18" charset="0"/>
                <a:ea typeface="Times New Roman" panose="02020603050405020304" pitchFamily="18" charset="0"/>
              </a:rPr>
              <a:t>ЧТО ВХОДИТ В ЗАТРАТЫ? См. ниже</a:t>
            </a:r>
          </a:p>
          <a:p>
            <a:pPr algn="just">
              <a:spcBef>
                <a:spcPts val="200"/>
              </a:spcBef>
              <a:spcAft>
                <a:spcPts val="0"/>
              </a:spcAft>
            </a:pPr>
            <a:br>
              <a:rPr lang="ru-RU" dirty="0">
                <a:latin typeface="Times New Roman" panose="02020603050405020304" pitchFamily="18" charset="0"/>
                <a:ea typeface="Times New Roman" panose="02020603050405020304" pitchFamily="18" charset="0"/>
              </a:rPr>
            </a:br>
            <a:endParaRPr lang="ru-RU" dirty="0"/>
          </a:p>
        </p:txBody>
      </p:sp>
    </p:spTree>
    <p:extLst>
      <p:ext uri="{BB962C8B-B14F-4D97-AF65-F5344CB8AC3E}">
        <p14:creationId xmlns:p14="http://schemas.microsoft.com/office/powerpoint/2010/main" val="407827061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61EBBE37-C689-4F84-B80D-D058A9CE4265}"/>
              </a:ext>
            </a:extLst>
          </p:cNvPr>
          <p:cNvSpPr>
            <a:spLocks noGrp="1"/>
          </p:cNvSpPr>
          <p:nvPr>
            <p:ph type="title"/>
          </p:nvPr>
        </p:nvSpPr>
        <p:spPr>
          <a:xfrm>
            <a:off x="791569" y="67672"/>
            <a:ext cx="8164741" cy="1181098"/>
          </a:xfrm>
        </p:spPr>
        <p:txBody>
          <a:bodyPr>
            <a:normAutofit fontScale="90000"/>
          </a:bodyPr>
          <a:lstStyle/>
          <a:p>
            <a:r>
              <a:rPr lang="ru-RU" dirty="0"/>
              <a:t>Преамбула: настало время </a:t>
            </a:r>
            <a:br>
              <a:rPr lang="ru-RU" dirty="0"/>
            </a:br>
            <a:r>
              <a:rPr lang="ru-RU" dirty="0"/>
              <a:t>удивительных историй</a:t>
            </a:r>
          </a:p>
        </p:txBody>
      </p:sp>
      <p:pic>
        <p:nvPicPr>
          <p:cNvPr id="3" name="Рисунок 2">
            <a:extLst>
              <a:ext uri="{FF2B5EF4-FFF2-40B4-BE49-F238E27FC236}">
                <a16:creationId xmlns:a16="http://schemas.microsoft.com/office/drawing/2014/main" id="{AE21A01D-DED8-4995-B05B-53910B74E197}"/>
              </a:ext>
            </a:extLst>
          </p:cNvPr>
          <p:cNvPicPr>
            <a:picLocks noChangeAspect="1"/>
          </p:cNvPicPr>
          <p:nvPr/>
        </p:nvPicPr>
        <p:blipFill>
          <a:blip r:embed="rId3"/>
          <a:stretch>
            <a:fillRect/>
          </a:stretch>
        </p:blipFill>
        <p:spPr>
          <a:xfrm>
            <a:off x="7546164" y="241172"/>
            <a:ext cx="4322405" cy="3805389"/>
          </a:xfrm>
          <a:prstGeom prst="rect">
            <a:avLst/>
          </a:prstGeom>
        </p:spPr>
      </p:pic>
      <p:sp>
        <p:nvSpPr>
          <p:cNvPr id="9" name="Объект 8">
            <a:extLst>
              <a:ext uri="{FF2B5EF4-FFF2-40B4-BE49-F238E27FC236}">
                <a16:creationId xmlns:a16="http://schemas.microsoft.com/office/drawing/2014/main" id="{995839D8-3933-460A-BEBD-40F80F2B07DD}"/>
              </a:ext>
            </a:extLst>
          </p:cNvPr>
          <p:cNvSpPr>
            <a:spLocks noGrp="1"/>
          </p:cNvSpPr>
          <p:nvPr>
            <p:ph sz="quarter" idx="13"/>
          </p:nvPr>
        </p:nvSpPr>
        <p:spPr>
          <a:xfrm>
            <a:off x="725066" y="1371121"/>
            <a:ext cx="10363826" cy="4816615"/>
          </a:xfrm>
        </p:spPr>
        <p:txBody>
          <a:bodyPr>
            <a:normAutofit fontScale="92500" lnSpcReduction="20000"/>
          </a:bodyPr>
          <a:lstStyle/>
          <a:p>
            <a:r>
              <a:rPr lang="ru-RU" dirty="0"/>
              <a:t>Запрос: Организация собирается продать свой пакет </a:t>
            </a:r>
            <a:br>
              <a:rPr lang="ru-RU" dirty="0"/>
            </a:br>
            <a:r>
              <a:rPr lang="ru-RU" dirty="0"/>
              <a:t>товарных знаков.</a:t>
            </a:r>
          </a:p>
          <a:p>
            <a:r>
              <a:rPr lang="ru-RU" dirty="0"/>
              <a:t>В составе пакета шесть товарных знаков в стадии регистрации</a:t>
            </a:r>
            <a:br>
              <a:rPr lang="ru-RU" dirty="0"/>
            </a:br>
            <a:r>
              <a:rPr lang="ru-RU" dirty="0"/>
              <a:t>заявки приняты Роспатентом (часть на стадии проверки, </a:t>
            </a:r>
            <a:br>
              <a:rPr lang="ru-RU" dirty="0"/>
            </a:br>
            <a:r>
              <a:rPr lang="ru-RU" dirty="0"/>
              <a:t>часть на стадии экспертизы).</a:t>
            </a:r>
          </a:p>
          <a:p>
            <a:r>
              <a:rPr lang="ru-RU" dirty="0"/>
              <a:t>Под товарными знаками уже два, а </a:t>
            </a:r>
            <a:r>
              <a:rPr lang="ru-RU"/>
              <a:t>по одному три </a:t>
            </a:r>
            <a:r>
              <a:rPr lang="ru-RU" dirty="0"/>
              <a:t>года продается товар </a:t>
            </a:r>
            <a:br>
              <a:rPr lang="ru-RU" dirty="0"/>
            </a:br>
            <a:r>
              <a:rPr lang="ru-RU" dirty="0"/>
              <a:t>(одежда, обувь, трикотаж) с годовым оборотом до пятидесяти </a:t>
            </a:r>
            <a:br>
              <a:rPr lang="ru-RU" dirty="0"/>
            </a:br>
            <a:r>
              <a:rPr lang="ru-RU" dirty="0"/>
              <a:t>миллионов рублей по каждому из них</a:t>
            </a:r>
          </a:p>
          <a:p>
            <a:r>
              <a:rPr lang="ru-RU" dirty="0"/>
              <a:t>Ожидания у Заказчика ощутимые, </a:t>
            </a:r>
            <a:br>
              <a:rPr lang="ru-RU" dirty="0"/>
            </a:br>
            <a:r>
              <a:rPr lang="ru-RU" dirty="0"/>
              <a:t>но готовы слушать и слышать оценщика.</a:t>
            </a:r>
          </a:p>
          <a:p>
            <a:pPr marL="0" indent="0">
              <a:buNone/>
            </a:pPr>
            <a:r>
              <a:rPr lang="ru-RU" dirty="0"/>
              <a:t>ВОПРОСЫ:</a:t>
            </a:r>
          </a:p>
          <a:p>
            <a:r>
              <a:rPr lang="ru-RU" dirty="0">
                <a:solidFill>
                  <a:schemeClr val="accent5">
                    <a:lumMod val="50000"/>
                  </a:schemeClr>
                </a:solidFill>
              </a:rPr>
              <a:t>Существует ли вообще объект оценки? </a:t>
            </a:r>
          </a:p>
          <a:p>
            <a:r>
              <a:rPr lang="ru-RU" dirty="0">
                <a:solidFill>
                  <a:schemeClr val="accent5">
                    <a:lumMod val="50000"/>
                  </a:schemeClr>
                </a:solidFill>
              </a:rPr>
              <a:t>Каков состав оцениваемых прав?</a:t>
            </a:r>
          </a:p>
          <a:p>
            <a:r>
              <a:rPr lang="ru-RU" dirty="0">
                <a:solidFill>
                  <a:schemeClr val="accent5">
                    <a:lumMod val="50000"/>
                  </a:schemeClr>
                </a:solidFill>
              </a:rPr>
              <a:t>От чего зависит стоимость?</a:t>
            </a:r>
          </a:p>
          <a:p>
            <a:r>
              <a:rPr lang="ru-RU" dirty="0">
                <a:solidFill>
                  <a:schemeClr val="accent5">
                    <a:lumMod val="50000"/>
                  </a:schemeClr>
                </a:solidFill>
              </a:rPr>
              <a:t>Как влияют на стоимость специальные допущения? </a:t>
            </a:r>
          </a:p>
          <a:p>
            <a:r>
              <a:rPr lang="ru-RU" dirty="0">
                <a:solidFill>
                  <a:schemeClr val="accent5">
                    <a:lumMod val="50000"/>
                  </a:schemeClr>
                </a:solidFill>
              </a:rPr>
              <a:t>Какие именно специальные допущения следует включить в задание на оценку?</a:t>
            </a:r>
          </a:p>
        </p:txBody>
      </p:sp>
    </p:spTree>
    <p:extLst>
      <p:ext uri="{BB962C8B-B14F-4D97-AF65-F5344CB8AC3E}">
        <p14:creationId xmlns:p14="http://schemas.microsoft.com/office/powerpoint/2010/main" val="382050756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61EBBE37-C689-4F84-B80D-D058A9CE4265}"/>
              </a:ext>
            </a:extLst>
          </p:cNvPr>
          <p:cNvSpPr>
            <a:spLocks noGrp="1"/>
          </p:cNvSpPr>
          <p:nvPr>
            <p:ph type="title"/>
          </p:nvPr>
        </p:nvSpPr>
        <p:spPr>
          <a:xfrm>
            <a:off x="576422" y="359091"/>
            <a:ext cx="10364451" cy="1125849"/>
          </a:xfrm>
        </p:spPr>
        <p:txBody>
          <a:bodyPr>
            <a:normAutofit fontScale="90000"/>
          </a:bodyPr>
          <a:lstStyle/>
          <a:p>
            <a:r>
              <a:rPr lang="ru-RU" dirty="0"/>
              <a:t>Постскриптум. МСФО 38 –</a:t>
            </a:r>
            <a:br>
              <a:rPr lang="ru-RU" dirty="0"/>
            </a:br>
            <a:r>
              <a:rPr lang="ru-RU" dirty="0"/>
              <a:t>только затратный подход (2)</a:t>
            </a:r>
          </a:p>
        </p:txBody>
      </p:sp>
      <p:sp>
        <p:nvSpPr>
          <p:cNvPr id="7" name="TextBox 6">
            <a:extLst>
              <a:ext uri="{FF2B5EF4-FFF2-40B4-BE49-F238E27FC236}">
                <a16:creationId xmlns:a16="http://schemas.microsoft.com/office/drawing/2014/main" id="{E0E639F1-14C3-4DC1-8741-D0EA4E8DBEEB}"/>
              </a:ext>
            </a:extLst>
          </p:cNvPr>
          <p:cNvSpPr txBox="1"/>
          <p:nvPr/>
        </p:nvSpPr>
        <p:spPr>
          <a:xfrm>
            <a:off x="913773" y="1484940"/>
            <a:ext cx="8617788" cy="5852884"/>
          </a:xfrm>
          <a:prstGeom prst="rect">
            <a:avLst/>
          </a:prstGeom>
          <a:noFill/>
        </p:spPr>
        <p:txBody>
          <a:bodyPr wrap="square" rtlCol="0">
            <a:spAutoFit/>
          </a:bodyPr>
          <a:lstStyle/>
          <a:p>
            <a:pPr algn="just">
              <a:spcBef>
                <a:spcPts val="200"/>
              </a:spcBef>
              <a:spcAft>
                <a:spcPts val="0"/>
              </a:spcAft>
            </a:pPr>
            <a:r>
              <a:rPr lang="ru-RU" dirty="0">
                <a:latin typeface="Times New Roman" panose="02020603050405020304" pitchFamily="18" charset="0"/>
                <a:ea typeface="Times New Roman" panose="02020603050405020304" pitchFamily="18" charset="0"/>
              </a:rPr>
              <a:t>ЧТО ВХОДИТ В ЗАТРАТЫ? См. ниже</a:t>
            </a:r>
          </a:p>
          <a:p>
            <a:pPr algn="just">
              <a:spcBef>
                <a:spcPts val="200"/>
              </a:spcBef>
              <a:spcAft>
                <a:spcPts val="0"/>
              </a:spcAft>
            </a:pPr>
            <a:r>
              <a:rPr lang="ru-RU" dirty="0">
                <a:latin typeface="Times New Roman" panose="02020603050405020304" pitchFamily="18" charset="0"/>
                <a:ea typeface="Times New Roman" panose="02020603050405020304" pitchFamily="18" charset="0"/>
              </a:rPr>
              <a:t>66. В себестоимость самостоятельно созданного нематериального актива включаются все </a:t>
            </a:r>
            <a:r>
              <a:rPr lang="ru-RU" b="1" dirty="0">
                <a:latin typeface="Times New Roman" panose="02020603050405020304" pitchFamily="18" charset="0"/>
                <a:ea typeface="Times New Roman" panose="02020603050405020304" pitchFamily="18" charset="0"/>
              </a:rPr>
              <a:t>прямые затраты, необходимые для создания</a:t>
            </a:r>
            <a:r>
              <a:rPr lang="ru-RU" dirty="0">
                <a:latin typeface="Times New Roman" panose="02020603050405020304" pitchFamily="18" charset="0"/>
                <a:ea typeface="Times New Roman" panose="02020603050405020304" pitchFamily="18" charset="0"/>
              </a:rPr>
              <a:t>, производства, и подготовки этого актива к использованию в соответствии с намерениями руководства. Примерами прямых затрат являются:  </a:t>
            </a:r>
          </a:p>
          <a:p>
            <a:pPr algn="just">
              <a:spcBef>
                <a:spcPts val="200"/>
              </a:spcBef>
              <a:spcAft>
                <a:spcPts val="0"/>
              </a:spcAft>
            </a:pPr>
            <a:r>
              <a:rPr lang="ru-RU" sz="1600" dirty="0">
                <a:latin typeface="Times New Roman" panose="02020603050405020304" pitchFamily="18" charset="0"/>
                <a:ea typeface="Times New Roman" panose="02020603050405020304" pitchFamily="18" charset="0"/>
              </a:rPr>
              <a:t>(a) </a:t>
            </a:r>
            <a:r>
              <a:rPr lang="ru-RU" sz="1600" i="1" dirty="0">
                <a:latin typeface="Times New Roman" panose="02020603050405020304" pitchFamily="18" charset="0"/>
                <a:ea typeface="Times New Roman" panose="02020603050405020304" pitchFamily="18" charset="0"/>
              </a:rPr>
              <a:t>затраты на материалы и услуги</a:t>
            </a:r>
            <a:r>
              <a:rPr lang="ru-RU" sz="1600" dirty="0">
                <a:latin typeface="Times New Roman" panose="02020603050405020304" pitchFamily="18" charset="0"/>
                <a:ea typeface="Times New Roman" panose="02020603050405020304" pitchFamily="18" charset="0"/>
              </a:rPr>
              <a:t>, использованные или потребленные при создании нематериального актива;</a:t>
            </a:r>
          </a:p>
          <a:p>
            <a:pPr algn="just">
              <a:spcBef>
                <a:spcPts val="200"/>
              </a:spcBef>
              <a:spcAft>
                <a:spcPts val="0"/>
              </a:spcAft>
            </a:pPr>
            <a:r>
              <a:rPr lang="ru-RU" sz="1600" dirty="0">
                <a:latin typeface="Times New Roman" panose="02020603050405020304" pitchFamily="18" charset="0"/>
                <a:ea typeface="Times New Roman" panose="02020603050405020304" pitchFamily="18" charset="0"/>
              </a:rPr>
              <a:t>(b) </a:t>
            </a:r>
            <a:r>
              <a:rPr lang="ru-RU" sz="1600" i="1" dirty="0">
                <a:latin typeface="Times New Roman" panose="02020603050405020304" pitchFamily="18" charset="0"/>
                <a:ea typeface="Times New Roman" panose="02020603050405020304" pitchFamily="18" charset="0"/>
              </a:rPr>
              <a:t>затраты на вознаграждения работникам</a:t>
            </a:r>
            <a:r>
              <a:rPr lang="ru-RU" sz="1600" dirty="0">
                <a:latin typeface="Times New Roman" panose="02020603050405020304" pitchFamily="18" charset="0"/>
                <a:ea typeface="Times New Roman" panose="02020603050405020304" pitchFamily="18" charset="0"/>
              </a:rPr>
              <a:t>, возникающие в связи с созданием нематериального актива;</a:t>
            </a:r>
          </a:p>
          <a:p>
            <a:pPr algn="just">
              <a:spcBef>
                <a:spcPts val="200"/>
              </a:spcBef>
              <a:spcAft>
                <a:spcPts val="0"/>
              </a:spcAft>
            </a:pPr>
            <a:r>
              <a:rPr lang="ru-RU" sz="1600" dirty="0">
                <a:latin typeface="Times New Roman" panose="02020603050405020304" pitchFamily="18" charset="0"/>
                <a:ea typeface="Times New Roman" panose="02020603050405020304" pitchFamily="18" charset="0"/>
              </a:rPr>
              <a:t>(c) выплаты, необходимые для регистрации юридического права (</a:t>
            </a:r>
            <a:r>
              <a:rPr lang="ru-RU" sz="1600" i="1" dirty="0">
                <a:latin typeface="Times New Roman" panose="02020603050405020304" pitchFamily="18" charset="0"/>
                <a:ea typeface="Times New Roman" panose="02020603050405020304" pitchFamily="18" charset="0"/>
              </a:rPr>
              <a:t>патентование и реестры</a:t>
            </a:r>
            <a:r>
              <a:rPr lang="ru-RU" sz="1600" dirty="0">
                <a:latin typeface="Times New Roman" panose="02020603050405020304" pitchFamily="18" charset="0"/>
                <a:ea typeface="Times New Roman" panose="02020603050405020304" pitchFamily="18" charset="0"/>
              </a:rPr>
              <a:t>);</a:t>
            </a:r>
          </a:p>
          <a:p>
            <a:pPr algn="just">
              <a:spcBef>
                <a:spcPts val="200"/>
              </a:spcBef>
              <a:spcAft>
                <a:spcPts val="0"/>
              </a:spcAft>
            </a:pPr>
            <a:r>
              <a:rPr lang="ru-RU" sz="1600" dirty="0">
                <a:latin typeface="Times New Roman" panose="02020603050405020304" pitchFamily="18" charset="0"/>
                <a:ea typeface="Times New Roman" panose="02020603050405020304" pitchFamily="18" charset="0"/>
              </a:rPr>
              <a:t>(d) </a:t>
            </a:r>
            <a:r>
              <a:rPr lang="ru-RU" sz="1400" dirty="0">
                <a:latin typeface="Times New Roman" panose="02020603050405020304" pitchFamily="18" charset="0"/>
                <a:ea typeface="Times New Roman" panose="02020603050405020304" pitchFamily="18" charset="0"/>
              </a:rPr>
              <a:t>амортизация патентов и лицензий</a:t>
            </a:r>
            <a:r>
              <a:rPr lang="ru-RU" sz="1600" dirty="0">
                <a:latin typeface="Times New Roman" panose="02020603050405020304" pitchFamily="18" charset="0"/>
                <a:ea typeface="Times New Roman" panose="02020603050405020304" pitchFamily="18" charset="0"/>
              </a:rPr>
              <a:t>, использованных для создания нематериального актива</a:t>
            </a:r>
          </a:p>
          <a:p>
            <a:pPr algn="just">
              <a:spcBef>
                <a:spcPts val="200"/>
              </a:spcBef>
              <a:spcAft>
                <a:spcPts val="0"/>
              </a:spcAft>
            </a:pPr>
            <a:r>
              <a:rPr lang="ru-RU" dirty="0">
                <a:latin typeface="Times New Roman" panose="02020603050405020304" pitchFamily="18" charset="0"/>
                <a:ea typeface="Times New Roman" panose="02020603050405020304" pitchFamily="18" charset="0"/>
              </a:rPr>
              <a:t>67. Перечисленные ниже статьи не входят в состав себестоимости нематериального актива, созданного самим предприятием.  </a:t>
            </a:r>
          </a:p>
          <a:p>
            <a:pPr marL="342900" indent="-342900" algn="just">
              <a:spcBef>
                <a:spcPts val="200"/>
              </a:spcBef>
              <a:spcAft>
                <a:spcPts val="0"/>
              </a:spcAft>
              <a:buAutoNum type="alphaLcParenBoth"/>
            </a:pPr>
            <a:r>
              <a:rPr lang="ru-RU" sz="1600" dirty="0">
                <a:latin typeface="Times New Roman" panose="02020603050405020304" pitchFamily="18" charset="0"/>
                <a:ea typeface="Times New Roman" panose="02020603050405020304" pitchFamily="18" charset="0"/>
              </a:rPr>
              <a:t>торговые, административные и прочие общие накладные расходы, </a:t>
            </a:r>
            <a:r>
              <a:rPr lang="ru-RU" sz="1600" i="1" dirty="0">
                <a:latin typeface="Times New Roman" panose="02020603050405020304" pitchFamily="18" charset="0"/>
                <a:ea typeface="Times New Roman" panose="02020603050405020304" pitchFamily="18" charset="0"/>
              </a:rPr>
              <a:t>кроме тех, которые могут быть отнесены непосредственно на подготовку актива к использованию</a:t>
            </a:r>
            <a:r>
              <a:rPr lang="ru-RU" sz="1600" dirty="0">
                <a:latin typeface="Times New Roman" panose="02020603050405020304" pitchFamily="18" charset="0"/>
                <a:ea typeface="Times New Roman" panose="02020603050405020304" pitchFamily="18" charset="0"/>
              </a:rPr>
              <a:t>;  </a:t>
            </a:r>
          </a:p>
          <a:p>
            <a:pPr marL="342900" indent="-342900" algn="just">
              <a:spcBef>
                <a:spcPts val="200"/>
              </a:spcBef>
              <a:spcAft>
                <a:spcPts val="0"/>
              </a:spcAft>
              <a:buAutoNum type="alphaLcParenBoth"/>
            </a:pPr>
            <a:r>
              <a:rPr lang="ru-RU" sz="1600" dirty="0">
                <a:latin typeface="Times New Roman" panose="02020603050405020304" pitchFamily="18" charset="0"/>
                <a:ea typeface="Times New Roman" panose="02020603050405020304" pitchFamily="18" charset="0"/>
              </a:rPr>
              <a:t>идентифицированная неэффективность и первоначальные </a:t>
            </a:r>
            <a:r>
              <a:rPr lang="ru-RU" sz="1600" i="1" dirty="0">
                <a:latin typeface="Times New Roman" panose="02020603050405020304" pitchFamily="18" charset="0"/>
                <a:ea typeface="Times New Roman" panose="02020603050405020304" pitchFamily="18" charset="0"/>
              </a:rPr>
              <a:t>операционные убытки</a:t>
            </a:r>
            <a:r>
              <a:rPr lang="ru-RU" sz="1600" dirty="0">
                <a:latin typeface="Times New Roman" panose="02020603050405020304" pitchFamily="18" charset="0"/>
                <a:ea typeface="Times New Roman" panose="02020603050405020304" pitchFamily="18" charset="0"/>
              </a:rPr>
              <a:t>, возникшие до момента достижения плановой производительности указанного актива;  </a:t>
            </a:r>
          </a:p>
          <a:p>
            <a:pPr marL="342900" indent="-342900" algn="just">
              <a:spcBef>
                <a:spcPts val="200"/>
              </a:spcBef>
              <a:spcAft>
                <a:spcPts val="0"/>
              </a:spcAft>
              <a:buAutoNum type="alphaLcParenBoth"/>
            </a:pPr>
            <a:r>
              <a:rPr lang="ru-RU" sz="1600" i="1" dirty="0">
                <a:latin typeface="Times New Roman" panose="02020603050405020304" pitchFamily="18" charset="0"/>
                <a:ea typeface="Times New Roman" panose="02020603050405020304" pitchFamily="18" charset="0"/>
              </a:rPr>
              <a:t>затраты на обучение персонала</a:t>
            </a:r>
            <a:r>
              <a:rPr lang="ru-RU" sz="1600" dirty="0">
                <a:latin typeface="Times New Roman" panose="02020603050405020304" pitchFamily="18" charset="0"/>
                <a:ea typeface="Times New Roman" panose="02020603050405020304" pitchFamily="18" charset="0"/>
              </a:rPr>
              <a:t> работе с активом. </a:t>
            </a:r>
          </a:p>
          <a:p>
            <a:pPr algn="just">
              <a:spcBef>
                <a:spcPts val="200"/>
              </a:spcBef>
              <a:spcAft>
                <a:spcPts val="0"/>
              </a:spcAft>
            </a:pPr>
            <a:endParaRPr lang="ru-RU" dirty="0">
              <a:latin typeface="Times New Roman" panose="02020603050405020304" pitchFamily="18" charset="0"/>
              <a:ea typeface="Times New Roman" panose="02020603050405020304" pitchFamily="18" charset="0"/>
            </a:endParaRPr>
          </a:p>
          <a:p>
            <a:pPr algn="just">
              <a:spcBef>
                <a:spcPts val="200"/>
              </a:spcBef>
              <a:spcAft>
                <a:spcPts val="0"/>
              </a:spcAft>
            </a:pPr>
            <a:br>
              <a:rPr lang="ru-RU" dirty="0">
                <a:latin typeface="Times New Roman" panose="02020603050405020304" pitchFamily="18" charset="0"/>
                <a:ea typeface="Times New Roman" panose="02020603050405020304" pitchFamily="18" charset="0"/>
              </a:rPr>
            </a:br>
            <a:endParaRPr lang="ru-RU" dirty="0"/>
          </a:p>
        </p:txBody>
      </p:sp>
    </p:spTree>
    <p:extLst>
      <p:ext uri="{BB962C8B-B14F-4D97-AF65-F5344CB8AC3E}">
        <p14:creationId xmlns:p14="http://schemas.microsoft.com/office/powerpoint/2010/main" val="329459992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61EBBE37-C689-4F84-B80D-D058A9CE4265}"/>
              </a:ext>
            </a:extLst>
          </p:cNvPr>
          <p:cNvSpPr>
            <a:spLocks noGrp="1"/>
          </p:cNvSpPr>
          <p:nvPr>
            <p:ph type="title"/>
          </p:nvPr>
        </p:nvSpPr>
        <p:spPr>
          <a:xfrm>
            <a:off x="576422" y="359091"/>
            <a:ext cx="10364451" cy="1125849"/>
          </a:xfrm>
        </p:spPr>
        <p:txBody>
          <a:bodyPr>
            <a:normAutofit fontScale="90000"/>
          </a:bodyPr>
          <a:lstStyle/>
          <a:p>
            <a:r>
              <a:rPr lang="ru-RU" dirty="0"/>
              <a:t>Постскриптум. ФСБУ 14/2022 –</a:t>
            </a:r>
            <a:br>
              <a:rPr lang="ru-RU" dirty="0"/>
            </a:br>
            <a:r>
              <a:rPr lang="ru-RU" dirty="0"/>
              <a:t>что можно переоценивать, что нельзя</a:t>
            </a:r>
          </a:p>
        </p:txBody>
      </p:sp>
      <p:sp>
        <p:nvSpPr>
          <p:cNvPr id="7" name="TextBox 6">
            <a:extLst>
              <a:ext uri="{FF2B5EF4-FFF2-40B4-BE49-F238E27FC236}">
                <a16:creationId xmlns:a16="http://schemas.microsoft.com/office/drawing/2014/main" id="{E0E639F1-14C3-4DC1-8741-D0EA4E8DBEEB}"/>
              </a:ext>
            </a:extLst>
          </p:cNvPr>
          <p:cNvSpPr txBox="1"/>
          <p:nvPr/>
        </p:nvSpPr>
        <p:spPr>
          <a:xfrm>
            <a:off x="913773" y="1484940"/>
            <a:ext cx="8617788" cy="5006499"/>
          </a:xfrm>
          <a:prstGeom prst="rect">
            <a:avLst/>
          </a:prstGeom>
          <a:noFill/>
        </p:spPr>
        <p:txBody>
          <a:bodyPr wrap="square" rtlCol="0">
            <a:spAutoFit/>
          </a:bodyPr>
          <a:lstStyle/>
          <a:p>
            <a:pPr algn="just">
              <a:spcBef>
                <a:spcPts val="200"/>
              </a:spcBef>
            </a:pPr>
            <a:r>
              <a:rPr lang="ru-RU" dirty="0">
                <a:latin typeface="Times New Roman" panose="02020603050405020304" pitchFamily="18" charset="0"/>
              </a:rPr>
              <a:t>15. После признания объект нематериальных активов оценивается в бухгалтерском учете одним из следующих способов:</a:t>
            </a:r>
          </a:p>
          <a:p>
            <a:pPr algn="just">
              <a:spcBef>
                <a:spcPts val="200"/>
              </a:spcBef>
            </a:pPr>
            <a:r>
              <a:rPr lang="ru-RU" dirty="0">
                <a:latin typeface="Times New Roman" panose="02020603050405020304" pitchFamily="18" charset="0"/>
              </a:rPr>
              <a:t>а) по первоначальной стоимости;</a:t>
            </a:r>
          </a:p>
          <a:p>
            <a:pPr algn="just">
              <a:spcBef>
                <a:spcPts val="200"/>
              </a:spcBef>
            </a:pPr>
            <a:r>
              <a:rPr lang="ru-RU" dirty="0">
                <a:latin typeface="Times New Roman" panose="02020603050405020304" pitchFamily="18" charset="0"/>
              </a:rPr>
              <a:t>б) по переоцененной стоимости.</a:t>
            </a:r>
          </a:p>
          <a:p>
            <a:pPr algn="just">
              <a:spcBef>
                <a:spcPts val="200"/>
              </a:spcBef>
            </a:pPr>
            <a:r>
              <a:rPr lang="ru-RU" dirty="0">
                <a:latin typeface="Times New Roman" panose="02020603050405020304" pitchFamily="18" charset="0"/>
              </a:rPr>
              <a:t>Выбранный способ оценки нематериальных активов применяется ко всей группе нематериальных активов.</a:t>
            </a:r>
          </a:p>
          <a:p>
            <a:pPr algn="just">
              <a:spcBef>
                <a:spcPts val="200"/>
              </a:spcBef>
            </a:pPr>
            <a:r>
              <a:rPr lang="ru-RU" dirty="0">
                <a:latin typeface="Times New Roman" panose="02020603050405020304" pitchFamily="18" charset="0"/>
              </a:rPr>
              <a:t>17. Способ оценки по переоцененной стоимости может применяться для оценки нематериальных активов</a:t>
            </a:r>
            <a:r>
              <a:rPr lang="ru-RU" b="1" dirty="0">
                <a:latin typeface="Times New Roman" panose="02020603050405020304" pitchFamily="18" charset="0"/>
              </a:rPr>
              <a:t>, для которых существует активный рынок</a:t>
            </a:r>
            <a:r>
              <a:rPr lang="ru-RU" dirty="0">
                <a:latin typeface="Times New Roman" panose="02020603050405020304" pitchFamily="18" charset="0"/>
              </a:rPr>
              <a:t>. Активный рынок определяется в соответствии с МСФО (IAS) 38 «Нематериальные активы», введенным в действие на территории Российской Федерации приказом № 217н[3].</a:t>
            </a:r>
          </a:p>
          <a:p>
            <a:pPr algn="just">
              <a:spcBef>
                <a:spcPts val="200"/>
              </a:spcBef>
            </a:pPr>
            <a:r>
              <a:rPr lang="ru-RU" dirty="0">
                <a:latin typeface="Times New Roman" panose="02020603050405020304" pitchFamily="18" charset="0"/>
              </a:rPr>
              <a:t>18. Способ оценки по переоцененной стоимости не применяется для оценки средств индивидуализации, разрешений (лицензий) на осуществление отдельных видов деятельности.</a:t>
            </a:r>
            <a:endParaRPr lang="ru-RU" dirty="0">
              <a:latin typeface="Times New Roman" panose="02020603050405020304" pitchFamily="18" charset="0"/>
              <a:ea typeface="Times New Roman" panose="02020603050405020304" pitchFamily="18" charset="0"/>
            </a:endParaRPr>
          </a:p>
          <a:p>
            <a:pPr algn="just">
              <a:spcBef>
                <a:spcPts val="200"/>
              </a:spcBef>
              <a:spcAft>
                <a:spcPts val="0"/>
              </a:spcAft>
            </a:pPr>
            <a:endParaRPr lang="ru-RU" dirty="0">
              <a:latin typeface="Times New Roman" panose="02020603050405020304" pitchFamily="18" charset="0"/>
              <a:ea typeface="Times New Roman" panose="02020603050405020304" pitchFamily="18" charset="0"/>
            </a:endParaRPr>
          </a:p>
          <a:p>
            <a:pPr algn="just">
              <a:spcBef>
                <a:spcPts val="200"/>
              </a:spcBef>
              <a:spcAft>
                <a:spcPts val="0"/>
              </a:spcAft>
            </a:pPr>
            <a:endParaRPr lang="ru-RU" dirty="0">
              <a:latin typeface="Times New Roman" panose="02020603050405020304" pitchFamily="18" charset="0"/>
              <a:ea typeface="Times New Roman" panose="02020603050405020304" pitchFamily="18" charset="0"/>
            </a:endParaRPr>
          </a:p>
          <a:p>
            <a:pPr algn="just">
              <a:spcBef>
                <a:spcPts val="200"/>
              </a:spcBef>
              <a:spcAft>
                <a:spcPts val="0"/>
              </a:spcAft>
            </a:pPr>
            <a:br>
              <a:rPr lang="ru-RU" dirty="0">
                <a:latin typeface="Times New Roman" panose="02020603050405020304" pitchFamily="18" charset="0"/>
                <a:ea typeface="Times New Roman" panose="02020603050405020304" pitchFamily="18" charset="0"/>
              </a:rPr>
            </a:br>
            <a:endParaRPr lang="ru-RU" dirty="0"/>
          </a:p>
        </p:txBody>
      </p:sp>
    </p:spTree>
    <p:extLst>
      <p:ext uri="{BB962C8B-B14F-4D97-AF65-F5344CB8AC3E}">
        <p14:creationId xmlns:p14="http://schemas.microsoft.com/office/powerpoint/2010/main" val="56356293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61EBBE37-C689-4F84-B80D-D058A9CE4265}"/>
              </a:ext>
            </a:extLst>
          </p:cNvPr>
          <p:cNvSpPr>
            <a:spLocks noGrp="1"/>
          </p:cNvSpPr>
          <p:nvPr>
            <p:ph type="title"/>
          </p:nvPr>
        </p:nvSpPr>
        <p:spPr>
          <a:xfrm>
            <a:off x="576422" y="359091"/>
            <a:ext cx="10364451" cy="1125849"/>
          </a:xfrm>
        </p:spPr>
        <p:txBody>
          <a:bodyPr>
            <a:normAutofit/>
          </a:bodyPr>
          <a:lstStyle/>
          <a:p>
            <a:r>
              <a:rPr lang="ru-RU" dirty="0"/>
              <a:t>Постскриптум – выводы по постскриптуму</a:t>
            </a:r>
          </a:p>
        </p:txBody>
      </p:sp>
      <p:sp>
        <p:nvSpPr>
          <p:cNvPr id="7" name="TextBox 6">
            <a:extLst>
              <a:ext uri="{FF2B5EF4-FFF2-40B4-BE49-F238E27FC236}">
                <a16:creationId xmlns:a16="http://schemas.microsoft.com/office/drawing/2014/main" id="{E0E639F1-14C3-4DC1-8741-D0EA4E8DBEEB}"/>
              </a:ext>
            </a:extLst>
          </p:cNvPr>
          <p:cNvSpPr txBox="1"/>
          <p:nvPr/>
        </p:nvSpPr>
        <p:spPr>
          <a:xfrm>
            <a:off x="820254" y="1131649"/>
            <a:ext cx="8617788" cy="6273512"/>
          </a:xfrm>
          <a:prstGeom prst="rect">
            <a:avLst/>
          </a:prstGeom>
          <a:noFill/>
        </p:spPr>
        <p:txBody>
          <a:bodyPr wrap="square" rtlCol="0">
            <a:spAutoFit/>
          </a:bodyPr>
          <a:lstStyle/>
          <a:p>
            <a:pPr marL="285750" indent="-285750" algn="just">
              <a:spcBef>
                <a:spcPts val="200"/>
              </a:spcBef>
              <a:spcAft>
                <a:spcPts val="0"/>
              </a:spcAft>
              <a:buFont typeface="Wingdings" panose="05000000000000000000" pitchFamily="2" charset="2"/>
              <a:buChar char="q"/>
            </a:pPr>
            <a:r>
              <a:rPr lang="ru-RU" sz="2800" dirty="0">
                <a:latin typeface="Calibri" panose="020F0502020204030204" pitchFamily="34" charset="0"/>
                <a:ea typeface="Calibri" panose="020F0502020204030204" pitchFamily="34" charset="0"/>
                <a:cs typeface="Calibri" panose="020F0502020204030204" pitchFamily="34" charset="0"/>
              </a:rPr>
              <a:t>Льгота «для больших» кончилась, для МСП – до конца 2026 года</a:t>
            </a:r>
          </a:p>
          <a:p>
            <a:pPr marL="285750" indent="-285750" algn="just">
              <a:spcBef>
                <a:spcPts val="200"/>
              </a:spcBef>
              <a:spcAft>
                <a:spcPts val="0"/>
              </a:spcAft>
              <a:buFont typeface="Wingdings" panose="05000000000000000000" pitchFamily="2" charset="2"/>
              <a:buChar char="q"/>
            </a:pPr>
            <a:r>
              <a:rPr lang="ru-RU" sz="2800" dirty="0">
                <a:latin typeface="Calibri" panose="020F0502020204030204" pitchFamily="34" charset="0"/>
                <a:ea typeface="Calibri" panose="020F0502020204030204" pitchFamily="34" charset="0"/>
                <a:cs typeface="Calibri" panose="020F0502020204030204" pitchFamily="34" charset="0"/>
              </a:rPr>
              <a:t>Увеличивать балансовую стоимость капитала за счет НМА стало сложнее</a:t>
            </a:r>
          </a:p>
          <a:p>
            <a:pPr marL="285750" indent="-285750" algn="just">
              <a:spcBef>
                <a:spcPts val="200"/>
              </a:spcBef>
              <a:spcAft>
                <a:spcPts val="0"/>
              </a:spcAft>
              <a:buFont typeface="Wingdings" panose="05000000000000000000" pitchFamily="2" charset="2"/>
              <a:buChar char="q"/>
            </a:pPr>
            <a:r>
              <a:rPr lang="ru-RU" sz="2800" dirty="0">
                <a:latin typeface="Calibri" panose="020F0502020204030204" pitchFamily="34" charset="0"/>
                <a:ea typeface="Calibri" panose="020F0502020204030204" pitchFamily="34" charset="0"/>
                <a:cs typeface="Calibri" panose="020F0502020204030204" pitchFamily="34" charset="0"/>
              </a:rPr>
              <a:t>Существующие НМА, не отвечающие новым критериям признания, аудиторы рекомендуют учитывать за балансом.</a:t>
            </a:r>
          </a:p>
          <a:p>
            <a:pPr marL="285750" indent="-285750" algn="just">
              <a:spcBef>
                <a:spcPts val="200"/>
              </a:spcBef>
              <a:spcAft>
                <a:spcPts val="0"/>
              </a:spcAft>
              <a:buFont typeface="Wingdings" panose="05000000000000000000" pitchFamily="2" charset="2"/>
              <a:buChar char="q"/>
            </a:pPr>
            <a:r>
              <a:rPr lang="ru-RU" sz="2800" dirty="0">
                <a:latin typeface="Calibri" panose="020F0502020204030204" pitchFamily="34" charset="0"/>
                <a:ea typeface="Calibri" panose="020F0502020204030204" pitchFamily="34" charset="0"/>
                <a:cs typeface="Calibri" panose="020F0502020204030204" pitchFamily="34" charset="0"/>
              </a:rPr>
              <a:t>Но! НМА, не отвечающие новым критериям признания, по прежнему можно продать или внести в УК</a:t>
            </a:r>
          </a:p>
          <a:p>
            <a:pPr marL="285750" indent="-285750" algn="just">
              <a:spcBef>
                <a:spcPts val="200"/>
              </a:spcBef>
              <a:spcAft>
                <a:spcPts val="0"/>
              </a:spcAft>
              <a:buFont typeface="Wingdings" panose="05000000000000000000" pitchFamily="2" charset="2"/>
              <a:buChar char="q"/>
            </a:pPr>
            <a:r>
              <a:rPr lang="ru-RU" sz="2800" dirty="0">
                <a:latin typeface="Calibri" panose="020F0502020204030204" pitchFamily="34" charset="0"/>
                <a:ea typeface="Calibri" panose="020F0502020204030204" pitchFamily="34" charset="0"/>
                <a:cs typeface="Calibri" panose="020F0502020204030204" pitchFamily="34" charset="0"/>
              </a:rPr>
              <a:t>Правду говорить легко и приятно; </a:t>
            </a:r>
          </a:p>
          <a:p>
            <a:pPr marL="285750" indent="-285750" algn="just">
              <a:spcBef>
                <a:spcPts val="200"/>
              </a:spcBef>
              <a:spcAft>
                <a:spcPts val="0"/>
              </a:spcAft>
              <a:buFont typeface="Wingdings" panose="05000000000000000000" pitchFamily="2" charset="2"/>
              <a:buChar char="q"/>
            </a:pPr>
            <a:r>
              <a:rPr lang="ru-RU" sz="2800" dirty="0">
                <a:latin typeface="Calibri" panose="020F0502020204030204" pitchFamily="34" charset="0"/>
                <a:ea typeface="Calibri" panose="020F0502020204030204" pitchFamily="34" charset="0"/>
                <a:cs typeface="Calibri" panose="020F0502020204030204" pitchFamily="34" charset="0"/>
              </a:rPr>
              <a:t>Читайте стандарты внимательно</a:t>
            </a:r>
          </a:p>
          <a:p>
            <a:pPr algn="just">
              <a:spcBef>
                <a:spcPts val="200"/>
              </a:spcBef>
              <a:spcAft>
                <a:spcPts val="0"/>
              </a:spcAft>
            </a:pPr>
            <a:endParaRPr lang="ru-RU" dirty="0">
              <a:latin typeface="Times New Roman" panose="02020603050405020304" pitchFamily="18" charset="0"/>
              <a:ea typeface="Times New Roman" panose="02020603050405020304" pitchFamily="18" charset="0"/>
            </a:endParaRPr>
          </a:p>
          <a:p>
            <a:pPr algn="just">
              <a:spcBef>
                <a:spcPts val="200"/>
              </a:spcBef>
              <a:spcAft>
                <a:spcPts val="0"/>
              </a:spcAft>
            </a:pPr>
            <a:br>
              <a:rPr lang="ru-RU" dirty="0">
                <a:latin typeface="Times New Roman" panose="02020603050405020304" pitchFamily="18" charset="0"/>
                <a:ea typeface="Times New Roman" panose="02020603050405020304" pitchFamily="18" charset="0"/>
              </a:rPr>
            </a:br>
            <a:endParaRPr lang="ru-RU" dirty="0"/>
          </a:p>
        </p:txBody>
      </p:sp>
    </p:spTree>
    <p:extLst>
      <p:ext uri="{BB962C8B-B14F-4D97-AF65-F5344CB8AC3E}">
        <p14:creationId xmlns:p14="http://schemas.microsoft.com/office/powerpoint/2010/main" val="394550817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61EBBE37-C689-4F84-B80D-D058A9CE4265}"/>
              </a:ext>
            </a:extLst>
          </p:cNvPr>
          <p:cNvSpPr>
            <a:spLocks noGrp="1"/>
          </p:cNvSpPr>
          <p:nvPr>
            <p:ph type="title"/>
          </p:nvPr>
        </p:nvSpPr>
        <p:spPr>
          <a:xfrm>
            <a:off x="913773" y="223557"/>
            <a:ext cx="10364451" cy="646776"/>
          </a:xfrm>
        </p:spPr>
        <p:txBody>
          <a:bodyPr/>
          <a:lstStyle/>
          <a:p>
            <a:endParaRPr lang="ru-RU" dirty="0"/>
          </a:p>
        </p:txBody>
      </p:sp>
      <p:sp>
        <p:nvSpPr>
          <p:cNvPr id="6" name="TextBox 5">
            <a:extLst>
              <a:ext uri="{FF2B5EF4-FFF2-40B4-BE49-F238E27FC236}">
                <a16:creationId xmlns:a16="http://schemas.microsoft.com/office/drawing/2014/main" id="{BF01410E-9ED7-4734-A9E3-F1EC03DCE744}"/>
              </a:ext>
            </a:extLst>
          </p:cNvPr>
          <p:cNvSpPr txBox="1"/>
          <p:nvPr/>
        </p:nvSpPr>
        <p:spPr>
          <a:xfrm>
            <a:off x="5152990" y="3861122"/>
            <a:ext cx="5184476" cy="1477328"/>
          </a:xfrm>
          <a:prstGeom prst="rect">
            <a:avLst/>
          </a:prstGeom>
          <a:noFill/>
        </p:spPr>
        <p:txBody>
          <a:bodyPr wrap="square" rtlCol="0">
            <a:spAutoFit/>
          </a:bodyPr>
          <a:lstStyle/>
          <a:p>
            <a:r>
              <a:rPr lang="ru-RU" b="1" dirty="0"/>
              <a:t>Спасибо за внимание!</a:t>
            </a:r>
            <a:br>
              <a:rPr lang="ru-RU" b="1" dirty="0"/>
            </a:br>
            <a:r>
              <a:rPr lang="ru-RU" b="1" dirty="0"/>
              <a:t>Василий Фомин</a:t>
            </a:r>
            <a:br>
              <a:rPr lang="ru-RU" b="1" dirty="0"/>
            </a:br>
            <a:r>
              <a:rPr lang="ru-RU" b="1" dirty="0"/>
              <a:t>+79104139579</a:t>
            </a:r>
            <a:r>
              <a:rPr lang="en-US" b="1" dirty="0"/>
              <a:t> Telegram</a:t>
            </a:r>
            <a:br>
              <a:rPr lang="ru-RU" b="1" dirty="0"/>
            </a:br>
            <a:r>
              <a:rPr lang="ru-RU" b="1" dirty="0"/>
              <a:t>+79852874556 </a:t>
            </a:r>
            <a:r>
              <a:rPr lang="en-US" b="1" dirty="0" err="1"/>
              <a:t>Whatsapp</a:t>
            </a:r>
            <a:endParaRPr lang="ru-RU" b="1" dirty="0"/>
          </a:p>
          <a:p>
            <a:r>
              <a:rPr lang="en-US" b="1" dirty="0"/>
              <a:t>vgfomin@mail.ru</a:t>
            </a:r>
            <a:endParaRPr lang="ru-RU" b="1" dirty="0"/>
          </a:p>
        </p:txBody>
      </p:sp>
      <p:pic>
        <p:nvPicPr>
          <p:cNvPr id="3" name="Рисунок 2">
            <a:extLst>
              <a:ext uri="{FF2B5EF4-FFF2-40B4-BE49-F238E27FC236}">
                <a16:creationId xmlns:a16="http://schemas.microsoft.com/office/drawing/2014/main" id="{24C7939A-E295-41A9-B298-9014234357CE}"/>
              </a:ext>
            </a:extLst>
          </p:cNvPr>
          <p:cNvPicPr>
            <a:picLocks noChangeAspect="1"/>
          </p:cNvPicPr>
          <p:nvPr/>
        </p:nvPicPr>
        <p:blipFill>
          <a:blip r:embed="rId3"/>
          <a:stretch>
            <a:fillRect/>
          </a:stretch>
        </p:blipFill>
        <p:spPr>
          <a:xfrm>
            <a:off x="913773" y="1061128"/>
            <a:ext cx="4239217" cy="4277322"/>
          </a:xfrm>
          <a:prstGeom prst="rect">
            <a:avLst/>
          </a:prstGeom>
        </p:spPr>
      </p:pic>
    </p:spTree>
    <p:extLst>
      <p:ext uri="{BB962C8B-B14F-4D97-AF65-F5344CB8AC3E}">
        <p14:creationId xmlns:p14="http://schemas.microsoft.com/office/powerpoint/2010/main" val="427973865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61EBBE37-C689-4F84-B80D-D058A9CE4265}"/>
              </a:ext>
            </a:extLst>
          </p:cNvPr>
          <p:cNvSpPr>
            <a:spLocks noGrp="1"/>
          </p:cNvSpPr>
          <p:nvPr>
            <p:ph type="title"/>
          </p:nvPr>
        </p:nvSpPr>
        <p:spPr>
          <a:xfrm>
            <a:off x="361040" y="254957"/>
            <a:ext cx="7581957" cy="800380"/>
          </a:xfrm>
        </p:spPr>
        <p:txBody>
          <a:bodyPr/>
          <a:lstStyle/>
          <a:p>
            <a:r>
              <a:rPr lang="ru-RU" dirty="0"/>
              <a:t>Нормативная база и ограничения</a:t>
            </a:r>
          </a:p>
        </p:txBody>
      </p:sp>
      <p:sp>
        <p:nvSpPr>
          <p:cNvPr id="6" name="TextBox 5">
            <a:extLst>
              <a:ext uri="{FF2B5EF4-FFF2-40B4-BE49-F238E27FC236}">
                <a16:creationId xmlns:a16="http://schemas.microsoft.com/office/drawing/2014/main" id="{BF01410E-9ED7-4734-A9E3-F1EC03DCE744}"/>
              </a:ext>
            </a:extLst>
          </p:cNvPr>
          <p:cNvSpPr txBox="1"/>
          <p:nvPr/>
        </p:nvSpPr>
        <p:spPr>
          <a:xfrm>
            <a:off x="408807" y="1055337"/>
            <a:ext cx="9695042" cy="5078313"/>
          </a:xfrm>
          <a:prstGeom prst="rect">
            <a:avLst/>
          </a:prstGeom>
          <a:noFill/>
        </p:spPr>
        <p:txBody>
          <a:bodyPr wrap="square" rtlCol="0">
            <a:spAutoFit/>
          </a:bodyPr>
          <a:lstStyle/>
          <a:p>
            <a:pPr marL="285750" indent="-285750">
              <a:buFont typeface="Wingdings" panose="05000000000000000000" pitchFamily="2" charset="2"/>
              <a:buChar char="§"/>
            </a:pPr>
            <a:r>
              <a:rPr lang="ru-RU" dirty="0"/>
              <a:t>Гражданский кодекс Российской Федерации. Часть четвертая. Принят</a:t>
            </a:r>
          </a:p>
          <a:p>
            <a:r>
              <a:rPr lang="ru-RU" dirty="0"/>
              <a:t>Раздел VII. Права на результаты интеллектуальной деятельности и средства индивидуализации.</a:t>
            </a:r>
          </a:p>
          <a:p>
            <a:r>
              <a:rPr lang="ru-RU" dirty="0"/>
              <a:t>	Глава 69. Общие положения.</a:t>
            </a:r>
          </a:p>
          <a:p>
            <a:r>
              <a:rPr lang="ru-RU" dirty="0"/>
              <a:t>	Глава 76. Права на средства индивидуализации юридических лиц, товаров, работ, 	услуг и предприятий.</a:t>
            </a:r>
          </a:p>
          <a:p>
            <a:r>
              <a:rPr lang="ru-RU" dirty="0"/>
              <a:t> </a:t>
            </a:r>
          </a:p>
          <a:p>
            <a:pPr marL="285750" indent="-285750">
              <a:buFont typeface="Wingdings" panose="05000000000000000000" pitchFamily="2" charset="2"/>
              <a:buChar char="§"/>
            </a:pPr>
            <a:r>
              <a:rPr lang="ru-RU" dirty="0"/>
              <a:t>Правила составления, подачи и рассмотрения документов, являющихся основанием для совершения юридически значимых действий по государственной регистрации товарных знаков, знаков обслуживания, коллективных знаков. Утв. Приказом Минэкономразвития России от 20.07.2015 N 482 (ред. от 20.09.2024).</a:t>
            </a:r>
          </a:p>
          <a:p>
            <a:endParaRPr lang="ru-RU" dirty="0"/>
          </a:p>
          <a:p>
            <a:pPr marL="285750" indent="-285750">
              <a:buFont typeface="Wingdings" panose="05000000000000000000" pitchFamily="2" charset="2"/>
              <a:buChar char="§"/>
            </a:pPr>
            <a:r>
              <a:rPr lang="ru-RU" dirty="0"/>
              <a:t>Постановление Пленума Верховного Суда РФ от 23.04.2019 N 10 «О применении части четвертой Гражданского кодекса Российской Федерации», раздел «Право на товарный знак и право на знак обслуживания»</a:t>
            </a:r>
          </a:p>
          <a:p>
            <a:endParaRPr lang="ru-RU" dirty="0"/>
          </a:p>
          <a:p>
            <a:r>
              <a:rPr lang="ru-RU" b="1" dirty="0">
                <a:solidFill>
                  <a:schemeClr val="accent5">
                    <a:lumMod val="50000"/>
                  </a:schemeClr>
                </a:solidFill>
              </a:rPr>
              <a:t>И вот это самое Постановление и содержит очень интересные положения…</a:t>
            </a:r>
          </a:p>
          <a:p>
            <a:endParaRPr lang="ru-RU" dirty="0"/>
          </a:p>
        </p:txBody>
      </p:sp>
    </p:spTree>
    <p:extLst>
      <p:ext uri="{BB962C8B-B14F-4D97-AF65-F5344CB8AC3E}">
        <p14:creationId xmlns:p14="http://schemas.microsoft.com/office/powerpoint/2010/main" val="267930212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61EBBE37-C689-4F84-B80D-D058A9CE4265}"/>
              </a:ext>
            </a:extLst>
          </p:cNvPr>
          <p:cNvSpPr>
            <a:spLocks noGrp="1"/>
          </p:cNvSpPr>
          <p:nvPr>
            <p:ph type="title"/>
          </p:nvPr>
        </p:nvSpPr>
        <p:spPr>
          <a:xfrm>
            <a:off x="913775" y="254957"/>
            <a:ext cx="10364451" cy="652619"/>
          </a:xfrm>
        </p:spPr>
        <p:txBody>
          <a:bodyPr>
            <a:normAutofit/>
          </a:bodyPr>
          <a:lstStyle/>
          <a:p>
            <a:r>
              <a:rPr lang="ru-RU" b="1" dirty="0"/>
              <a:t>Системный взгляд на товарный знак</a:t>
            </a:r>
            <a:endParaRPr lang="ru-RU" sz="3100" dirty="0"/>
          </a:p>
        </p:txBody>
      </p:sp>
      <p:sp>
        <p:nvSpPr>
          <p:cNvPr id="6" name="TextBox 5">
            <a:extLst>
              <a:ext uri="{FF2B5EF4-FFF2-40B4-BE49-F238E27FC236}">
                <a16:creationId xmlns:a16="http://schemas.microsoft.com/office/drawing/2014/main" id="{BF01410E-9ED7-4734-A9E3-F1EC03DCE744}"/>
              </a:ext>
            </a:extLst>
          </p:cNvPr>
          <p:cNvSpPr txBox="1"/>
          <p:nvPr/>
        </p:nvSpPr>
        <p:spPr>
          <a:xfrm>
            <a:off x="913775" y="1087295"/>
            <a:ext cx="8087007" cy="3877985"/>
          </a:xfrm>
          <a:prstGeom prst="rect">
            <a:avLst/>
          </a:prstGeom>
          <a:noFill/>
        </p:spPr>
        <p:txBody>
          <a:bodyPr wrap="square" rtlCol="0">
            <a:spAutoFit/>
          </a:bodyPr>
          <a:lstStyle/>
          <a:p>
            <a:r>
              <a:rPr lang="ru-RU" sz="1400" b="1" dirty="0"/>
              <a:t>Постановление ВС РФ</a:t>
            </a:r>
          </a:p>
          <a:p>
            <a:r>
              <a:rPr lang="ru-RU" sz="1400" b="1" dirty="0"/>
              <a:t>По смыслу положений пункта 1 статьи 1477, статьи 1481, пункта 1 статьи 1484 ГК РФ обозначение, которое заявлено на государственную регистрацию и проходит экспертизу в Роспатенте, до даты его регистрации в Государственном реестре товарных знаков </a:t>
            </a:r>
            <a:r>
              <a:rPr lang="ru-RU" b="1" dirty="0">
                <a:solidFill>
                  <a:srgbClr val="C00000"/>
                </a:solidFill>
              </a:rPr>
              <a:t>товарным знаком не является</a:t>
            </a:r>
            <a:r>
              <a:rPr lang="ru-RU" sz="1400" b="1" dirty="0"/>
              <a:t>.</a:t>
            </a:r>
          </a:p>
          <a:p>
            <a:endParaRPr lang="ru-RU" sz="1200" b="1" dirty="0"/>
          </a:p>
          <a:p>
            <a:r>
              <a:rPr lang="ru-RU" sz="1200" b="1" dirty="0"/>
              <a:t>Положения статьи 1491 ГК РФ не могут быть расценены как свидетельство того, что действия, совершенные до даты государственной регистрации товарного знака в Государственном реестре товарных знаков, являются нарушением исключительного права на товарный знак.</a:t>
            </a:r>
          </a:p>
          <a:p>
            <a:endParaRPr lang="ru-RU" sz="1400" b="1" dirty="0"/>
          </a:p>
          <a:p>
            <a:r>
              <a:rPr lang="ru-RU" sz="1400" dirty="0"/>
              <a:t>Использование третьими лицами обозначения, тождественного или сходного до степени смешения с заявленным на регистрацию в качестве товарного знака обозначением, в период между датой подачи заявки (датой приоритета) и датой регистрации этого товарного знака </a:t>
            </a:r>
            <a:r>
              <a:rPr lang="ru-RU" sz="1400" b="1" dirty="0">
                <a:solidFill>
                  <a:srgbClr val="C00000"/>
                </a:solidFill>
              </a:rPr>
              <a:t>не может считаться нарушением исключительного права на товарный знак.</a:t>
            </a:r>
          </a:p>
          <a:p>
            <a:endParaRPr lang="ru-RU" b="1" dirty="0">
              <a:solidFill>
                <a:schemeClr val="accent4">
                  <a:lumMod val="75000"/>
                </a:schemeClr>
              </a:solidFill>
            </a:endParaRPr>
          </a:p>
          <a:p>
            <a:r>
              <a:rPr lang="ru-RU" b="1" dirty="0">
                <a:solidFill>
                  <a:schemeClr val="accent4">
                    <a:lumMod val="75000"/>
                  </a:schemeClr>
                </a:solidFill>
              </a:rPr>
              <a:t>ТАК ЧТО ЖЕ ПИСАТЬ В ЗАДАНИИ НА ОЦЕНКУ? И БРАТЬСЯ ЛИ ЗА ОЦЕНКУ ВООБЩЕ?</a:t>
            </a:r>
          </a:p>
        </p:txBody>
      </p:sp>
      <p:pic>
        <p:nvPicPr>
          <p:cNvPr id="4" name="Рисунок 3">
            <a:extLst>
              <a:ext uri="{FF2B5EF4-FFF2-40B4-BE49-F238E27FC236}">
                <a16:creationId xmlns:a16="http://schemas.microsoft.com/office/drawing/2014/main" id="{384AE8F7-2B75-4B23-9CF1-BA0F10FEA11A}"/>
              </a:ext>
            </a:extLst>
          </p:cNvPr>
          <p:cNvPicPr>
            <a:picLocks noChangeAspect="1"/>
          </p:cNvPicPr>
          <p:nvPr/>
        </p:nvPicPr>
        <p:blipFill>
          <a:blip r:embed="rId3"/>
          <a:srcRect/>
          <a:stretch/>
        </p:blipFill>
        <p:spPr>
          <a:xfrm>
            <a:off x="6889483" y="5180723"/>
            <a:ext cx="1927055" cy="1554509"/>
          </a:xfrm>
          <a:prstGeom prst="rect">
            <a:avLst/>
          </a:prstGeom>
        </p:spPr>
      </p:pic>
      <p:sp>
        <p:nvSpPr>
          <p:cNvPr id="5" name="Прямоугольник 4">
            <a:extLst>
              <a:ext uri="{FF2B5EF4-FFF2-40B4-BE49-F238E27FC236}">
                <a16:creationId xmlns:a16="http://schemas.microsoft.com/office/drawing/2014/main" id="{1B106AE4-1E7C-4D32-99DF-F386113D45D1}"/>
              </a:ext>
            </a:extLst>
          </p:cNvPr>
          <p:cNvSpPr/>
          <p:nvPr/>
        </p:nvSpPr>
        <p:spPr>
          <a:xfrm>
            <a:off x="913775" y="5032041"/>
            <a:ext cx="6096000" cy="1477328"/>
          </a:xfrm>
          <a:prstGeom prst="rect">
            <a:avLst/>
          </a:prstGeom>
        </p:spPr>
        <p:txBody>
          <a:bodyPr>
            <a:spAutoFit/>
          </a:bodyPr>
          <a:lstStyle/>
          <a:p>
            <a:r>
              <a:rPr lang="ru-RU" dirty="0"/>
              <a:t>Противоречие? </a:t>
            </a:r>
            <a:br>
              <a:rPr lang="ru-RU" dirty="0"/>
            </a:br>
            <a:r>
              <a:rPr lang="ru-RU" dirty="0"/>
              <a:t>– нормативно не является</a:t>
            </a:r>
            <a:br>
              <a:rPr lang="ru-RU" dirty="0"/>
            </a:br>
            <a:r>
              <a:rPr lang="ru-RU" dirty="0"/>
              <a:t>- фактически используется и обладает различительной способностью; заявка подана и рассматривается; </a:t>
            </a:r>
          </a:p>
          <a:p>
            <a:r>
              <a:rPr lang="ru-RU" dirty="0"/>
              <a:t>-прецеденты в наличии (они и раньше так делали)</a:t>
            </a:r>
          </a:p>
        </p:txBody>
      </p:sp>
    </p:spTree>
    <p:extLst>
      <p:ext uri="{BB962C8B-B14F-4D97-AF65-F5344CB8AC3E}">
        <p14:creationId xmlns:p14="http://schemas.microsoft.com/office/powerpoint/2010/main" val="269072188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61EBBE37-C689-4F84-B80D-D058A9CE4265}"/>
              </a:ext>
            </a:extLst>
          </p:cNvPr>
          <p:cNvSpPr>
            <a:spLocks noGrp="1"/>
          </p:cNvSpPr>
          <p:nvPr>
            <p:ph type="title"/>
          </p:nvPr>
        </p:nvSpPr>
        <p:spPr>
          <a:xfrm>
            <a:off x="913775" y="254957"/>
            <a:ext cx="10364451" cy="652619"/>
          </a:xfrm>
        </p:spPr>
        <p:txBody>
          <a:bodyPr>
            <a:normAutofit/>
          </a:bodyPr>
          <a:lstStyle/>
          <a:p>
            <a:r>
              <a:rPr lang="ru-RU" b="1" dirty="0"/>
              <a:t>Системный взгляд на товарный знак</a:t>
            </a:r>
            <a:endParaRPr lang="ru-RU" sz="3100" dirty="0"/>
          </a:p>
        </p:txBody>
      </p:sp>
      <p:sp>
        <p:nvSpPr>
          <p:cNvPr id="6" name="TextBox 5">
            <a:extLst>
              <a:ext uri="{FF2B5EF4-FFF2-40B4-BE49-F238E27FC236}">
                <a16:creationId xmlns:a16="http://schemas.microsoft.com/office/drawing/2014/main" id="{BF01410E-9ED7-4734-A9E3-F1EC03DCE744}"/>
              </a:ext>
            </a:extLst>
          </p:cNvPr>
          <p:cNvSpPr txBox="1"/>
          <p:nvPr/>
        </p:nvSpPr>
        <p:spPr>
          <a:xfrm>
            <a:off x="1201004" y="5890768"/>
            <a:ext cx="8004495" cy="646331"/>
          </a:xfrm>
          <a:prstGeom prst="rect">
            <a:avLst/>
          </a:prstGeom>
          <a:noFill/>
        </p:spPr>
        <p:txBody>
          <a:bodyPr wrap="square" rtlCol="0">
            <a:spAutoFit/>
          </a:bodyPr>
          <a:lstStyle/>
          <a:p>
            <a:r>
              <a:rPr lang="ru-RU" b="1" dirty="0">
                <a:solidFill>
                  <a:schemeClr val="accent4">
                    <a:lumMod val="75000"/>
                  </a:schemeClr>
                </a:solidFill>
              </a:rPr>
              <a:t>Вывод – товарного знака еще нет, </a:t>
            </a:r>
            <a:r>
              <a:rPr lang="ru-RU" dirty="0">
                <a:solidFill>
                  <a:schemeClr val="accent4">
                    <a:lumMod val="75000"/>
                  </a:schemeClr>
                </a:solidFill>
              </a:rPr>
              <a:t>но есть</a:t>
            </a:r>
            <a:r>
              <a:rPr lang="ru-RU" b="1" dirty="0">
                <a:solidFill>
                  <a:schemeClr val="accent4">
                    <a:lumMod val="75000"/>
                  </a:schemeClr>
                </a:solidFill>
              </a:rPr>
              <a:t> обозначение, и есть право заявителя его зарегистрировать как товарный знак</a:t>
            </a:r>
          </a:p>
        </p:txBody>
      </p:sp>
      <p:pic>
        <p:nvPicPr>
          <p:cNvPr id="4" name="Рисунок 3">
            <a:extLst>
              <a:ext uri="{FF2B5EF4-FFF2-40B4-BE49-F238E27FC236}">
                <a16:creationId xmlns:a16="http://schemas.microsoft.com/office/drawing/2014/main" id="{384AE8F7-2B75-4B23-9CF1-BA0F10FEA11A}"/>
              </a:ext>
            </a:extLst>
          </p:cNvPr>
          <p:cNvPicPr>
            <a:picLocks noChangeAspect="1"/>
          </p:cNvPicPr>
          <p:nvPr/>
        </p:nvPicPr>
        <p:blipFill>
          <a:blip r:embed="rId3"/>
          <a:srcRect/>
          <a:stretch/>
        </p:blipFill>
        <p:spPr>
          <a:xfrm>
            <a:off x="7571869" y="1066998"/>
            <a:ext cx="1927055" cy="1554509"/>
          </a:xfrm>
          <a:prstGeom prst="rect">
            <a:avLst/>
          </a:prstGeom>
        </p:spPr>
      </p:pic>
      <p:sp>
        <p:nvSpPr>
          <p:cNvPr id="5" name="Прямоугольник 4">
            <a:extLst>
              <a:ext uri="{FF2B5EF4-FFF2-40B4-BE49-F238E27FC236}">
                <a16:creationId xmlns:a16="http://schemas.microsoft.com/office/drawing/2014/main" id="{1B106AE4-1E7C-4D32-99DF-F386113D45D1}"/>
              </a:ext>
            </a:extLst>
          </p:cNvPr>
          <p:cNvSpPr/>
          <p:nvPr/>
        </p:nvSpPr>
        <p:spPr>
          <a:xfrm>
            <a:off x="1050336" y="998515"/>
            <a:ext cx="8155163" cy="4801314"/>
          </a:xfrm>
          <a:prstGeom prst="rect">
            <a:avLst/>
          </a:prstGeom>
        </p:spPr>
        <p:txBody>
          <a:bodyPr wrap="square">
            <a:spAutoFit/>
          </a:bodyPr>
          <a:lstStyle/>
          <a:p>
            <a:r>
              <a:rPr lang="ru-RU" dirty="0"/>
              <a:t>В </a:t>
            </a:r>
            <a:r>
              <a:rPr lang="ru-RU" i="1" dirty="0"/>
              <a:t>системном подходе</a:t>
            </a:r>
            <a:r>
              <a:rPr lang="ru-RU" dirty="0"/>
              <a:t> существующим объектом (системой)</a:t>
            </a:r>
            <a:br>
              <a:rPr lang="ru-RU" dirty="0"/>
            </a:br>
            <a:r>
              <a:rPr lang="ru-RU" dirty="0"/>
              <a:t>считается объект, который можно: </a:t>
            </a:r>
          </a:p>
          <a:p>
            <a:pPr marL="285750" indent="-285750">
              <a:buFontTx/>
              <a:buChar char="-"/>
            </a:pPr>
            <a:r>
              <a:rPr lang="ru-RU" b="1" dirty="0"/>
              <a:t>именовать</a:t>
            </a:r>
            <a:r>
              <a:rPr lang="ru-RU" dirty="0"/>
              <a:t> (назвать);</a:t>
            </a:r>
            <a:endParaRPr lang="ru-RU" b="1" dirty="0"/>
          </a:p>
          <a:p>
            <a:pPr marL="285750" indent="-285750">
              <a:buFontTx/>
              <a:buChar char="-"/>
            </a:pPr>
            <a:r>
              <a:rPr lang="ru-RU" b="1" dirty="0"/>
              <a:t>описать</a:t>
            </a:r>
            <a:r>
              <a:rPr lang="ru-RU" dirty="0"/>
              <a:t> (комплект описаний с разных точек зрения, </a:t>
            </a:r>
            <a:br>
              <a:rPr lang="ru-RU" dirty="0"/>
            </a:br>
            <a:r>
              <a:rPr lang="ru-RU" dirty="0"/>
              <a:t>но в первую очередь – в пространстве-времени, т.е. </a:t>
            </a:r>
            <a:br>
              <a:rPr lang="ru-RU" dirty="0"/>
            </a:br>
            <a:r>
              <a:rPr lang="ru-RU" dirty="0"/>
              <a:t>имеет </a:t>
            </a:r>
            <a:r>
              <a:rPr lang="ru-RU" i="1" dirty="0"/>
              <a:t>время жизни и локацию</a:t>
            </a:r>
            <a:r>
              <a:rPr lang="ru-RU" dirty="0"/>
              <a:t>);</a:t>
            </a:r>
          </a:p>
          <a:p>
            <a:pPr marL="285750" indent="-285750">
              <a:buFontTx/>
              <a:buChar char="-"/>
            </a:pPr>
            <a:r>
              <a:rPr lang="ru-RU" b="1" dirty="0"/>
              <a:t>использовать</a:t>
            </a:r>
            <a:r>
              <a:rPr lang="ru-RU" dirty="0"/>
              <a:t> (является функциональным).</a:t>
            </a:r>
            <a:br>
              <a:rPr lang="ru-RU" dirty="0"/>
            </a:br>
            <a:r>
              <a:rPr lang="ru-RU" dirty="0"/>
              <a:t>(Для нематериального объекта </a:t>
            </a:r>
            <a:r>
              <a:rPr lang="ru-RU" i="1" dirty="0"/>
              <a:t>локация проявляется только в ходе использования</a:t>
            </a:r>
            <a:r>
              <a:rPr lang="ru-RU" dirty="0"/>
              <a:t>, но это проявление в физическом мире является </a:t>
            </a:r>
            <a:r>
              <a:rPr lang="ru-RU" i="1" dirty="0"/>
              <a:t>обязательным)</a:t>
            </a:r>
            <a:r>
              <a:rPr lang="ru-RU" dirty="0"/>
              <a:t>.</a:t>
            </a:r>
          </a:p>
          <a:p>
            <a:r>
              <a:rPr lang="ru-RU" dirty="0"/>
              <a:t>В нашем кейсе собственно обозначение, заявленное как ТЗ (логотип)</a:t>
            </a:r>
          </a:p>
          <a:p>
            <a:pPr marL="285750" indent="-285750">
              <a:buFontTx/>
              <a:buChar char="-"/>
            </a:pPr>
            <a:r>
              <a:rPr lang="ru-RU" dirty="0"/>
              <a:t>обладает различительной способностью; </a:t>
            </a:r>
          </a:p>
          <a:p>
            <a:pPr marL="285750" indent="-285750">
              <a:buFontTx/>
              <a:buChar char="-"/>
            </a:pPr>
            <a:r>
              <a:rPr lang="ru-RU" dirty="0"/>
              <a:t>фактически используется как коммерческое обозначение (наносится на товар и этикетки); </a:t>
            </a:r>
          </a:p>
          <a:p>
            <a:pPr marL="285750" indent="-285750">
              <a:buFontTx/>
              <a:buChar char="-"/>
            </a:pPr>
            <a:r>
              <a:rPr lang="ru-RU" dirty="0"/>
              <a:t>в потенциале с определенной вероятностью (0…1) получит правовую охрану как товарный знак;</a:t>
            </a:r>
          </a:p>
          <a:p>
            <a:pPr marL="285750" indent="-285750">
              <a:buFontTx/>
              <a:buChar char="-"/>
            </a:pPr>
            <a:r>
              <a:rPr lang="ru-RU" dirty="0"/>
              <a:t>права на него могут быть корректно описаны. </a:t>
            </a:r>
          </a:p>
        </p:txBody>
      </p:sp>
    </p:spTree>
    <p:extLst>
      <p:ext uri="{BB962C8B-B14F-4D97-AF65-F5344CB8AC3E}">
        <p14:creationId xmlns:p14="http://schemas.microsoft.com/office/powerpoint/2010/main" val="400527255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61EBBE37-C689-4F84-B80D-D058A9CE4265}"/>
              </a:ext>
            </a:extLst>
          </p:cNvPr>
          <p:cNvSpPr>
            <a:spLocks noGrp="1"/>
          </p:cNvSpPr>
          <p:nvPr>
            <p:ph type="title"/>
          </p:nvPr>
        </p:nvSpPr>
        <p:spPr>
          <a:xfrm>
            <a:off x="913775" y="254957"/>
            <a:ext cx="10364451" cy="800380"/>
          </a:xfrm>
        </p:spPr>
        <p:txBody>
          <a:bodyPr/>
          <a:lstStyle/>
          <a:p>
            <a:r>
              <a:rPr lang="ru-RU" dirty="0"/>
              <a:t>Состав оцениваемых прав – ищем имя</a:t>
            </a:r>
          </a:p>
        </p:txBody>
      </p:sp>
      <p:sp>
        <p:nvSpPr>
          <p:cNvPr id="6" name="TextBox 5">
            <a:extLst>
              <a:ext uri="{FF2B5EF4-FFF2-40B4-BE49-F238E27FC236}">
                <a16:creationId xmlns:a16="http://schemas.microsoft.com/office/drawing/2014/main" id="{BF01410E-9ED7-4734-A9E3-F1EC03DCE744}"/>
              </a:ext>
            </a:extLst>
          </p:cNvPr>
          <p:cNvSpPr txBox="1"/>
          <p:nvPr/>
        </p:nvSpPr>
        <p:spPr>
          <a:xfrm>
            <a:off x="913775" y="1102756"/>
            <a:ext cx="8700743" cy="4801314"/>
          </a:xfrm>
          <a:prstGeom prst="rect">
            <a:avLst/>
          </a:prstGeom>
          <a:noFill/>
        </p:spPr>
        <p:txBody>
          <a:bodyPr wrap="square" rtlCol="0">
            <a:spAutoFit/>
          </a:bodyPr>
          <a:lstStyle/>
          <a:p>
            <a:r>
              <a:rPr lang="ru-RU" b="1" dirty="0"/>
              <a:t>«Правила составления, подачи и рассмотрения документов…»</a:t>
            </a:r>
          </a:p>
          <a:p>
            <a:pPr marL="342900" indent="-342900">
              <a:buAutoNum type="arabicPeriod"/>
            </a:pPr>
            <a:r>
              <a:rPr lang="ru-RU" dirty="0"/>
              <a:t>Сведения о заявителе могут быть изменены в процессе подачи и рассмотрения документов на любой стадии регистрации. </a:t>
            </a:r>
          </a:p>
          <a:p>
            <a:pPr marL="342900" indent="-342900">
              <a:buAutoNum type="arabicPeriod"/>
            </a:pPr>
            <a:r>
              <a:rPr lang="ru-RU" dirty="0"/>
              <a:t>Два варианта – (1) заявитель тот же, но меняются его реквизиты </a:t>
            </a:r>
            <a:br>
              <a:rPr lang="ru-RU" dirty="0"/>
            </a:br>
            <a:r>
              <a:rPr lang="ru-RU" dirty="0"/>
              <a:t>(2) меняется сам заявитель. </a:t>
            </a:r>
          </a:p>
          <a:p>
            <a:pPr marL="342900" indent="-342900">
              <a:buAutoNum type="arabicPeriod"/>
            </a:pPr>
            <a:r>
              <a:rPr lang="ru-RU" dirty="0"/>
              <a:t>Во втором случае следует подать «ходатайство об изменении в заявке на товарный знак сведений о заявителе в связи с передачей права на регистрацию товарного знака другому лицу» с приложением договора или иных оснований.</a:t>
            </a:r>
          </a:p>
          <a:p>
            <a:endParaRPr lang="ru-RU" dirty="0"/>
          </a:p>
          <a:p>
            <a:r>
              <a:rPr lang="ru-RU" b="1" dirty="0">
                <a:solidFill>
                  <a:schemeClr val="accent5"/>
                </a:solidFill>
              </a:rPr>
              <a:t>Таким образом, корректное наименование оцениваемого права – Право на регистрацию товарного знака.</a:t>
            </a:r>
          </a:p>
          <a:p>
            <a:r>
              <a:rPr lang="ru-RU" dirty="0"/>
              <a:t>Сущностно это право включает все действия заявителя на всех этапах рассмотрения заявки, впоследствии (после решения Роспатента) право на регистрацию данного обозначения в качестве ТЗ по указанным классам МКТУ прекращается, вместо него возникает </a:t>
            </a:r>
            <a:r>
              <a:rPr lang="ru-RU" b="1" dirty="0"/>
              <a:t>исключительное право, а Заявитель </a:t>
            </a:r>
            <a:r>
              <a:rPr lang="ru-RU" b="1"/>
              <a:t>становится Правообладателем</a:t>
            </a:r>
            <a:r>
              <a:rPr lang="ru-RU"/>
              <a:t>.</a:t>
            </a:r>
            <a:endParaRPr lang="ru-RU" dirty="0"/>
          </a:p>
        </p:txBody>
      </p:sp>
    </p:spTree>
    <p:extLst>
      <p:ext uri="{BB962C8B-B14F-4D97-AF65-F5344CB8AC3E}">
        <p14:creationId xmlns:p14="http://schemas.microsoft.com/office/powerpoint/2010/main" val="3144057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61EBBE37-C689-4F84-B80D-D058A9CE4265}"/>
              </a:ext>
            </a:extLst>
          </p:cNvPr>
          <p:cNvSpPr>
            <a:spLocks noGrp="1"/>
          </p:cNvSpPr>
          <p:nvPr>
            <p:ph type="title"/>
          </p:nvPr>
        </p:nvSpPr>
        <p:spPr>
          <a:xfrm>
            <a:off x="851632" y="219446"/>
            <a:ext cx="10364451" cy="800380"/>
          </a:xfrm>
        </p:spPr>
        <p:txBody>
          <a:bodyPr>
            <a:normAutofit fontScale="90000"/>
          </a:bodyPr>
          <a:lstStyle/>
          <a:p>
            <a:r>
              <a:rPr lang="ru-RU" dirty="0"/>
              <a:t>Проверим объект по новому ФСБУ</a:t>
            </a:r>
            <a:br>
              <a:rPr lang="ru-RU" dirty="0"/>
            </a:br>
            <a:r>
              <a:rPr lang="ru-RU" dirty="0"/>
              <a:t>на соответствие критериям признания</a:t>
            </a:r>
          </a:p>
        </p:txBody>
      </p:sp>
      <p:sp>
        <p:nvSpPr>
          <p:cNvPr id="6" name="TextBox 5">
            <a:extLst>
              <a:ext uri="{FF2B5EF4-FFF2-40B4-BE49-F238E27FC236}">
                <a16:creationId xmlns:a16="http://schemas.microsoft.com/office/drawing/2014/main" id="{BF01410E-9ED7-4734-A9E3-F1EC03DCE744}"/>
              </a:ext>
            </a:extLst>
          </p:cNvPr>
          <p:cNvSpPr txBox="1"/>
          <p:nvPr/>
        </p:nvSpPr>
        <p:spPr>
          <a:xfrm>
            <a:off x="673999" y="5806904"/>
            <a:ext cx="8797770" cy="646331"/>
          </a:xfrm>
          <a:prstGeom prst="rect">
            <a:avLst/>
          </a:prstGeom>
          <a:noFill/>
        </p:spPr>
        <p:txBody>
          <a:bodyPr wrap="square" rtlCol="0">
            <a:spAutoFit/>
          </a:bodyPr>
          <a:lstStyle/>
          <a:p>
            <a:r>
              <a:rPr lang="ru-RU" dirty="0"/>
              <a:t>Приказ Минфина России от 30.05.2022 № 86н «Об утверждении Федерального стандарта бухгалтерского учета ФСБУ 14/2022 «Нематериальные активы».</a:t>
            </a:r>
          </a:p>
        </p:txBody>
      </p:sp>
      <p:graphicFrame>
        <p:nvGraphicFramePr>
          <p:cNvPr id="4" name="Таблица 4">
            <a:extLst>
              <a:ext uri="{FF2B5EF4-FFF2-40B4-BE49-F238E27FC236}">
                <a16:creationId xmlns:a16="http://schemas.microsoft.com/office/drawing/2014/main" id="{D23D1317-7465-4E91-AA6F-343AAD533AF6}"/>
              </a:ext>
            </a:extLst>
          </p:cNvPr>
          <p:cNvGraphicFramePr>
            <a:graphicFrameLocks noGrp="1"/>
          </p:cNvGraphicFramePr>
          <p:nvPr>
            <p:extLst>
              <p:ext uri="{D42A27DB-BD31-4B8C-83A1-F6EECF244321}">
                <p14:modId xmlns:p14="http://schemas.microsoft.com/office/powerpoint/2010/main" val="2137368639"/>
              </p:ext>
            </p:extLst>
          </p:nvPr>
        </p:nvGraphicFramePr>
        <p:xfrm>
          <a:off x="727267" y="1348225"/>
          <a:ext cx="8495852" cy="4307840"/>
        </p:xfrm>
        <a:graphic>
          <a:graphicData uri="http://schemas.openxmlformats.org/drawingml/2006/table">
            <a:tbl>
              <a:tblPr firstRow="1" bandRow="1">
                <a:tableStyleId>{5C22544A-7EE6-4342-B048-85BDC9FD1C3A}</a:tableStyleId>
              </a:tblPr>
              <a:tblGrid>
                <a:gridCol w="7013986">
                  <a:extLst>
                    <a:ext uri="{9D8B030D-6E8A-4147-A177-3AD203B41FA5}">
                      <a16:colId xmlns:a16="http://schemas.microsoft.com/office/drawing/2014/main" val="2658585812"/>
                    </a:ext>
                  </a:extLst>
                </a:gridCol>
                <a:gridCol w="1481866">
                  <a:extLst>
                    <a:ext uri="{9D8B030D-6E8A-4147-A177-3AD203B41FA5}">
                      <a16:colId xmlns:a16="http://schemas.microsoft.com/office/drawing/2014/main" val="1542349577"/>
                    </a:ext>
                  </a:extLst>
                </a:gridCol>
              </a:tblGrid>
              <a:tr h="370840">
                <a:tc>
                  <a:txBody>
                    <a:bodyPr/>
                    <a:lstStyle/>
                    <a:p>
                      <a:r>
                        <a:rPr lang="ru-RU" dirty="0"/>
                        <a:t>Критерии для признания</a:t>
                      </a:r>
                    </a:p>
                  </a:txBody>
                  <a:tcPr/>
                </a:tc>
                <a:tc>
                  <a:txBody>
                    <a:bodyPr/>
                    <a:lstStyle/>
                    <a:p>
                      <a:r>
                        <a:rPr lang="ru-RU" dirty="0"/>
                        <a:t>Да / нет</a:t>
                      </a:r>
                    </a:p>
                  </a:txBody>
                  <a:tcPr/>
                </a:tc>
                <a:extLst>
                  <a:ext uri="{0D108BD9-81ED-4DB2-BD59-A6C34878D82A}">
                    <a16:rowId xmlns:a16="http://schemas.microsoft.com/office/drawing/2014/main" val="3043306673"/>
                  </a:ext>
                </a:extLst>
              </a:tr>
              <a:tr h="370840">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ru-RU" dirty="0"/>
                        <a:t>- не имеет материально-вещественной формы;</a:t>
                      </a:r>
                    </a:p>
                  </a:txBody>
                  <a:tcPr/>
                </a:tc>
                <a:tc>
                  <a:txBody>
                    <a:bodyPr/>
                    <a:lstStyle/>
                    <a:p>
                      <a:pPr algn="ctr"/>
                      <a:r>
                        <a:rPr lang="ru-RU" dirty="0"/>
                        <a:t>Да</a:t>
                      </a:r>
                    </a:p>
                  </a:txBody>
                  <a:tcPr/>
                </a:tc>
                <a:extLst>
                  <a:ext uri="{0D108BD9-81ED-4DB2-BD59-A6C34878D82A}">
                    <a16:rowId xmlns:a16="http://schemas.microsoft.com/office/drawing/2014/main" val="1012080515"/>
                  </a:ext>
                </a:extLst>
              </a:tr>
              <a:tr h="370840">
                <a:tc>
                  <a:txBody>
                    <a:bodyPr/>
                    <a:lstStyle/>
                    <a:p>
                      <a:r>
                        <a:rPr lang="ru-RU" dirty="0"/>
                        <a:t>- </a:t>
                      </a:r>
                      <a:r>
                        <a:rPr lang="ru-RU" i="1" dirty="0"/>
                        <a:t>предназначен для использования организацией в ходе обычной деятельности при производстве и (или) продаже ею продукции (товаров)</a:t>
                      </a:r>
                      <a:r>
                        <a:rPr lang="ru-RU" dirty="0"/>
                        <a:t>, при выполнении работ или оказании услуг, для предоставления за плату во временное пользование, для управленческих нужд либо для использования в деятельности некоммерческой организации, направленной на достижение целей, ради которых она создана;</a:t>
                      </a:r>
                    </a:p>
                  </a:txBody>
                  <a:tcPr/>
                </a:tc>
                <a:tc>
                  <a:txBody>
                    <a:bodyPr/>
                    <a:lstStyle/>
                    <a:p>
                      <a:pPr algn="ctr"/>
                      <a:r>
                        <a:rPr lang="ru-RU" dirty="0"/>
                        <a:t>Да</a:t>
                      </a:r>
                    </a:p>
                  </a:txBody>
                  <a:tcPr/>
                </a:tc>
                <a:extLst>
                  <a:ext uri="{0D108BD9-81ED-4DB2-BD59-A6C34878D82A}">
                    <a16:rowId xmlns:a16="http://schemas.microsoft.com/office/drawing/2014/main" val="3281800714"/>
                  </a:ext>
                </a:extLst>
              </a:tr>
              <a:tr h="370840">
                <a:tc>
                  <a:txBody>
                    <a:bodyPr/>
                    <a:lstStyle/>
                    <a:p>
                      <a:r>
                        <a:rPr lang="ru-RU" dirty="0"/>
                        <a:t>- способен приносить организации экономические выгоды (доход) в будущем;</a:t>
                      </a:r>
                    </a:p>
                  </a:txBody>
                  <a:tcPr/>
                </a:tc>
                <a:tc>
                  <a:txBody>
                    <a:bodyPr/>
                    <a:lstStyle/>
                    <a:p>
                      <a:pPr algn="ctr"/>
                      <a:r>
                        <a:rPr lang="ru-RU" dirty="0"/>
                        <a:t>Да</a:t>
                      </a:r>
                    </a:p>
                  </a:txBody>
                  <a:tcPr/>
                </a:tc>
                <a:extLst>
                  <a:ext uri="{0D108BD9-81ED-4DB2-BD59-A6C34878D82A}">
                    <a16:rowId xmlns:a16="http://schemas.microsoft.com/office/drawing/2014/main" val="1037143679"/>
                  </a:ext>
                </a:extLst>
              </a:tr>
              <a:tr h="370840">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ru-RU" dirty="0"/>
                        <a:t>- может быть выделен «идентифицирован» из других активов или отделен от них;</a:t>
                      </a:r>
                    </a:p>
                  </a:txBody>
                  <a:tcPr/>
                </a:tc>
                <a:tc>
                  <a:txBody>
                    <a:bodyPr/>
                    <a:lstStyle/>
                    <a:p>
                      <a:pPr algn="ctr"/>
                      <a:r>
                        <a:rPr lang="ru-RU" dirty="0"/>
                        <a:t>Да</a:t>
                      </a:r>
                    </a:p>
                  </a:txBody>
                  <a:tcPr/>
                </a:tc>
                <a:extLst>
                  <a:ext uri="{0D108BD9-81ED-4DB2-BD59-A6C34878D82A}">
                    <a16:rowId xmlns:a16="http://schemas.microsoft.com/office/drawing/2014/main" val="2382549221"/>
                  </a:ext>
                </a:extLst>
              </a:tr>
            </a:tbl>
          </a:graphicData>
        </a:graphic>
      </p:graphicFrame>
    </p:spTree>
    <p:extLst>
      <p:ext uri="{BB962C8B-B14F-4D97-AF65-F5344CB8AC3E}">
        <p14:creationId xmlns:p14="http://schemas.microsoft.com/office/powerpoint/2010/main" val="423527528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61EBBE37-C689-4F84-B80D-D058A9CE4265}"/>
              </a:ext>
            </a:extLst>
          </p:cNvPr>
          <p:cNvSpPr>
            <a:spLocks noGrp="1"/>
          </p:cNvSpPr>
          <p:nvPr>
            <p:ph type="title"/>
          </p:nvPr>
        </p:nvSpPr>
        <p:spPr>
          <a:xfrm>
            <a:off x="913775" y="254957"/>
            <a:ext cx="10364451" cy="1034756"/>
          </a:xfrm>
        </p:spPr>
        <p:txBody>
          <a:bodyPr>
            <a:normAutofit fontScale="90000"/>
          </a:bodyPr>
          <a:lstStyle/>
          <a:p>
            <a:r>
              <a:rPr lang="ru-RU" dirty="0"/>
              <a:t>Вероятность отказа в регистрации – </a:t>
            </a:r>
            <a:br>
              <a:rPr lang="ru-RU" dirty="0"/>
            </a:br>
            <a:r>
              <a:rPr lang="ru-RU" dirty="0"/>
              <a:t>возможные способы учета фактора</a:t>
            </a:r>
          </a:p>
        </p:txBody>
      </p:sp>
      <p:sp>
        <p:nvSpPr>
          <p:cNvPr id="6" name="TextBox 5">
            <a:extLst>
              <a:ext uri="{FF2B5EF4-FFF2-40B4-BE49-F238E27FC236}">
                <a16:creationId xmlns:a16="http://schemas.microsoft.com/office/drawing/2014/main" id="{BF01410E-9ED7-4734-A9E3-F1EC03DCE744}"/>
              </a:ext>
            </a:extLst>
          </p:cNvPr>
          <p:cNvSpPr txBox="1"/>
          <p:nvPr/>
        </p:nvSpPr>
        <p:spPr>
          <a:xfrm>
            <a:off x="256827" y="1417008"/>
            <a:ext cx="9100237" cy="5186035"/>
          </a:xfrm>
          <a:prstGeom prst="rect">
            <a:avLst/>
          </a:prstGeom>
          <a:noFill/>
        </p:spPr>
        <p:txBody>
          <a:bodyPr wrap="square" rtlCol="0">
            <a:spAutoFit/>
          </a:bodyPr>
          <a:lstStyle/>
          <a:p>
            <a:r>
              <a:rPr lang="ru-RU" b="1" dirty="0">
                <a:solidFill>
                  <a:schemeClr val="accent5">
                    <a:lumMod val="75000"/>
                  </a:schemeClr>
                </a:solidFill>
              </a:rPr>
              <a:t>Как учесть количественно?</a:t>
            </a:r>
          </a:p>
          <a:p>
            <a:pPr marL="342900" indent="-342900">
              <a:spcBef>
                <a:spcPts val="600"/>
              </a:spcBef>
              <a:buAutoNum type="arabicPeriod"/>
            </a:pPr>
            <a:r>
              <a:rPr lang="ru-RU" dirty="0"/>
              <a:t>Есть статистика регистраций и отказов в регистрации (данные Роспатента). Подано заявок 158637, вынесено решений об отказе 13047. Доля отказов 8,2%, доля успешных регистраций 91,8%. Этот коэффициент можно учесть в расчете («средняя по больнице»).</a:t>
            </a:r>
          </a:p>
          <a:p>
            <a:pPr marL="342900" indent="-342900">
              <a:spcBef>
                <a:spcPts val="600"/>
              </a:spcBef>
              <a:buAutoNum type="arabicPeriod"/>
            </a:pPr>
            <a:r>
              <a:rPr lang="ru-RU" dirty="0"/>
              <a:t>Риск, связанный с отказом в регистрации, можно количественно учесть в форме дополнительной премии в составе ставки дисконтирования. Вопрос количественного определения заслуживает отдельного рассмотрения.</a:t>
            </a:r>
          </a:p>
          <a:p>
            <a:pPr marL="342900" indent="-342900">
              <a:spcBef>
                <a:spcPts val="600"/>
              </a:spcBef>
              <a:buFontTx/>
              <a:buAutoNum type="arabicPeriod"/>
            </a:pPr>
            <a:r>
              <a:rPr lang="ru-RU" dirty="0"/>
              <a:t>Анализ стадии рассмотрения заявки, и прошедшего с даты приема заявки срока (в частности, сопоставить со средней длительностью рассмотрения заявки - в 2024 году она составила 4,4 месяца)</a:t>
            </a:r>
            <a:r>
              <a:rPr lang="ru-RU" i="1" dirty="0"/>
              <a:t>***см следующий слайд</a:t>
            </a:r>
            <a:r>
              <a:rPr lang="ru-RU" dirty="0"/>
              <a:t>. </a:t>
            </a:r>
          </a:p>
          <a:p>
            <a:pPr marL="342900" indent="-342900">
              <a:spcBef>
                <a:spcPts val="600"/>
              </a:spcBef>
              <a:buFontTx/>
              <a:buAutoNum type="arabicPeriod"/>
            </a:pPr>
            <a:r>
              <a:rPr lang="ru-RU" dirty="0"/>
              <a:t>Анализ предшествующей деятельности Заказчика показывает, что у них процесс регистрации поставлен на конвейерный уровень. У оценщика есть внутреннее убеждение, что вероятность будущей регистрации равна единице.</a:t>
            </a:r>
          </a:p>
          <a:p>
            <a:pPr algn="ctr">
              <a:spcBef>
                <a:spcPts val="600"/>
              </a:spcBef>
            </a:pPr>
            <a:r>
              <a:rPr lang="ru-RU" b="1" dirty="0" err="1"/>
              <a:t>Спец.допущение</a:t>
            </a:r>
            <a:r>
              <a:rPr lang="ru-RU" b="1" dirty="0"/>
              <a:t> – лучший друг оценщика. Нужно специальное допущение </a:t>
            </a:r>
            <a:r>
              <a:rPr lang="ru-RU" b="1" dirty="0" err="1"/>
              <a:t>презюмирующее</a:t>
            </a:r>
            <a:r>
              <a:rPr lang="ru-RU" b="1" dirty="0"/>
              <a:t> регистрацию товарного знака в типичные сроки.</a:t>
            </a:r>
          </a:p>
          <a:p>
            <a:pPr marL="342900" indent="-342900">
              <a:buAutoNum type="arabicPeriod"/>
            </a:pPr>
            <a:endParaRPr lang="ru-RU" dirty="0"/>
          </a:p>
        </p:txBody>
      </p:sp>
    </p:spTree>
    <p:extLst>
      <p:ext uri="{BB962C8B-B14F-4D97-AF65-F5344CB8AC3E}">
        <p14:creationId xmlns:p14="http://schemas.microsoft.com/office/powerpoint/2010/main" val="11243470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61EBBE37-C689-4F84-B80D-D058A9CE4265}"/>
              </a:ext>
            </a:extLst>
          </p:cNvPr>
          <p:cNvSpPr>
            <a:spLocks noGrp="1"/>
          </p:cNvSpPr>
          <p:nvPr>
            <p:ph type="title"/>
          </p:nvPr>
        </p:nvSpPr>
        <p:spPr>
          <a:xfrm>
            <a:off x="913776" y="254956"/>
            <a:ext cx="8421294" cy="677199"/>
          </a:xfrm>
        </p:spPr>
        <p:txBody>
          <a:bodyPr>
            <a:normAutofit/>
          </a:bodyPr>
          <a:lstStyle/>
          <a:p>
            <a:r>
              <a:rPr lang="ru-RU" dirty="0"/>
              <a:t>Порядок регистрации товарного знака</a:t>
            </a:r>
          </a:p>
        </p:txBody>
      </p:sp>
      <p:sp>
        <p:nvSpPr>
          <p:cNvPr id="6" name="TextBox 5">
            <a:extLst>
              <a:ext uri="{FF2B5EF4-FFF2-40B4-BE49-F238E27FC236}">
                <a16:creationId xmlns:a16="http://schemas.microsoft.com/office/drawing/2014/main" id="{BF01410E-9ED7-4734-A9E3-F1EC03DCE744}"/>
              </a:ext>
            </a:extLst>
          </p:cNvPr>
          <p:cNvSpPr txBox="1"/>
          <p:nvPr/>
        </p:nvSpPr>
        <p:spPr>
          <a:xfrm>
            <a:off x="510237" y="700033"/>
            <a:ext cx="9281833" cy="5186035"/>
          </a:xfrm>
          <a:prstGeom prst="rect">
            <a:avLst/>
          </a:prstGeom>
          <a:noFill/>
        </p:spPr>
        <p:txBody>
          <a:bodyPr wrap="square" rtlCol="0">
            <a:spAutoFit/>
          </a:bodyPr>
          <a:lstStyle/>
          <a:p>
            <a:pPr marL="285750" indent="-285750">
              <a:buFont typeface="Arial" panose="020B0604020202020204" pitchFamily="34" charset="0"/>
              <a:buChar char="•"/>
            </a:pPr>
            <a:endParaRPr lang="ru-RU" dirty="0"/>
          </a:p>
          <a:p>
            <a:pPr marL="285750" indent="-285750">
              <a:spcAft>
                <a:spcPts val="600"/>
              </a:spcAft>
              <a:buFont typeface="Arial" panose="020B0604020202020204" pitchFamily="34" charset="0"/>
              <a:buChar char="•"/>
            </a:pPr>
            <a:r>
              <a:rPr lang="ru-RU" dirty="0"/>
              <a:t>1. Роспатент проверяет, оплатили ли вы госпошлины, и проводит формальную экспертизу заявки, т. е. проверяет наличие и соответствие документов требованиям закона. Процедура длится до 1 месяца; / Ст. 1498 ГК РФ</a:t>
            </a:r>
          </a:p>
          <a:p>
            <a:pPr marL="285750" indent="-285750">
              <a:spcAft>
                <a:spcPts val="600"/>
              </a:spcAft>
              <a:buFont typeface="Arial" panose="020B0604020202020204" pitchFamily="34" charset="0"/>
              <a:buChar char="•"/>
            </a:pPr>
            <a:r>
              <a:rPr lang="ru-RU" dirty="0"/>
              <a:t>2. Проводится экспертиза по существу: товарный знак проверяется на сходство с уже существующими и на соответствие законодательным нормам. На это отводится до 6 месяцев; / Ст. 1499 ГК РФ</a:t>
            </a:r>
          </a:p>
          <a:p>
            <a:pPr marL="285750" indent="-285750">
              <a:spcAft>
                <a:spcPts val="600"/>
              </a:spcAft>
              <a:buFont typeface="Arial" panose="020B0604020202020204" pitchFamily="34" charset="0"/>
              <a:buChar char="•"/>
            </a:pPr>
            <a:r>
              <a:rPr lang="ru-RU" dirty="0"/>
              <a:t>3. Если экспертиза по существу прошла успешно, Заявитель оплачивает госпошлину за регистрацию и выдачу свидетельства на товарный знак;</a:t>
            </a:r>
          </a:p>
          <a:p>
            <a:pPr marL="285750" indent="-285750">
              <a:spcAft>
                <a:spcPts val="600"/>
              </a:spcAft>
              <a:buFont typeface="Arial" panose="020B0604020202020204" pitchFamily="34" charset="0"/>
              <a:buChar char="•"/>
            </a:pPr>
            <a:r>
              <a:rPr lang="ru-RU" dirty="0"/>
              <a:t>4. После оплаты пошлины Роспатент регистрирует товарный знак, публикует сведения об этом в официальном бюллетене и выдаёт соответствующее свидетельство (если вы за него заплатили). На регистрацию отводится 1 месяц, и столько же — на выдачу свидетельства.</a:t>
            </a:r>
          </a:p>
          <a:p>
            <a:pPr marL="285750" indent="-285750">
              <a:spcAft>
                <a:spcPts val="600"/>
              </a:spcAft>
              <a:buFont typeface="Arial" panose="020B0604020202020204" pitchFamily="34" charset="0"/>
              <a:buChar char="•"/>
            </a:pPr>
            <a:r>
              <a:rPr lang="ru-RU" dirty="0"/>
              <a:t>Всего установленный срок процедуры регистрации товарного знака занимает </a:t>
            </a:r>
            <a:r>
              <a:rPr lang="ru-RU" b="1" dirty="0"/>
              <a:t>8 месяцев и две недели</a:t>
            </a:r>
            <a:r>
              <a:rPr lang="ru-RU" dirty="0"/>
              <a:t>. В случае ошибок и нарушений сроки увеличиваются. / П. 13-15 Приказ МЭР РФ от 20.07.2015 № 483</a:t>
            </a:r>
          </a:p>
          <a:p>
            <a:pPr marL="342900" indent="-342900">
              <a:buAutoNum type="arabicPeriod"/>
            </a:pPr>
            <a:endParaRPr lang="ru-RU" dirty="0"/>
          </a:p>
        </p:txBody>
      </p:sp>
    </p:spTree>
    <p:extLst>
      <p:ext uri="{BB962C8B-B14F-4D97-AF65-F5344CB8AC3E}">
        <p14:creationId xmlns:p14="http://schemas.microsoft.com/office/powerpoint/2010/main" val="3383755812"/>
      </p:ext>
    </p:extLst>
  </p:cSld>
  <p:clrMapOvr>
    <a:masterClrMapping/>
  </p:clrMapOvr>
</p:sld>
</file>

<file path=ppt/theme/theme1.xml><?xml version="1.0" encoding="utf-8"?>
<a:theme xmlns:a="http://schemas.openxmlformats.org/drawingml/2006/main" name="Аспект">
  <a:themeElements>
    <a:clrScheme name="Аспект">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Аспект">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Аспект">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2306</TotalTime>
  <Words>4221</Words>
  <Application>Microsoft Office PowerPoint</Application>
  <PresentationFormat>Широкоэкранный</PresentationFormat>
  <Paragraphs>268</Paragraphs>
  <Slides>23</Slides>
  <Notes>22</Notes>
  <HiddenSlides>0</HiddenSlides>
  <MMClips>0</MMClips>
  <ScaleCrop>false</ScaleCrop>
  <HeadingPairs>
    <vt:vector size="6" baseType="variant">
      <vt:variant>
        <vt:lpstr>Использованные шрифты</vt:lpstr>
      </vt:variant>
      <vt:variant>
        <vt:i4>7</vt:i4>
      </vt:variant>
      <vt:variant>
        <vt:lpstr>Тема</vt:lpstr>
      </vt:variant>
      <vt:variant>
        <vt:i4>1</vt:i4>
      </vt:variant>
      <vt:variant>
        <vt:lpstr>Заголовки слайдов</vt:lpstr>
      </vt:variant>
      <vt:variant>
        <vt:i4>23</vt:i4>
      </vt:variant>
    </vt:vector>
  </HeadingPairs>
  <TitlesOfParts>
    <vt:vector size="31" baseType="lpstr">
      <vt:lpstr>Arial</vt:lpstr>
      <vt:lpstr>Calibri</vt:lpstr>
      <vt:lpstr>Formular</vt:lpstr>
      <vt:lpstr>Times New Roman</vt:lpstr>
      <vt:lpstr>Trebuchet MS</vt:lpstr>
      <vt:lpstr>Wingdings</vt:lpstr>
      <vt:lpstr>Wingdings 3</vt:lpstr>
      <vt:lpstr>Аспект</vt:lpstr>
      <vt:lpstr>ФСБУ 14/2022: Новации в учете НМА - как оценщику избежать ошибок и огорчений при сдаче отчета + и можно ли оценить то, чего нет </vt:lpstr>
      <vt:lpstr>Преамбула: настало время  удивительных историй</vt:lpstr>
      <vt:lpstr>Нормативная база и ограничения</vt:lpstr>
      <vt:lpstr>Системный взгляд на товарный знак</vt:lpstr>
      <vt:lpstr>Системный взгляд на товарный знак</vt:lpstr>
      <vt:lpstr>Состав оцениваемых прав – ищем имя</vt:lpstr>
      <vt:lpstr>Проверим объект по новому ФСБУ на соответствие критериям признания</vt:lpstr>
      <vt:lpstr>Вероятность отказа в регистрации –  возможные способы учета фактора</vt:lpstr>
      <vt:lpstr>Порядок регистрации товарного знака</vt:lpstr>
      <vt:lpstr>Основные положения задания на оценку</vt:lpstr>
      <vt:lpstr>Постскриптум – выводы по кейсу</vt:lpstr>
      <vt:lpstr>Постскриптум. ФСБУ 14/2022 – новации Льгота по налогу на прибыль  </vt:lpstr>
      <vt:lpstr>Постскриптум. Льгота по налогу на прибыль</vt:lpstr>
      <vt:lpstr>Постскриптум. ФСБУ 14/2022 – запрет на раздувание капитала за счет НМА (1)</vt:lpstr>
      <vt:lpstr>Постскриптум. ФСБУ 14/2022 – запрет на раздувание капитала за счет НМА (2)</vt:lpstr>
      <vt:lpstr>Постскриптум. ФСБУ 14/2022 – МСФО (IAS) 38 запрет на раздувание капитала за счет НМА (3)</vt:lpstr>
      <vt:lpstr>Постскриптум. ФСБУ 14/2022 – МСФО (IAS) 38 запрет на раздувание капитала за счет НМА (3)</vt:lpstr>
      <vt:lpstr>Постскриптум. ФСБУ 14/2022 – только затратный подход (1)</vt:lpstr>
      <vt:lpstr>Постскриптум. МСФО 38 – только затратный подход (2)</vt:lpstr>
      <vt:lpstr>Постскриптум. МСФО 38 – только затратный подход (2)</vt:lpstr>
      <vt:lpstr>Постскриптум. ФСБУ 14/2022 – что можно переоценивать, что нельзя</vt:lpstr>
      <vt:lpstr>Постскриптум – выводы по постскриптуму</vt:lpstr>
      <vt:lpstr>Презентация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Математика и реалии жизни: к вопросу об особенностях учета оборотного капитала в оценке бизнеса</dc:title>
  <dc:creator>VF</dc:creator>
  <cp:lastModifiedBy>Анастасия</cp:lastModifiedBy>
  <cp:revision>38</cp:revision>
  <dcterms:created xsi:type="dcterms:W3CDTF">2024-09-22T18:27:11Z</dcterms:created>
  <dcterms:modified xsi:type="dcterms:W3CDTF">2025-06-17T07:45:26Z</dcterms:modified>
</cp:coreProperties>
</file>