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72" r:id="rId3"/>
    <p:sldId id="276" r:id="rId4"/>
    <p:sldId id="277" r:id="rId5"/>
    <p:sldId id="278" r:id="rId6"/>
    <p:sldId id="279" r:id="rId7"/>
    <p:sldId id="280" r:id="rId8"/>
    <p:sldId id="281" r:id="rId9"/>
  </p:sldIdLst>
  <p:sldSz cx="9144000" cy="5143500" type="screen16x9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5E7076"/>
    <a:srgbClr val="A02A1D"/>
    <a:srgbClr val="000000"/>
    <a:srgbClr val="FFFF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793" autoAdjust="0"/>
  </p:normalViewPr>
  <p:slideViewPr>
    <p:cSldViewPr>
      <p:cViewPr varScale="1">
        <p:scale>
          <a:sx n="104" d="100"/>
          <a:sy n="104" d="100"/>
        </p:scale>
        <p:origin x="-90" y="-54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4E57AF-17F8-4074-B199-13EDC5C91164}" type="datetimeFigureOut">
              <a:rPr lang="ru-RU" smtClean="0"/>
              <a:pPr/>
              <a:t>08.12.2020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4D7599-D370-4ABF-BD0A-1BED5BC5FDB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682162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34D7599-D370-4ABF-BD0A-1BED5BC5FDB1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8996705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34D7599-D370-4ABF-BD0A-1BED5BC5FDB1}" type="slidenum">
              <a:rPr lang="ru-RU" smtClean="0"/>
              <a:pPr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9892156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hasCustomPrompt="1"/>
          </p:nvPr>
        </p:nvSpPr>
        <p:spPr>
          <a:xfrm>
            <a:off x="685800" y="1597819"/>
            <a:ext cx="7772400" cy="1102519"/>
          </a:xfrm>
        </p:spPr>
        <p:txBody>
          <a:bodyPr/>
          <a:lstStyle>
            <a:lvl1pPr>
              <a:defRPr>
                <a:solidFill>
                  <a:srgbClr val="5E7076"/>
                </a:solidFill>
              </a:defRPr>
            </a:lvl1pPr>
          </a:lstStyle>
          <a:p>
            <a:r>
              <a:rPr lang="ru-RU" dirty="0"/>
              <a:t>Заголовок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 hasCustomPrompt="1"/>
          </p:nvPr>
        </p:nvSpPr>
        <p:spPr>
          <a:xfrm>
            <a:off x="1403648" y="2859782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rgbClr val="5E7076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/>
              <a:t>Подзаголовок</a:t>
            </a:r>
          </a:p>
        </p:txBody>
      </p:sp>
      <p:sp>
        <p:nvSpPr>
          <p:cNvPr id="7" name="Подзаголовок 2"/>
          <p:cNvSpPr txBox="1">
            <a:spLocks/>
          </p:cNvSpPr>
          <p:nvPr userDrawn="1"/>
        </p:nvSpPr>
        <p:spPr>
          <a:xfrm>
            <a:off x="380057" y="4587974"/>
            <a:ext cx="1071893" cy="3600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rgbClr val="5E7076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800" baseline="0" dirty="0">
                <a:solidFill>
                  <a:schemeClr val="bg1"/>
                </a:solidFill>
              </a:rPr>
              <a:t>spbu.ru</a:t>
            </a:r>
            <a:endParaRPr lang="ru-RU" sz="1800" baseline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063129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Рабочий слайд с фотографие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323528" y="267494"/>
            <a:ext cx="3610744" cy="421555"/>
          </a:xfrm>
        </p:spPr>
        <p:txBody>
          <a:bodyPr>
            <a:noAutofit/>
          </a:bodyPr>
          <a:lstStyle>
            <a:lvl1pPr algn="l">
              <a:defRPr sz="2800"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r>
              <a:rPr lang="ru-RU" dirty="0"/>
              <a:t>Колонтитул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395536" y="4659982"/>
            <a:ext cx="1512168" cy="216024"/>
          </a:xfrm>
        </p:spPr>
        <p:txBody>
          <a:bodyPr/>
          <a:lstStyle>
            <a:lvl1pPr algn="l">
              <a:defRPr/>
            </a:lvl1pPr>
          </a:lstStyle>
          <a:p>
            <a:fld id="{CB07D4DF-2351-4A60-A90B-60ED82532F73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7" name="Подзаголовок 2"/>
          <p:cNvSpPr txBox="1">
            <a:spLocks/>
          </p:cNvSpPr>
          <p:nvPr userDrawn="1"/>
        </p:nvSpPr>
        <p:spPr>
          <a:xfrm>
            <a:off x="7956376" y="4587974"/>
            <a:ext cx="1071893" cy="3600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rgbClr val="5E7076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1800" baseline="0" dirty="0">
                <a:solidFill>
                  <a:schemeClr val="bg1"/>
                </a:solidFill>
              </a:rPr>
              <a:t>spbu.ru</a:t>
            </a:r>
            <a:endParaRPr lang="ru-RU" sz="1800" baseline="0" dirty="0">
              <a:solidFill>
                <a:schemeClr val="bg1"/>
              </a:solidFill>
            </a:endParaRPr>
          </a:p>
        </p:txBody>
      </p:sp>
      <p:sp>
        <p:nvSpPr>
          <p:cNvPr id="9" name="Подзаголовок 2"/>
          <p:cNvSpPr>
            <a:spLocks noGrp="1"/>
          </p:cNvSpPr>
          <p:nvPr>
            <p:ph type="subTitle" idx="1" hasCustomPrompt="1"/>
          </p:nvPr>
        </p:nvSpPr>
        <p:spPr>
          <a:xfrm>
            <a:off x="323527" y="1419622"/>
            <a:ext cx="8704741" cy="3024336"/>
          </a:xfrm>
        </p:spPr>
        <p:txBody>
          <a:bodyPr>
            <a:normAutofit/>
          </a:bodyPr>
          <a:lstStyle>
            <a:lvl1pPr marL="0" indent="0" algn="l">
              <a:buNone/>
              <a:defRPr sz="2400">
                <a:solidFill>
                  <a:srgbClr val="5E7076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/>
              <a:t>Текст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 hasCustomPrompt="1"/>
          </p:nvPr>
        </p:nvSpPr>
        <p:spPr>
          <a:xfrm>
            <a:off x="323247" y="833064"/>
            <a:ext cx="8705021" cy="586557"/>
          </a:xfrm>
        </p:spPr>
        <p:txBody>
          <a:bodyPr>
            <a:normAutofit/>
          </a:bodyPr>
          <a:lstStyle>
            <a:lvl1pPr marL="0" indent="0">
              <a:buNone/>
              <a:defRPr sz="2800" b="1">
                <a:solidFill>
                  <a:srgbClr val="5E7076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ru-RU" dirty="0"/>
              <a:t>Заголовок</a:t>
            </a:r>
          </a:p>
        </p:txBody>
      </p:sp>
    </p:spTree>
    <p:extLst>
      <p:ext uri="{BB962C8B-B14F-4D97-AF65-F5344CB8AC3E}">
        <p14:creationId xmlns:p14="http://schemas.microsoft.com/office/powerpoint/2010/main" xmlns="" val="14236351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Рабочий слайд с фотографие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323528" y="267494"/>
            <a:ext cx="3610744" cy="421555"/>
          </a:xfrm>
        </p:spPr>
        <p:txBody>
          <a:bodyPr>
            <a:noAutofit/>
          </a:bodyPr>
          <a:lstStyle>
            <a:lvl1pPr algn="l">
              <a:defRPr sz="2800"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r>
              <a:rPr lang="ru-RU" dirty="0"/>
              <a:t>Колонтитул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395536" y="4659982"/>
            <a:ext cx="1512168" cy="216024"/>
          </a:xfrm>
        </p:spPr>
        <p:txBody>
          <a:bodyPr/>
          <a:lstStyle>
            <a:lvl1pPr algn="l">
              <a:defRPr/>
            </a:lvl1pPr>
          </a:lstStyle>
          <a:p>
            <a:fld id="{CB07D4DF-2351-4A60-A90B-60ED82532F73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7" name="Подзаголовок 2"/>
          <p:cNvSpPr txBox="1">
            <a:spLocks/>
          </p:cNvSpPr>
          <p:nvPr userDrawn="1"/>
        </p:nvSpPr>
        <p:spPr>
          <a:xfrm>
            <a:off x="7956376" y="4587974"/>
            <a:ext cx="1071893" cy="3600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rgbClr val="5E7076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1800" baseline="0" dirty="0">
                <a:solidFill>
                  <a:schemeClr val="bg1"/>
                </a:solidFill>
              </a:rPr>
              <a:t>spbu.ru</a:t>
            </a:r>
            <a:endParaRPr lang="ru-RU" sz="1800" baseline="0" dirty="0">
              <a:solidFill>
                <a:schemeClr val="bg1"/>
              </a:solidFill>
            </a:endParaRPr>
          </a:p>
        </p:txBody>
      </p:sp>
      <p:sp>
        <p:nvSpPr>
          <p:cNvPr id="10" name="Объект 2"/>
          <p:cNvSpPr>
            <a:spLocks noGrp="1"/>
          </p:cNvSpPr>
          <p:nvPr>
            <p:ph sz="half" idx="1" hasCustomPrompt="1"/>
          </p:nvPr>
        </p:nvSpPr>
        <p:spPr>
          <a:xfrm>
            <a:off x="323528" y="1059582"/>
            <a:ext cx="4038600" cy="3312368"/>
          </a:xfrm>
          <a:solidFill>
            <a:schemeClr val="bg1">
              <a:lumMod val="85000"/>
            </a:schemeClr>
          </a:solidFill>
        </p:spPr>
        <p:txBody>
          <a:bodyPr anchor="ctr"/>
          <a:lstStyle>
            <a:lvl1pPr marL="0" indent="0" algn="ctr">
              <a:buFont typeface="Arial" panose="020B0604020202020204" pitchFamily="34" charset="0"/>
              <a:buNone/>
              <a:defRPr sz="2800">
                <a:solidFill>
                  <a:schemeClr val="bg1"/>
                </a:solidFill>
              </a:defRPr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dirty="0"/>
              <a:t>фото</a:t>
            </a:r>
          </a:p>
        </p:txBody>
      </p:sp>
      <p:sp>
        <p:nvSpPr>
          <p:cNvPr id="11" name="Подзаголовок 2"/>
          <p:cNvSpPr>
            <a:spLocks noGrp="1"/>
          </p:cNvSpPr>
          <p:nvPr>
            <p:ph type="subTitle" idx="13" hasCustomPrompt="1"/>
          </p:nvPr>
        </p:nvSpPr>
        <p:spPr>
          <a:xfrm>
            <a:off x="4572000" y="1059582"/>
            <a:ext cx="4320480" cy="3384376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5E7076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/>
              <a:t>Подзаголовок</a:t>
            </a:r>
          </a:p>
        </p:txBody>
      </p:sp>
    </p:spTree>
    <p:extLst>
      <p:ext uri="{BB962C8B-B14F-4D97-AF65-F5344CB8AC3E}">
        <p14:creationId xmlns:p14="http://schemas.microsoft.com/office/powerpoint/2010/main" xmlns="" val="295334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Слайд с большой фотографие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Объект 2"/>
          <p:cNvSpPr>
            <a:spLocks noGrp="1"/>
          </p:cNvSpPr>
          <p:nvPr>
            <p:ph sz="half" idx="1" hasCustomPrompt="1"/>
          </p:nvPr>
        </p:nvSpPr>
        <p:spPr>
          <a:xfrm>
            <a:off x="0" y="1059582"/>
            <a:ext cx="9144000" cy="4083918"/>
          </a:xfrm>
          <a:solidFill>
            <a:schemeClr val="bg1">
              <a:lumMod val="75000"/>
            </a:schemeClr>
          </a:solidFill>
          <a:ln>
            <a:solidFill>
              <a:srgbClr val="000000">
                <a:alpha val="21176"/>
              </a:srgbClr>
            </a:solidFill>
          </a:ln>
        </p:spPr>
        <p:txBody>
          <a:bodyPr anchor="ctr"/>
          <a:lstStyle>
            <a:lvl1pPr marL="0" indent="0" algn="ctr">
              <a:buFont typeface="Arial" panose="020B0604020202020204" pitchFamily="34" charset="0"/>
              <a:buNone/>
              <a:defRPr sz="2800">
                <a:solidFill>
                  <a:schemeClr val="bg1"/>
                </a:solidFill>
              </a:defRPr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dirty="0"/>
              <a:t>фото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323528" y="267494"/>
            <a:ext cx="3610744" cy="421555"/>
          </a:xfrm>
        </p:spPr>
        <p:txBody>
          <a:bodyPr>
            <a:noAutofit/>
          </a:bodyPr>
          <a:lstStyle>
            <a:lvl1pPr algn="l">
              <a:defRPr sz="2800"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r>
              <a:rPr lang="ru-RU" dirty="0"/>
              <a:t>Колонтитул</a:t>
            </a:r>
          </a:p>
        </p:txBody>
      </p:sp>
      <p:sp>
        <p:nvSpPr>
          <p:cNvPr id="3" name="Прямоугольник 2"/>
          <p:cNvSpPr/>
          <p:nvPr userDrawn="1"/>
        </p:nvSpPr>
        <p:spPr>
          <a:xfrm>
            <a:off x="323528" y="4299942"/>
            <a:ext cx="8820472" cy="504056"/>
          </a:xfrm>
          <a:prstGeom prst="rect">
            <a:avLst/>
          </a:prstGeom>
          <a:solidFill>
            <a:srgbClr val="FFFFFF">
              <a:alpha val="56863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одзаголовок 2"/>
          <p:cNvSpPr>
            <a:spLocks noGrp="1"/>
          </p:cNvSpPr>
          <p:nvPr>
            <p:ph type="subTitle" idx="13" hasCustomPrompt="1"/>
          </p:nvPr>
        </p:nvSpPr>
        <p:spPr>
          <a:xfrm>
            <a:off x="323528" y="4316113"/>
            <a:ext cx="8640960" cy="504056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rgbClr val="5E7076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ctr"/>
            <a:r>
              <a:rPr lang="ru-RU" sz="1600" baseline="0" dirty="0">
                <a:solidFill>
                  <a:schemeClr val="bg1"/>
                </a:solidFill>
              </a:rPr>
              <a:t>Санкт-Петербургский государственный университет</a:t>
            </a:r>
          </a:p>
        </p:txBody>
      </p:sp>
    </p:spTree>
    <p:extLst>
      <p:ext uri="{BB962C8B-B14F-4D97-AF65-F5344CB8AC3E}">
        <p14:creationId xmlns:p14="http://schemas.microsoft.com/office/powerpoint/2010/main" xmlns="" val="40257996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крывающий слайд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одзаголовок 2"/>
          <p:cNvSpPr txBox="1">
            <a:spLocks/>
          </p:cNvSpPr>
          <p:nvPr userDrawn="1"/>
        </p:nvSpPr>
        <p:spPr>
          <a:xfrm>
            <a:off x="380057" y="4587974"/>
            <a:ext cx="1071893" cy="3600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rgbClr val="5E7076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800" baseline="0" dirty="0">
                <a:solidFill>
                  <a:schemeClr val="bg1"/>
                </a:solidFill>
              </a:rPr>
              <a:t>spbu.ru</a:t>
            </a:r>
            <a:endParaRPr lang="ru-RU" sz="1800" baseline="0" dirty="0">
              <a:solidFill>
                <a:schemeClr val="bg1"/>
              </a:solidFill>
            </a:endParaRPr>
          </a:p>
        </p:txBody>
      </p:sp>
      <p:sp>
        <p:nvSpPr>
          <p:cNvPr id="9" name="Подзаголовок 2"/>
          <p:cNvSpPr>
            <a:spLocks noGrp="1"/>
          </p:cNvSpPr>
          <p:nvPr>
            <p:ph type="subTitle" idx="1" hasCustomPrompt="1"/>
          </p:nvPr>
        </p:nvSpPr>
        <p:spPr>
          <a:xfrm>
            <a:off x="323528" y="1131590"/>
            <a:ext cx="8568952" cy="360040"/>
          </a:xfrm>
        </p:spPr>
        <p:txBody>
          <a:bodyPr>
            <a:normAutofit/>
          </a:bodyPr>
          <a:lstStyle>
            <a:lvl1pPr marL="0" indent="0" algn="ctr">
              <a:buNone/>
              <a:defRPr sz="1800" baseline="0">
                <a:solidFill>
                  <a:srgbClr val="5E7076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/>
              <a:t>Текст</a:t>
            </a:r>
          </a:p>
        </p:txBody>
      </p:sp>
      <p:sp>
        <p:nvSpPr>
          <p:cNvPr id="8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323528" y="267494"/>
            <a:ext cx="3610744" cy="421555"/>
          </a:xfrm>
        </p:spPr>
        <p:txBody>
          <a:bodyPr>
            <a:noAutofit/>
          </a:bodyPr>
          <a:lstStyle>
            <a:lvl1pPr algn="l">
              <a:defRPr sz="2800"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r>
              <a:rPr lang="ru-RU" dirty="0"/>
              <a:t>Колонтитул</a:t>
            </a:r>
          </a:p>
        </p:txBody>
      </p:sp>
    </p:spTree>
    <p:extLst>
      <p:ext uri="{BB962C8B-B14F-4D97-AF65-F5344CB8AC3E}">
        <p14:creationId xmlns:p14="http://schemas.microsoft.com/office/powerpoint/2010/main" xmlns="" val="4039191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7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5406C7-4D28-40E2-A2CB-00F1FE68E05F}" type="datetime1">
              <a:rPr lang="ru-RU" smtClean="0"/>
              <a:pPr/>
              <a:t>08.12.2020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07D4DF-2351-4A60-A90B-60ED82532F7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9681914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4" r:id="rId2"/>
    <p:sldLayoutId id="2147483660" r:id="rId3"/>
    <p:sldLayoutId id="2147483661" r:id="rId4"/>
    <p:sldLayoutId id="2147483654" r:id="rId5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1597819"/>
            <a:ext cx="7774632" cy="1910035"/>
          </a:xfrm>
        </p:spPr>
        <p:txBody>
          <a:bodyPr>
            <a:noAutofit/>
          </a:bodyPr>
          <a:lstStyle/>
          <a:p>
            <a:r>
              <a:rPr lang="ru-RU" sz="3600" dirty="0">
                <a:solidFill>
                  <a:srgbClr val="A02A1D"/>
                </a:solidFill>
              </a:rPr>
              <a:t>Отчет об оценке против заключения эксперта: </a:t>
            </a:r>
            <a:br>
              <a:rPr lang="ru-RU" sz="3600" dirty="0">
                <a:solidFill>
                  <a:srgbClr val="A02A1D"/>
                </a:solidFill>
              </a:rPr>
            </a:br>
            <a:r>
              <a:rPr lang="ru-RU" sz="2400" dirty="0">
                <a:solidFill>
                  <a:srgbClr val="A02A1D"/>
                </a:solidFill>
              </a:rPr>
              <a:t>проблема статуса оценщика</a:t>
            </a:r>
            <a:endParaRPr lang="ru-RU" sz="3200" dirty="0">
              <a:solidFill>
                <a:srgbClr val="A02A1D"/>
              </a:solidFill>
            </a:endParaRP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998AAFB9-E32E-4E67-BD79-5F70AA23A61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572000" y="3435846"/>
            <a:ext cx="4392488" cy="1345704"/>
          </a:xfrm>
        </p:spPr>
        <p:txBody>
          <a:bodyPr>
            <a:normAutofit lnSpcReduction="10000"/>
          </a:bodyPr>
          <a:lstStyle/>
          <a:p>
            <a:pPr algn="l"/>
            <a:r>
              <a:rPr lang="ru-RU" sz="1600" b="1" dirty="0">
                <a:solidFill>
                  <a:schemeClr val="tx1"/>
                </a:solidFill>
              </a:rPr>
              <a:t>Владислав Алексеевич Савиных</a:t>
            </a:r>
          </a:p>
          <a:p>
            <a:pPr algn="l"/>
            <a:r>
              <a:rPr lang="ru-RU" sz="1600" dirty="0">
                <a:solidFill>
                  <a:schemeClr val="tx1"/>
                </a:solidFill>
              </a:rPr>
              <a:t>Доцент Юридического факультета СПбГУ, Управляющий партнер юридической компании «</a:t>
            </a:r>
            <a:r>
              <a:rPr lang="ru-RU" sz="1600" dirty="0" err="1">
                <a:solidFill>
                  <a:schemeClr val="tx1"/>
                </a:solidFill>
              </a:rPr>
              <a:t>Аймрайт</a:t>
            </a:r>
            <a:r>
              <a:rPr lang="ru-RU" sz="1600" dirty="0">
                <a:solidFill>
                  <a:schemeClr val="tx1"/>
                </a:solidFill>
              </a:rPr>
              <a:t>», Директор центра развития кадастровой стоимости, </a:t>
            </a:r>
            <a:r>
              <a:rPr lang="ru-RU" sz="1600" dirty="0" err="1">
                <a:solidFill>
                  <a:schemeClr val="tx1"/>
                </a:solidFill>
              </a:rPr>
              <a:t>к.ю.н</a:t>
            </a:r>
            <a:r>
              <a:rPr lang="ru-RU" sz="1600" dirty="0">
                <a:solidFill>
                  <a:schemeClr val="tx1"/>
                </a:solidFill>
              </a:rPr>
              <a:t>.</a:t>
            </a: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xmlns="" id="{F9691EAD-39FC-4820-B963-F95935C04ED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77280" y="2429902"/>
            <a:ext cx="1866584" cy="21559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50287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7D4DF-2351-4A60-A90B-60ED82532F73}" type="slidenum">
              <a:rPr lang="ru-RU" smtClean="0"/>
              <a:pPr/>
              <a:t>2</a:t>
            </a:fld>
            <a:endParaRPr lang="ru-RU" dirty="0"/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b="1" dirty="0"/>
              <a:t>Определение Верховного Суда РФ от 29.06.2020 N 308-ЭС20-8445 по делу N А32-20221/2018</a:t>
            </a:r>
            <a:endParaRPr lang="ru-RU" dirty="0"/>
          </a:p>
          <a:p>
            <a:r>
              <a:rPr lang="ru-RU" dirty="0"/>
              <a:t>Доводы общества о том, что эксперт в нарушение требований Федерального закона от 29.07.1998 N 135-ФЗ "Об оценочной деятельности в Российской Федерации" на момент проведения судебной экспертизы </a:t>
            </a:r>
            <a:r>
              <a:rPr lang="ru-RU" b="1" u="sng" dirty="0"/>
              <a:t>не имела действующий квалификационный аттестат</a:t>
            </a:r>
            <a:r>
              <a:rPr lang="ru-RU" dirty="0"/>
              <a:t> по направлению оценки недвижимого имущества, </a:t>
            </a:r>
            <a:r>
              <a:rPr lang="ru-RU" b="1" u="sng" dirty="0"/>
              <a:t>не являлась членом саморегулируемой организации оценщиков</a:t>
            </a:r>
            <a:r>
              <a:rPr lang="ru-RU" dirty="0"/>
              <a:t>, не была застрахована по договору обязательного страхования ответственности оценщика, суды отклонили, поскольку </a:t>
            </a:r>
            <a:r>
              <a:rPr lang="ru-RU" b="1" dirty="0"/>
              <a:t>данный закон не регулирует организацию и производство судебной экспертизы, а применяется в отношении оценочной деятельности, нарушений требований Федерального закона от 31.05.2001 N 73-ФЗ "О государственной судебно-экспертной деятельности в Российской Федерации" не установлено</a:t>
            </a:r>
            <a:r>
              <a:rPr lang="ru-RU" dirty="0"/>
              <a:t>.</a:t>
            </a:r>
          </a:p>
          <a:p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ru-RU" sz="2800" dirty="0"/>
              <a:t>Эксперт может не быть</a:t>
            </a:r>
            <a:r>
              <a:rPr lang="en-US" sz="2800" dirty="0"/>
              <a:t> </a:t>
            </a:r>
            <a:r>
              <a:rPr lang="ru-RU" sz="2800" dirty="0"/>
              <a:t>оценщиком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1939323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7D4DF-2351-4A60-A90B-60ED82532F73}" type="slidenum">
              <a:rPr lang="ru-RU" smtClean="0"/>
              <a:pPr/>
              <a:t>3</a:t>
            </a:fld>
            <a:endParaRPr lang="ru-RU" dirty="0"/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/>
          </a:bodyPr>
          <a:lstStyle/>
          <a:p>
            <a:pPr marL="354013" indent="0">
              <a:buNone/>
            </a:pPr>
            <a:r>
              <a:rPr lang="ru-RU" sz="2400" dirty="0"/>
              <a:t>Федеральный закон от 31.05.2001 № 73-ФЗ "О государственной судебно-экспертной деятельности в Российской Федерации"</a:t>
            </a:r>
          </a:p>
          <a:p>
            <a:pPr marL="354013" indent="0">
              <a:buNone/>
            </a:pPr>
            <a:r>
              <a:rPr lang="ru-RU" sz="2400" dirty="0"/>
              <a:t>Статья 41. В соответствии с нормами процессуального законодательства Российской Федерации судебная экспертиза может производиться вне государственных судебно-экспертных учреждений лицами, </a:t>
            </a:r>
            <a:r>
              <a:rPr lang="ru-RU" sz="2400" b="1" u="sng" dirty="0"/>
              <a:t>обладающими специальными знаниями</a:t>
            </a:r>
            <a:r>
              <a:rPr lang="ru-RU" sz="2400" dirty="0"/>
              <a:t> в области науки, техники, искусства или ремесла, но не являющимися государственными судебными экспертами.</a:t>
            </a:r>
          </a:p>
          <a:p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ru-RU" sz="2800" dirty="0"/>
              <a:t>Эксперт обладает специальными знаниями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8286513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7D4DF-2351-4A60-A90B-60ED82532F73}" type="slidenum">
              <a:rPr lang="ru-RU" smtClean="0"/>
              <a:pPr/>
              <a:t>4</a:t>
            </a:fld>
            <a:endParaRPr lang="ru-RU" dirty="0"/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>
          <a:xfrm>
            <a:off x="2265616" y="1419621"/>
            <a:ext cx="4612768" cy="586557"/>
          </a:xfrm>
        </p:spPr>
        <p:txBody>
          <a:bodyPr>
            <a:normAutofit/>
          </a:bodyPr>
          <a:lstStyle/>
          <a:p>
            <a:r>
              <a:rPr lang="ru-RU" dirty="0"/>
              <a:t>Достоверная рыночная стоимость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algn="ctr"/>
            <a:r>
              <a:rPr lang="ru-RU" sz="2800" dirty="0"/>
              <a:t>Достоверность как правовое свойство РС</a:t>
            </a:r>
            <a:endParaRPr lang="ru-RU" dirty="0"/>
          </a:p>
        </p:txBody>
      </p:sp>
      <p:grpSp>
        <p:nvGrpSpPr>
          <p:cNvPr id="8" name="Группа 7">
            <a:extLst>
              <a:ext uri="{FF2B5EF4-FFF2-40B4-BE49-F238E27FC236}">
                <a16:creationId xmlns:a16="http://schemas.microsoft.com/office/drawing/2014/main" xmlns="" id="{5D8A7A06-862C-400A-9B77-5F93F8D049ED}"/>
              </a:ext>
            </a:extLst>
          </p:cNvPr>
          <p:cNvGrpSpPr/>
          <p:nvPr/>
        </p:nvGrpSpPr>
        <p:grpSpPr>
          <a:xfrm>
            <a:off x="2519772" y="1867005"/>
            <a:ext cx="4104456" cy="936104"/>
            <a:chOff x="467544" y="1707654"/>
            <a:chExt cx="3888432" cy="1368152"/>
          </a:xfrm>
        </p:grpSpPr>
        <p:sp>
          <p:nvSpPr>
            <p:cNvPr id="6" name="Прямоугольник 5">
              <a:extLst>
                <a:ext uri="{FF2B5EF4-FFF2-40B4-BE49-F238E27FC236}">
                  <a16:creationId xmlns:a16="http://schemas.microsoft.com/office/drawing/2014/main" xmlns="" id="{BA0846E5-1DB4-4AB8-9E3D-9A2BC925E488}"/>
                </a:ext>
              </a:extLst>
            </p:cNvPr>
            <p:cNvSpPr/>
            <p:nvPr/>
          </p:nvSpPr>
          <p:spPr>
            <a:xfrm>
              <a:off x="467544" y="1707654"/>
              <a:ext cx="1944216" cy="1368152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dirty="0">
                  <a:solidFill>
                    <a:srgbClr val="5E7076"/>
                  </a:solidFill>
                </a:rPr>
                <a:t>Соблюдение требований к </a:t>
              </a:r>
              <a:r>
                <a:rPr lang="ru-RU" b="1" dirty="0">
                  <a:solidFill>
                    <a:srgbClr val="5E7076"/>
                  </a:solidFill>
                </a:rPr>
                <a:t>расчёту РС (ФСО)</a:t>
              </a:r>
            </a:p>
          </p:txBody>
        </p:sp>
        <p:sp>
          <p:nvSpPr>
            <p:cNvPr id="7" name="Прямоугольник 6">
              <a:extLst>
                <a:ext uri="{FF2B5EF4-FFF2-40B4-BE49-F238E27FC236}">
                  <a16:creationId xmlns:a16="http://schemas.microsoft.com/office/drawing/2014/main" xmlns="" id="{ED78F0AE-6F1D-47DF-A43B-50BE1C6C6137}"/>
                </a:ext>
              </a:extLst>
            </p:cNvPr>
            <p:cNvSpPr/>
            <p:nvPr/>
          </p:nvSpPr>
          <p:spPr>
            <a:xfrm>
              <a:off x="2411760" y="1707654"/>
              <a:ext cx="1944216" cy="1368152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dirty="0">
                <a:solidFill>
                  <a:srgbClr val="5E7076"/>
                </a:solidFill>
              </a:endParaRPr>
            </a:p>
            <a:p>
              <a:pPr algn="ctr"/>
              <a:r>
                <a:rPr lang="ru-RU" dirty="0">
                  <a:solidFill>
                    <a:srgbClr val="5E7076"/>
                  </a:solidFill>
                </a:rPr>
                <a:t>Соблюдение требований к </a:t>
              </a:r>
              <a:r>
                <a:rPr lang="ru-RU" b="1" dirty="0">
                  <a:solidFill>
                    <a:srgbClr val="5E7076"/>
                  </a:solidFill>
                </a:rPr>
                <a:t>субъекту оценки</a:t>
              </a:r>
            </a:p>
            <a:p>
              <a:pPr algn="ctr"/>
              <a:endParaRPr lang="ru-RU" dirty="0"/>
            </a:p>
          </p:txBody>
        </p:sp>
      </p:grp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5481DC71-11EC-4F10-B255-F8AED4A2F250}"/>
              </a:ext>
            </a:extLst>
          </p:cNvPr>
          <p:cNvSpPr txBox="1"/>
          <p:nvPr/>
        </p:nvSpPr>
        <p:spPr>
          <a:xfrm>
            <a:off x="2265616" y="3579862"/>
            <a:ext cx="4612768" cy="646331"/>
          </a:xfrm>
          <a:prstGeom prst="rect">
            <a:avLst/>
          </a:prstGeom>
          <a:ln>
            <a:prstDash val="sysDot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dirty="0">
                <a:solidFill>
                  <a:srgbClr val="5E7076"/>
                </a:solidFill>
              </a:rPr>
              <a:t>Может служить основой для определения содержания правоотношений </a:t>
            </a:r>
          </a:p>
        </p:txBody>
      </p:sp>
      <p:cxnSp>
        <p:nvCxnSpPr>
          <p:cNvPr id="13" name="Прямая со стрелкой 12">
            <a:extLst>
              <a:ext uri="{FF2B5EF4-FFF2-40B4-BE49-F238E27FC236}">
                <a16:creationId xmlns:a16="http://schemas.microsoft.com/office/drawing/2014/main" xmlns="" id="{31A3D744-7730-46A5-87FB-980351B30725}"/>
              </a:ext>
            </a:extLst>
          </p:cNvPr>
          <p:cNvCxnSpPr/>
          <p:nvPr/>
        </p:nvCxnSpPr>
        <p:spPr>
          <a:xfrm>
            <a:off x="4572000" y="2898207"/>
            <a:ext cx="0" cy="537639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5867496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5" grpId="0" build="p"/>
      <p:bldP spid="1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7D4DF-2351-4A60-A90B-60ED82532F73}" type="slidenum">
              <a:rPr lang="ru-RU" smtClean="0"/>
              <a:pPr/>
              <a:t>5</a:t>
            </a:fld>
            <a:endParaRPr lang="ru-RU" dirty="0"/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>
          <a:xfrm>
            <a:off x="649108" y="1409129"/>
            <a:ext cx="3586968" cy="504056"/>
          </a:xfrm>
        </p:spPr>
        <p:txBody>
          <a:bodyPr>
            <a:normAutofit/>
          </a:bodyPr>
          <a:lstStyle/>
          <a:p>
            <a:r>
              <a:rPr lang="ru-RU" dirty="0"/>
              <a:t>Специальные знания о РС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fontScale="92500"/>
          </a:bodyPr>
          <a:lstStyle/>
          <a:p>
            <a:r>
              <a:rPr lang="ru-RU" sz="2800" dirty="0"/>
              <a:t>Для достоверности РС эксперт должен быть оценщиком</a:t>
            </a:r>
            <a:endParaRPr lang="ru-RU" dirty="0"/>
          </a:p>
        </p:txBody>
      </p:sp>
      <p:grpSp>
        <p:nvGrpSpPr>
          <p:cNvPr id="13" name="Группа 12">
            <a:extLst>
              <a:ext uri="{FF2B5EF4-FFF2-40B4-BE49-F238E27FC236}">
                <a16:creationId xmlns:a16="http://schemas.microsoft.com/office/drawing/2014/main" xmlns="" id="{63E5032F-8D1D-4265-A3AC-3BE1798E8085}"/>
              </a:ext>
            </a:extLst>
          </p:cNvPr>
          <p:cNvGrpSpPr/>
          <p:nvPr/>
        </p:nvGrpSpPr>
        <p:grpSpPr>
          <a:xfrm>
            <a:off x="601217" y="1913185"/>
            <a:ext cx="3682751" cy="1512168"/>
            <a:chOff x="601217" y="1913185"/>
            <a:chExt cx="4608513" cy="1512168"/>
          </a:xfrm>
        </p:grpSpPr>
        <p:sp>
          <p:nvSpPr>
            <p:cNvPr id="10" name="Подзаголовок 3">
              <a:extLst>
                <a:ext uri="{FF2B5EF4-FFF2-40B4-BE49-F238E27FC236}">
                  <a16:creationId xmlns:a16="http://schemas.microsoft.com/office/drawing/2014/main" xmlns="" id="{5A8DFA0E-78D9-4819-80BB-B5BE4985123F}"/>
                </a:ext>
              </a:extLst>
            </p:cNvPr>
            <p:cNvSpPr txBox="1">
              <a:spLocks/>
            </p:cNvSpPr>
            <p:nvPr/>
          </p:nvSpPr>
          <p:spPr>
            <a:xfrm>
              <a:off x="601217" y="1913185"/>
              <a:ext cx="4608513" cy="1512168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lIns="91440" tIns="45720" rIns="91440" bIns="45720" rtlCol="0">
              <a:normAutofit/>
            </a:bodyPr>
            <a:lstStyle>
              <a:lvl1pPr marL="0" indent="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None/>
                <a:defRPr sz="2400" kern="1200">
                  <a:solidFill>
                    <a:srgbClr val="5E7076"/>
                  </a:solidFill>
                  <a:latin typeface="+mn-lt"/>
                  <a:ea typeface="+mn-ea"/>
                  <a:cs typeface="+mn-cs"/>
                </a:defRPr>
              </a:lvl1pPr>
              <a:lvl2pPr marL="457200" indent="0" algn="ctr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None/>
                <a:defRPr sz="2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indent="0" algn="ctr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None/>
                <a:defRPr sz="24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indent="0" algn="ctr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indent="0" algn="ctr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indent="0" algn="ctr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indent="0" algn="ctr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indent="0" algn="ctr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indent="0" algn="ctr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ru-RU" dirty="0"/>
            </a:p>
            <a:p>
              <a:r>
                <a:rPr lang="ru-RU" dirty="0"/>
                <a:t>Знания 	            Статус</a:t>
              </a:r>
            </a:p>
          </p:txBody>
        </p:sp>
        <p:cxnSp>
          <p:nvCxnSpPr>
            <p:cNvPr id="12" name="Соединитель: уступ 11">
              <a:extLst>
                <a:ext uri="{FF2B5EF4-FFF2-40B4-BE49-F238E27FC236}">
                  <a16:creationId xmlns:a16="http://schemas.microsoft.com/office/drawing/2014/main" xmlns="" id="{12F840FB-38ED-4526-9B47-4463BF93EA49}"/>
                </a:ext>
              </a:extLst>
            </p:cNvPr>
            <p:cNvCxnSpPr/>
            <p:nvPr/>
          </p:nvCxnSpPr>
          <p:spPr>
            <a:xfrm rot="16200000" flipH="1">
              <a:off x="2272991" y="2134455"/>
              <a:ext cx="1501675" cy="1080120"/>
            </a:xfrm>
            <a:prstGeom prst="bentConnector3">
              <a:avLst/>
            </a:prstGeom>
            <a:ln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</p:cxnSp>
      </p:grpSp>
      <p:sp>
        <p:nvSpPr>
          <p:cNvPr id="14" name="Подзаголовок 3">
            <a:extLst>
              <a:ext uri="{FF2B5EF4-FFF2-40B4-BE49-F238E27FC236}">
                <a16:creationId xmlns:a16="http://schemas.microsoft.com/office/drawing/2014/main" xmlns="" id="{ABD3D117-8DE1-4293-9119-54CDF9953587}"/>
              </a:ext>
            </a:extLst>
          </p:cNvPr>
          <p:cNvSpPr txBox="1">
            <a:spLocks/>
          </p:cNvSpPr>
          <p:nvPr/>
        </p:nvSpPr>
        <p:spPr>
          <a:xfrm>
            <a:off x="4927962" y="1419620"/>
            <a:ext cx="3820502" cy="2890815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rgbClr val="5E7076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/>
              <a:t>Возражения</a:t>
            </a:r>
          </a:p>
          <a:p>
            <a:pPr marL="457200" indent="-457200">
              <a:buAutoNum type="arabicPeriod"/>
            </a:pPr>
            <a:r>
              <a:rPr lang="ru-RU" strike="sngStrike" dirty="0"/>
              <a:t>Особенности экспертизы компенсируют недостаток статуса.</a:t>
            </a:r>
          </a:p>
          <a:p>
            <a:pPr marL="457200" indent="-457200">
              <a:buAutoNum type="arabicPeriod"/>
            </a:pPr>
            <a:r>
              <a:rPr lang="ru-RU" strike="sngStrike" dirty="0"/>
              <a:t>РС в суде и вне суда имеет разные основания достоверности</a:t>
            </a:r>
          </a:p>
        </p:txBody>
      </p:sp>
    </p:spTree>
    <p:extLst>
      <p:ext uri="{BB962C8B-B14F-4D97-AF65-F5344CB8AC3E}">
        <p14:creationId xmlns:p14="http://schemas.microsoft.com/office/powerpoint/2010/main" xmlns="" val="30627477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5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7D4DF-2351-4A60-A90B-60ED82532F73}" type="slidenum">
              <a:rPr lang="ru-RU" smtClean="0"/>
              <a:pPr/>
              <a:t>6</a:t>
            </a:fld>
            <a:endParaRPr lang="ru-RU" dirty="0"/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pPr marL="354013" indent="0">
              <a:buNone/>
            </a:pPr>
            <a:r>
              <a:rPr lang="ru-RU" sz="2400" dirty="0"/>
              <a:t>Статья 9. Основания для проведения оценки объекта оценки</a:t>
            </a:r>
          </a:p>
          <a:p>
            <a:pPr marL="354013" indent="0">
              <a:buNone/>
            </a:pPr>
            <a:r>
              <a:rPr lang="ru-RU" sz="2400" dirty="0"/>
              <a:t>В случаях, предусмотренных законодательством Российской Федерации, оценка объекта оценки, в том числе повторная, </a:t>
            </a:r>
            <a:r>
              <a:rPr lang="ru-RU" sz="2400" b="1" u="sng" dirty="0"/>
              <a:t>может быть проведена оценщиком на основании определения суда</a:t>
            </a:r>
            <a:r>
              <a:rPr lang="ru-RU" sz="2400" dirty="0"/>
              <a:t>, арбитражного суда, третейского суда, а также по решению уполномоченного органа.</a:t>
            </a:r>
          </a:p>
          <a:p>
            <a:pPr marL="354013" indent="0">
              <a:buNone/>
            </a:pPr>
            <a:endParaRPr lang="ru-RU" sz="2400" dirty="0"/>
          </a:p>
          <a:p>
            <a:pPr marL="354013" indent="0">
              <a:buNone/>
            </a:pPr>
            <a:r>
              <a:rPr lang="ru-RU" sz="2400" dirty="0"/>
              <a:t>Обзор судебной практики Верховного Суда Российской Федерации N 4 (2018)</a:t>
            </a:r>
          </a:p>
          <a:p>
            <a:pPr marL="354013" indent="0">
              <a:buNone/>
            </a:pPr>
            <a:r>
              <a:rPr lang="ru-RU" sz="2400" dirty="0"/>
              <a:t>Пункт 45. Заключение эксперта, содержащее вывод о стоимости… может считаться допустимым доказательством только в том случае, когда оно выполнено </a:t>
            </a:r>
            <a:r>
              <a:rPr lang="ru-RU" sz="2400" b="1" u="sng" dirty="0"/>
              <a:t>с соблюдением требований Закона об оценочной деятельности</a:t>
            </a:r>
            <a:r>
              <a:rPr lang="ru-RU" sz="2400" dirty="0"/>
              <a:t>, обязательных для применения федеральных стандартов оценки, иных нормативных правовых актов.</a:t>
            </a:r>
          </a:p>
          <a:p>
            <a:pPr marL="354013" indent="0">
              <a:buNone/>
            </a:pPr>
            <a:endParaRPr lang="ru-RU" sz="2400" dirty="0"/>
          </a:p>
          <a:p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sz="2800" dirty="0"/>
              <a:t>Установление РС в суде остается оценочной деятельностью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8710296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7D4DF-2351-4A60-A90B-60ED82532F73}" type="slidenum">
              <a:rPr lang="ru-RU" smtClean="0"/>
              <a:pPr/>
              <a:t>7</a:t>
            </a:fld>
            <a:endParaRPr lang="ru-RU" dirty="0"/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62500" lnSpcReduction="20000"/>
          </a:bodyPr>
          <a:lstStyle/>
          <a:p>
            <a:pPr marL="354013" indent="0">
              <a:buNone/>
            </a:pPr>
            <a:r>
              <a:rPr lang="ru-RU" sz="2400" b="1" dirty="0"/>
              <a:t>Кассационное определение Шестого кассационного суда </a:t>
            </a:r>
            <a:r>
              <a:rPr lang="ru-RU" sz="2400" dirty="0"/>
              <a:t>общей юрисдикции от 07.07.2020 N 88А-14843/2020 по делу N 3а-304/2019</a:t>
            </a:r>
          </a:p>
          <a:p>
            <a:pPr marL="354013" indent="0">
              <a:buNone/>
            </a:pPr>
            <a:r>
              <a:rPr lang="ru-RU" sz="2400" dirty="0"/>
              <a:t>Исходя из того, что </a:t>
            </a:r>
            <a:r>
              <a:rPr lang="ru-RU" sz="2400" b="1" u="sng" dirty="0"/>
              <a:t>сведения о состоянии ФИО1 в НП "СРО АРМО" </a:t>
            </a:r>
            <a:r>
              <a:rPr lang="ru-RU" sz="2400" dirty="0"/>
              <a:t>и </a:t>
            </a:r>
            <a:r>
              <a:rPr lang="ru-RU" sz="2400" b="1" u="sng" dirty="0"/>
              <a:t>наличие у него квалификационного аттестата</a:t>
            </a:r>
            <a:r>
              <a:rPr lang="ru-RU" sz="2400" b="1" dirty="0"/>
              <a:t> </a:t>
            </a:r>
            <a:r>
              <a:rPr lang="ru-RU" sz="2400" u="sng" dirty="0"/>
              <a:t>влияли на установление юридически значимых обстоятельств</a:t>
            </a:r>
            <a:r>
              <a:rPr lang="ru-RU" sz="2400" dirty="0"/>
              <a:t>, а также на выводы, вытекающие из установленных судами фактов, то эти сведения должны были учитываться при назначении и использовании экспертизы, но из ООО "Независимая оценка "Сувар-Сервис" по инициативе судов не предоставлялись и судами непосредственно не исследовались, </a:t>
            </a:r>
            <a:r>
              <a:rPr lang="ru-RU" sz="2400" u="sng" dirty="0"/>
              <a:t>хотя подлежали правовой оценке с истребованием дополнительных доказательств при активной роли суда</a:t>
            </a:r>
          </a:p>
          <a:p>
            <a:pPr marL="354013" indent="0">
              <a:buNone/>
            </a:pPr>
            <a:r>
              <a:rPr lang="ru-RU" sz="2400" b="1" dirty="0"/>
              <a:t>Апелляционное определение Первого апелляционного суда </a:t>
            </a:r>
            <a:r>
              <a:rPr lang="ru-RU" sz="2400" dirty="0"/>
              <a:t>общей юрисдикции от 25.08.2020 по делу N 66а-3792/2020</a:t>
            </a:r>
          </a:p>
          <a:p>
            <a:pPr marL="354013" indent="0">
              <a:buNone/>
            </a:pPr>
            <a:r>
              <a:rPr lang="ru-RU" sz="2400" dirty="0"/>
              <a:t>Вместе с тем, судом установлено, что эксперт ФИО15 на момент проведения судебной оценочной экспертизы </a:t>
            </a:r>
            <a:r>
              <a:rPr lang="ru-RU" sz="2400" b="1" u="sng" dirty="0"/>
              <a:t>не имел квалификационного аттестата </a:t>
            </a:r>
            <a:r>
              <a:rPr lang="ru-RU" sz="2400" dirty="0"/>
              <a:t>в области оценочной деятельности по направлению "Оценка недвижимости", </a:t>
            </a:r>
            <a:r>
              <a:rPr lang="ru-RU" sz="2400" b="1" u="sng" dirty="0"/>
              <a:t>что исключало возможность выполнения им соответствующего экспертного исследования</a:t>
            </a:r>
            <a:r>
              <a:rPr lang="ru-RU" sz="2400" dirty="0"/>
              <a:t>…</a:t>
            </a:r>
          </a:p>
          <a:p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fontScale="92500"/>
          </a:bodyPr>
          <a:lstStyle/>
          <a:p>
            <a:r>
              <a:rPr lang="ru-RU" sz="2800" dirty="0"/>
              <a:t>Практика (</a:t>
            </a:r>
            <a:r>
              <a:rPr lang="ru-RU" sz="2800" dirty="0" err="1"/>
              <a:t>пр</a:t>
            </a:r>
            <a:r>
              <a:rPr lang="ru-RU" sz="2800" dirty="0"/>
              <a:t>)идет к признанию необходимости статуса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6403265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1597819"/>
            <a:ext cx="7774632" cy="1910035"/>
          </a:xfrm>
        </p:spPr>
        <p:txBody>
          <a:bodyPr>
            <a:noAutofit/>
          </a:bodyPr>
          <a:lstStyle/>
          <a:p>
            <a:r>
              <a:rPr lang="ru-RU" sz="3600" dirty="0">
                <a:solidFill>
                  <a:srgbClr val="A02A1D"/>
                </a:solidFill>
              </a:rPr>
              <a:t>Благодарю за внимание!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998AAFB9-E32E-4E67-BD79-5F70AA23A61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499992" y="3147814"/>
            <a:ext cx="4392488" cy="1489720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ru-RU" sz="1600" b="1" dirty="0">
                <a:solidFill>
                  <a:schemeClr val="tx1"/>
                </a:solidFill>
              </a:rPr>
              <a:t>Владислав Алексеевич Савиных</a:t>
            </a:r>
          </a:p>
          <a:p>
            <a:pPr algn="l"/>
            <a:r>
              <a:rPr lang="ru-RU" sz="1600" dirty="0">
                <a:solidFill>
                  <a:schemeClr val="tx1"/>
                </a:solidFill>
              </a:rPr>
              <a:t>Доцент Юридического факультета СПбГУ, Управляющий партнер юридической компании «</a:t>
            </a:r>
            <a:r>
              <a:rPr lang="ru-RU" sz="1600" dirty="0" err="1">
                <a:solidFill>
                  <a:schemeClr val="tx1"/>
                </a:solidFill>
              </a:rPr>
              <a:t>Аймрайт</a:t>
            </a:r>
            <a:r>
              <a:rPr lang="ru-RU" sz="1600" dirty="0">
                <a:solidFill>
                  <a:schemeClr val="tx1"/>
                </a:solidFill>
              </a:rPr>
              <a:t>», Директор центра развития кадастровой стоимости, </a:t>
            </a:r>
            <a:r>
              <a:rPr lang="ru-RU" sz="1600" dirty="0" err="1">
                <a:solidFill>
                  <a:schemeClr val="tx1"/>
                </a:solidFill>
              </a:rPr>
              <a:t>к.ю.н</a:t>
            </a:r>
            <a:r>
              <a:rPr lang="ru-RU" sz="1600" dirty="0">
                <a:solidFill>
                  <a:schemeClr val="tx1"/>
                </a:solidFill>
              </a:rPr>
              <a:t>.</a:t>
            </a:r>
          </a:p>
          <a:p>
            <a:pPr algn="l"/>
            <a:r>
              <a:rPr lang="en-US" sz="1600" dirty="0">
                <a:solidFill>
                  <a:schemeClr val="tx1"/>
                </a:solidFill>
              </a:rPr>
              <a:t>v.savinykh@spbu.ru</a:t>
            </a:r>
            <a:endParaRPr lang="ru-RU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65386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2484</TotalTime>
  <Words>565</Words>
  <Application>Microsoft Office PowerPoint</Application>
  <PresentationFormat>Экран (16:9)</PresentationFormat>
  <Paragraphs>45</Paragraphs>
  <Slides>8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Отчет об оценке против заключения эксперта:  проблема статуса оценщика</vt:lpstr>
      <vt:lpstr>Слайд 2</vt:lpstr>
      <vt:lpstr>Слайд 3</vt:lpstr>
      <vt:lpstr>Слайд 4</vt:lpstr>
      <vt:lpstr>Слайд 5</vt:lpstr>
      <vt:lpstr>Слайд 6</vt:lpstr>
      <vt:lpstr>Слайд 7</vt:lpstr>
      <vt:lpstr>Благодарю за внимание!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Заголовок</dc:title>
  <dc:creator>Баранова Ольга Владимировна</dc:creator>
  <cp:lastModifiedBy>Алексей</cp:lastModifiedBy>
  <cp:revision>64</cp:revision>
  <dcterms:created xsi:type="dcterms:W3CDTF">2015-06-15T09:44:47Z</dcterms:created>
  <dcterms:modified xsi:type="dcterms:W3CDTF">2020-12-08T20:35:07Z</dcterms:modified>
</cp:coreProperties>
</file>