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9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564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24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16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329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93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46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790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6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8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359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102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FD94E-D3BA-49C0-A820-F4436CB3937C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CFE03-8F9D-4251-A516-263D5052E0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2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62899" y="0"/>
            <a:ext cx="80811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онлайн-форум</a:t>
            </a:r>
            <a:endParaRPr lang="en-US" sz="2000" b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Оценочная деятельность: новая реальность</a:t>
            </a:r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b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вызовы и </a:t>
            </a:r>
            <a:r>
              <a:rPr lang="ru-RU" sz="2000" b="1" dirty="0">
                <a:solidFill>
                  <a:srgbClr val="0070C0"/>
                </a:solidFill>
                <a:cs typeface="Times New Roman" panose="02020603050405020304" pitchFamily="18" charset="0"/>
              </a:rPr>
              <a:t>возможности для развития»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01010" y="6488668"/>
            <a:ext cx="12362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ru-RU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9.12.2020</a:t>
            </a:r>
            <a:endParaRPr lang="ru-RU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38853" t="27484" r="40637" b="39699"/>
          <a:stretch/>
        </p:blipFill>
        <p:spPr>
          <a:xfrm>
            <a:off x="0" y="0"/>
            <a:ext cx="1062899" cy="10628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85804" y="2638352"/>
            <a:ext cx="62808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">
              <a:spcBef>
                <a:spcPts val="600"/>
              </a:spcBef>
              <a:spcAft>
                <a:spcPts val="0"/>
              </a:spcAft>
            </a:pP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</a:t>
            </a: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качества</a:t>
            </a:r>
            <a:b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оценочных услуг</a:t>
            </a:r>
            <a:b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методы </a:t>
            </a:r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выявления нарушений</a:t>
            </a:r>
            <a:endParaRPr lang="ru-RU" sz="32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654362" y="4354645"/>
            <a:ext cx="4765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Исполнительный директор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Ассоциации «СРОО «Экспертный совет», к.э.н.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AutoShape 2" descr="blob:https://web.whatsapp.com/a6dfb826-a0b3-43d6-8a25-b3ee01bdd97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6"/>
          <a:stretch/>
        </p:blipFill>
        <p:spPr>
          <a:xfrm>
            <a:off x="624840" y="2744374"/>
            <a:ext cx="1863652" cy="2597806"/>
          </a:xfrm>
          <a:prstGeom prst="rect">
            <a:avLst/>
          </a:prstGeom>
        </p:spPr>
      </p:pic>
      <p:pic>
        <p:nvPicPr>
          <p:cNvPr id="13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361" y="5000976"/>
            <a:ext cx="1166699" cy="34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49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52466" y="1876367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Экспертиза –</a:t>
            </a:r>
          </a:p>
          <a:p>
            <a:pPr eaLnBrk="1" hangingPunct="1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основной инструмент повышения качества</a:t>
            </a:r>
            <a:b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оценочных услуг и защиты Оценщика </a:t>
            </a:r>
            <a:endParaRPr lang="ru-RU" sz="48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Медальница &quot;Быстрее выше сильнее&quot; (2971640) - Купить по цене от 89.00 руб.  | Интернет магазин SIMA-LAND.R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40" b="27192"/>
          <a:stretch/>
        </p:blipFill>
        <p:spPr bwMode="auto">
          <a:xfrm>
            <a:off x="2843093" y="4784078"/>
            <a:ext cx="3562746" cy="15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2</a:t>
            </a:r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274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rosovet.ru/content/editor/uchebnik/Uchebnik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0487" y="2028776"/>
            <a:ext cx="1943727" cy="190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574657" y="2356351"/>
            <a:ext cx="6444720" cy="147732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А.В. Каминский, М.О. Ильин, В.И. Лебединский и др.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Экспертиза отчетов об оценке: Учебник.</a:t>
            </a:r>
            <a:b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2-е издание. – М.: Компания «Про-</a:t>
            </a:r>
            <a:r>
              <a:rPr lang="ru-RU" b="1" dirty="0" err="1">
                <a:solidFill>
                  <a:srgbClr val="0070C0"/>
                </a:solidFill>
                <a:latin typeface="Calibri" panose="020F0502020204030204" pitchFamily="34" charset="0"/>
              </a:rPr>
              <a:t>Аппрайзер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</a:rPr>
              <a:t>», 2015. – 272 с.</a:t>
            </a:r>
          </a:p>
          <a:p>
            <a:pPr algn="ctr"/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rgbClr val="0070C0"/>
                </a:solidFill>
                <a:latin typeface="Calibri" panose="020F0502020204030204" pitchFamily="34" charset="0"/>
              </a:rPr>
              <a:t>ISBN 978-5-504-03007-4</a:t>
            </a:r>
            <a:endParaRPr lang="ru-RU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F29F4B5D-F2A6-4946-A560-635CBE7A2390}"/>
              </a:ext>
            </a:extLst>
          </p:cNvPr>
          <p:cNvSpPr txBox="1">
            <a:spLocks/>
          </p:cNvSpPr>
          <p:nvPr/>
        </p:nvSpPr>
        <p:spPr>
          <a:xfrm>
            <a:off x="4035023" y="4422922"/>
            <a:ext cx="3523985" cy="4618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https://srosovet.ru/downloads/</a:t>
            </a:r>
            <a:br>
              <a:rPr lang="ru-RU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</a:br>
            <a:r>
              <a:rPr lang="ru-RU" sz="20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exp_book.pdf</a:t>
            </a:r>
          </a:p>
          <a:p>
            <a:pPr marL="0" indent="0" algn="ctr">
              <a:buNone/>
            </a:pPr>
            <a:endParaRPr lang="ru-RU" sz="2000" dirty="0"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0" y="-33499"/>
            <a:ext cx="91409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Философия и методология экспертизы отчетов об оценке:</a:t>
            </a:r>
            <a:endParaRPr lang="ru-RU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3610075" y="5651698"/>
            <a:ext cx="4373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совсем скоро – третья редакция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3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3</a:t>
            </a:r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4100" name="Picture 4" descr="http://qrcoder.ru/code/?https%3A%2F%2Fsrosovet.ru%2Fdownloads%2F%0Bexp_book.pdf&amp;6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75" y="4126003"/>
            <a:ext cx="2343150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33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bsotp.files.wordpress.com/2010/03/yin-ya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5159">
            <a:off x="2784746" y="1626054"/>
            <a:ext cx="3616810" cy="3545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0" y="1151095"/>
            <a:ext cx="3253238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 algn="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</a:rPr>
              <a:t>в</a:t>
            </a:r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ыявление</a:t>
            </a:r>
          </a:p>
          <a:p>
            <a:pPr lvl="0" algn="r"/>
            <a:r>
              <a:rPr lang="ru-RU" sz="32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нарушений</a:t>
            </a:r>
            <a:endParaRPr lang="ru-RU" sz="32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46930" y="4912678"/>
            <a:ext cx="358977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lvl="0"/>
            <a:r>
              <a:rPr lang="ru-RU" sz="3200" b="1" dirty="0">
                <a:solidFill>
                  <a:srgbClr val="0070C0"/>
                </a:solidFill>
                <a:latin typeface="Calibri" panose="020F0502020204030204" pitchFamily="34" charset="0"/>
              </a:rPr>
              <a:t>формулирование</a:t>
            </a:r>
          </a:p>
          <a:p>
            <a:pPr lvl="0"/>
            <a:r>
              <a:rPr lang="ru-RU" sz="32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замечаний</a:t>
            </a:r>
            <a:endParaRPr lang="ru-RU" sz="32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4</a:t>
            </a:r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922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0" y="-33499"/>
            <a:ext cx="914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Акценты </a:t>
            </a:r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экспертизы</a:t>
            </a:r>
            <a:endParaRPr lang="ru-RU" sz="4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660754" y="5300816"/>
            <a:ext cx="3816000" cy="1260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соблюдения </a:t>
            </a:r>
            <a:r>
              <a:rPr lang="ru-RU" sz="24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формальных требований </a:t>
            </a:r>
            <a:r>
              <a:rPr lang="ru-RU" sz="2400" b="1" dirty="0" err="1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ЗоОД</a:t>
            </a:r>
            <a:endParaRPr lang="ru-RU" sz="2400" b="1" dirty="0">
              <a:solidFill>
                <a:srgbClr val="0070C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695" y="1675734"/>
            <a:ext cx="3816000" cy="1260000"/>
          </a:xfrm>
          <a:prstGeom prst="rect">
            <a:avLst/>
          </a:prstGeom>
          <a:ln w="19050">
            <a:solidFill>
              <a:srgbClr val="FF0000"/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информации</a:t>
            </a:r>
            <a:br>
              <a:rPr lang="ru-RU" sz="2400" b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достоверность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6794" y="1675734"/>
            <a:ext cx="3816000" cy="1260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информации</a:t>
            </a:r>
            <a:b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существенность</a:t>
            </a:r>
            <a:endParaRPr lang="ru-RU" sz="24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695" y="3509301"/>
            <a:ext cx="3816000" cy="1260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учета специфики оценочной </a:t>
            </a: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ситуации</a:t>
            </a:r>
            <a:endParaRPr lang="ru-RU" sz="24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86794" y="3488275"/>
            <a:ext cx="3816000" cy="1260000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anchor="ctr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значений факторов</a:t>
            </a:r>
            <a:b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результатов </a:t>
            </a:r>
            <a:r>
              <a:rPr lang="ru-RU" sz="24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расчета</a:t>
            </a:r>
            <a:endParaRPr lang="ru-RU" sz="24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5</a:t>
            </a:r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4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0" y="-33499"/>
            <a:ext cx="91409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Достоверность</a:t>
            </a:r>
            <a:endParaRPr lang="ru-RU" sz="4800" dirty="0"/>
          </a:p>
        </p:txBody>
      </p:sp>
      <p:pic>
        <p:nvPicPr>
          <p:cNvPr id="3074" name="Picture 2" descr="http://qrcoder.ru/code/?https%3A%2F%2Fsrosovet.ru%2Fcontent%2Feditor%2Fnews%2F2019%2Foctober%25202019%2Fproverka-dostovernosti-informacii.pd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3870272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580" y="3947245"/>
            <a:ext cx="39547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Оценщик </a:t>
            </a:r>
            <a:r>
              <a:rPr lang="en-US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Эксперт) выполняет 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проверку достоверности </a:t>
            </a:r>
            <a:r>
              <a:rPr lang="ru-RU" sz="2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используя доступные ему способы.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18660" y="5573169"/>
            <a:ext cx="4572000" cy="10143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МЕТОДИЧЕСКИЕ РАЗЪЯСНЕНИЯ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проверке достоверности </a:t>
            </a:r>
            <a:r>
              <a:rPr lang="ru-RU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информации </a:t>
            </a:r>
            <a:r>
              <a:rPr lang="ru-RU" dirty="0"/>
              <a:t>МР–3</a:t>
            </a:r>
            <a:r>
              <a:rPr lang="en-US" dirty="0"/>
              <a:t>/19</a:t>
            </a:r>
            <a:r>
              <a:rPr lang="ru-RU" dirty="0"/>
              <a:t> от </a:t>
            </a:r>
            <a:r>
              <a:rPr lang="en-US" dirty="0"/>
              <a:t>2</a:t>
            </a:r>
            <a:r>
              <a:rPr lang="ru-RU" dirty="0"/>
              <a:t>9</a:t>
            </a:r>
            <a:r>
              <a:rPr lang="en-US" dirty="0"/>
              <a:t>.</a:t>
            </a:r>
            <a:r>
              <a:rPr lang="ru-RU" dirty="0"/>
              <a:t>1</a:t>
            </a:r>
            <a:r>
              <a:rPr lang="en-US" dirty="0"/>
              <a:t>0.2019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49817" y="1982144"/>
            <a:ext cx="970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&gt;&gt;&gt;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6886" y="1612810"/>
            <a:ext cx="34389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70C0"/>
                </a:solidFill>
              </a:rPr>
              <a:t>отчет не </a:t>
            </a:r>
            <a:r>
              <a:rPr lang="ru-RU" sz="2400" dirty="0" smtClean="0">
                <a:solidFill>
                  <a:srgbClr val="0070C0"/>
                </a:solidFill>
              </a:rPr>
              <a:t>должен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вводить </a:t>
            </a:r>
            <a:r>
              <a:rPr lang="ru-RU" sz="2400" dirty="0">
                <a:solidFill>
                  <a:srgbClr val="0070C0"/>
                </a:solidFill>
              </a:rPr>
              <a:t>в </a:t>
            </a:r>
            <a:r>
              <a:rPr lang="ru-RU" sz="2400" dirty="0" smtClean="0">
                <a:solidFill>
                  <a:srgbClr val="0070C0"/>
                </a:solidFill>
              </a:rPr>
              <a:t>заблуждение</a:t>
            </a:r>
          </a:p>
          <a:p>
            <a:pPr algn="r"/>
            <a:r>
              <a:rPr lang="ru-RU" sz="2400" dirty="0" smtClean="0">
                <a:solidFill>
                  <a:srgbClr val="0070C0"/>
                </a:solidFill>
              </a:rPr>
              <a:t>(ст. 11 Закона об оценке)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963868" y="1612811"/>
            <a:ext cx="36815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информация </a:t>
            </a:r>
            <a:r>
              <a:rPr lang="ru-RU" sz="2400" dirty="0">
                <a:solidFill>
                  <a:srgbClr val="0070C0"/>
                </a:solidFill>
              </a:rPr>
              <a:t>в </a:t>
            </a:r>
            <a:r>
              <a:rPr lang="ru-RU" sz="2400" dirty="0" smtClean="0">
                <a:solidFill>
                  <a:srgbClr val="0070C0"/>
                </a:solidFill>
              </a:rPr>
              <a:t>отчете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должна </a:t>
            </a:r>
            <a:r>
              <a:rPr lang="ru-RU" sz="2400" dirty="0">
                <a:solidFill>
                  <a:srgbClr val="0070C0"/>
                </a:solidFill>
              </a:rPr>
              <a:t>быть </a:t>
            </a:r>
            <a:r>
              <a:rPr lang="ru-RU" sz="2400" dirty="0" smtClean="0">
                <a:solidFill>
                  <a:srgbClr val="0070C0"/>
                </a:solidFill>
              </a:rPr>
              <a:t>достоверна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(</a:t>
            </a:r>
            <a:r>
              <a:rPr lang="ru-RU" sz="2400" dirty="0">
                <a:solidFill>
                  <a:srgbClr val="0070C0"/>
                </a:solidFill>
              </a:rPr>
              <a:t>в </a:t>
            </a:r>
            <a:r>
              <a:rPr lang="ru-RU" sz="2400" dirty="0" err="1">
                <a:solidFill>
                  <a:srgbClr val="0070C0"/>
                </a:solidFill>
              </a:rPr>
              <a:t>т.ч</a:t>
            </a:r>
            <a:r>
              <a:rPr lang="ru-RU" sz="2400" dirty="0">
                <a:solidFill>
                  <a:srgbClr val="0070C0"/>
                </a:solidFill>
              </a:rPr>
              <a:t>.)</a:t>
            </a:r>
            <a:endParaRPr lang="ru-RU" sz="2400" dirty="0"/>
          </a:p>
        </p:txBody>
      </p:sp>
      <p:sp>
        <p:nvSpPr>
          <p:cNvPr id="9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6</a:t>
            </a:r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881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0" y="-33499"/>
            <a:ext cx="91409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Важность работы с первоисточником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998" y="958576"/>
            <a:ext cx="7197916" cy="5779503"/>
          </a:xfrm>
          <a:prstGeom prst="rect">
            <a:avLst/>
          </a:prstGeom>
        </p:spPr>
      </p:pic>
      <p:sp>
        <p:nvSpPr>
          <p:cNvPr id="6" name="Номер слайда 1"/>
          <p:cNvSpPr>
            <a:spLocks noGrp="1"/>
          </p:cNvSpPr>
          <p:nvPr/>
        </p:nvSpPr>
        <p:spPr bwMode="auto">
          <a:xfrm>
            <a:off x="8748464" y="6569968"/>
            <a:ext cx="39553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200" dirty="0" smtClean="0">
                <a:latin typeface="Calibri" panose="020F0502020204030204" pitchFamily="34" charset="0"/>
              </a:rPr>
              <a:t>7</a:t>
            </a:r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895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209</Words>
  <Application>Microsoft Office PowerPoint</Application>
  <PresentationFormat>Экран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duplo</dc:creator>
  <cp:lastModifiedBy>duplo</cp:lastModifiedBy>
  <cp:revision>11</cp:revision>
  <dcterms:created xsi:type="dcterms:W3CDTF">2020-12-01T09:42:02Z</dcterms:created>
  <dcterms:modified xsi:type="dcterms:W3CDTF">2020-12-09T09:58:11Z</dcterms:modified>
</cp:coreProperties>
</file>