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58" r:id="rId3"/>
    <p:sldId id="259" r:id="rId4"/>
    <p:sldId id="260" r:id="rId5"/>
    <p:sldId id="261" r:id="rId6"/>
    <p:sldId id="28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7" r:id="rId15"/>
    <p:sldId id="272" r:id="rId16"/>
    <p:sldId id="278" r:id="rId17"/>
    <p:sldId id="279" r:id="rId18"/>
    <p:sldId id="280" r:id="rId19"/>
    <p:sldId id="281" r:id="rId20"/>
    <p:sldId id="273" r:id="rId21"/>
    <p:sldId id="27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1" d="100"/>
          <a:sy n="121" d="100"/>
        </p:scale>
        <p:origin x="123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7789C8-4A1A-4828-89A0-F028368F9CF9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605BE7-AE88-426C-9DD0-0CD598E6763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670170" y="5127731"/>
            <a:ext cx="5361351" cy="485784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2" name="Shape 152"/>
          <p:cNvSpPr>
            <a:spLocks noGrp="1" noRot="1" noChangeAspect="1"/>
          </p:cNvSpPr>
          <p:nvPr>
            <p:ph type="sldImg" idx="2"/>
          </p:nvPr>
        </p:nvSpPr>
        <p:spPr>
          <a:xfrm>
            <a:off x="652463" y="809625"/>
            <a:ext cx="5397500" cy="40481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469500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C4ED-A464-48CD-A4D9-497A9AB5E26F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28854-181C-485B-BE2D-5B8E68787E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C4ED-A464-48CD-A4D9-497A9AB5E26F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28854-181C-485B-BE2D-5B8E68787E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C4ED-A464-48CD-A4D9-497A9AB5E26F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28854-181C-485B-BE2D-5B8E68787E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C4ED-A464-48CD-A4D9-497A9AB5E26F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28854-181C-485B-BE2D-5B8E68787E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C4ED-A464-48CD-A4D9-497A9AB5E26F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28854-181C-485B-BE2D-5B8E68787E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C4ED-A464-48CD-A4D9-497A9AB5E26F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28854-181C-485B-BE2D-5B8E68787E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C4ED-A464-48CD-A4D9-497A9AB5E26F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28854-181C-485B-BE2D-5B8E68787E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C4ED-A464-48CD-A4D9-497A9AB5E26F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28854-181C-485B-BE2D-5B8E68787E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C4ED-A464-48CD-A4D9-497A9AB5E26F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28854-181C-485B-BE2D-5B8E68787E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C4ED-A464-48CD-A4D9-497A9AB5E26F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28854-181C-485B-BE2D-5B8E68787E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C4ED-A464-48CD-A4D9-497A9AB5E26F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28854-181C-485B-BE2D-5B8E68787E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CBC4ED-A464-48CD-A4D9-497A9AB5E26F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D28854-181C-485B-BE2D-5B8E68787EE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jpeg"/><Relationship Id="rId12" Type="http://schemas.openxmlformats.org/officeDocument/2006/relationships/image" Target="../media/image35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11" Type="http://schemas.openxmlformats.org/officeDocument/2006/relationships/image" Target="../media/image34.jpeg"/><Relationship Id="rId5" Type="http://schemas.openxmlformats.org/officeDocument/2006/relationships/image" Target="../media/image28.jpeg"/><Relationship Id="rId10" Type="http://schemas.openxmlformats.org/officeDocument/2006/relationships/image" Target="../media/image33.jpeg"/><Relationship Id="rId4" Type="http://schemas.openxmlformats.org/officeDocument/2006/relationships/image" Target="../media/image27.png"/><Relationship Id="rId9" Type="http://schemas.openxmlformats.org/officeDocument/2006/relationships/image" Target="../media/image32.jpeg"/><Relationship Id="rId1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4"/>
          <p:cNvSpPr txBox="1">
            <a:spLocks/>
          </p:cNvSpPr>
          <p:nvPr/>
        </p:nvSpPr>
        <p:spPr>
          <a:xfrm>
            <a:off x="2483768" y="3717032"/>
            <a:ext cx="5328592" cy="642938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b="1" dirty="0">
                <a:solidFill>
                  <a:srgbClr val="0070C0"/>
                </a:solidFill>
              </a:rPr>
              <a:t>Каминский Алексей Владимирович</a:t>
            </a:r>
          </a:p>
        </p:txBody>
      </p:sp>
      <p:sp>
        <p:nvSpPr>
          <p:cNvPr id="14" name="Текст 5"/>
          <p:cNvSpPr txBox="1">
            <a:spLocks/>
          </p:cNvSpPr>
          <p:nvPr/>
        </p:nvSpPr>
        <p:spPr>
          <a:xfrm>
            <a:off x="2483768" y="4149080"/>
            <a:ext cx="5081494" cy="57606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ru-RU" sz="1600" dirty="0" smtClean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0070C0"/>
                </a:solidFill>
              </a:rPr>
              <a:t>Председатель Совета Национального объединения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0070C0"/>
                </a:solidFill>
              </a:rPr>
              <a:t>СРО </a:t>
            </a:r>
            <a:r>
              <a:rPr lang="ru-RU" sz="1600" dirty="0">
                <a:solidFill>
                  <a:srgbClr val="0070C0"/>
                </a:solidFill>
              </a:rPr>
              <a:t>оценщиков «Союз СОО</a:t>
            </a:r>
            <a:r>
              <a:rPr lang="ru-RU" sz="1600" dirty="0" smtClean="0">
                <a:solidFill>
                  <a:srgbClr val="0070C0"/>
                </a:solidFill>
              </a:rPr>
              <a:t>»</a:t>
            </a:r>
            <a:endParaRPr lang="ru-RU" sz="1600" dirty="0">
              <a:solidFill>
                <a:srgbClr val="0070C0"/>
              </a:solidFill>
            </a:endParaRPr>
          </a:p>
        </p:txBody>
      </p:sp>
      <p:pic>
        <p:nvPicPr>
          <p:cNvPr id="23" name="Picture 2" descr="C:\Users\Ильин МО\Desktop\Фото\АВ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3568" y="4005064"/>
            <a:ext cx="1512216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29DF115-2DAC-471E-AE26-58866ED727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4293096"/>
            <a:ext cx="795275" cy="792088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ctrTitle"/>
          </p:nvPr>
        </p:nvSpPr>
        <p:spPr>
          <a:xfrm>
            <a:off x="-17419" y="1772816"/>
            <a:ext cx="9161419" cy="1800200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4200"/>
              </a:spcAft>
            </a:pPr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>
                <a:solidFill>
                  <a:srgbClr val="002060"/>
                </a:solidFill>
              </a:rPr>
              <a:t/>
            </a:r>
            <a:br>
              <a:rPr lang="ru-RU" sz="3200" b="1" dirty="0">
                <a:solidFill>
                  <a:srgbClr val="002060"/>
                </a:solidFill>
              </a:rPr>
            </a:br>
            <a:r>
              <a:rPr lang="ru-RU" sz="3200" b="1" dirty="0"/>
              <a:t> </a:t>
            </a:r>
            <a:r>
              <a:rPr lang="ru-RU" sz="2600" b="1" dirty="0">
                <a:solidFill>
                  <a:srgbClr val="002060"/>
                </a:solidFill>
              </a:rPr>
              <a:t>Оценочная деятельность: </a:t>
            </a:r>
            <a:r>
              <a:rPr lang="ru-RU" sz="2600" b="1" dirty="0" smtClean="0">
                <a:solidFill>
                  <a:srgbClr val="002060"/>
                </a:solidFill>
              </a:rPr>
              <a:t>текущая ситуация и перспективы.</a:t>
            </a:r>
            <a:br>
              <a:rPr lang="ru-RU" sz="2600" b="1" dirty="0" smtClean="0">
                <a:solidFill>
                  <a:srgbClr val="002060"/>
                </a:solidFill>
              </a:rPr>
            </a:br>
            <a:r>
              <a:rPr lang="ru-RU" sz="2600" b="1" dirty="0" smtClean="0">
                <a:solidFill>
                  <a:srgbClr val="002060"/>
                </a:solidFill>
              </a:rPr>
              <a:t> </a:t>
            </a:r>
            <a:r>
              <a:rPr lang="ru-RU" sz="2600" b="1" dirty="0">
                <a:solidFill>
                  <a:srgbClr val="002060"/>
                </a:solidFill>
              </a:rPr>
              <a:t>Роль </a:t>
            </a:r>
            <a:r>
              <a:rPr lang="ru-RU" sz="2600" b="1" dirty="0" smtClean="0">
                <a:solidFill>
                  <a:srgbClr val="002060"/>
                </a:solidFill>
              </a:rPr>
              <a:t>оценочного сообщества и </a:t>
            </a:r>
            <a:br>
              <a:rPr lang="ru-RU" sz="2600" b="1" dirty="0" smtClean="0">
                <a:solidFill>
                  <a:srgbClr val="002060"/>
                </a:solidFill>
              </a:rPr>
            </a:br>
            <a:r>
              <a:rPr lang="ru-RU" sz="2600" b="1" dirty="0" smtClean="0">
                <a:solidFill>
                  <a:srgbClr val="002060"/>
                </a:solidFill>
              </a:rPr>
              <a:t>Национального </a:t>
            </a:r>
            <a:r>
              <a:rPr lang="ru-RU" sz="2600" b="1" dirty="0">
                <a:solidFill>
                  <a:srgbClr val="002060"/>
                </a:solidFill>
              </a:rPr>
              <a:t>объединения </a:t>
            </a:r>
            <a:r>
              <a:rPr lang="ru-RU" sz="2600" b="1" dirty="0" smtClean="0">
                <a:solidFill>
                  <a:srgbClr val="002060"/>
                </a:solidFill>
              </a:rPr>
              <a:t> СРО </a:t>
            </a:r>
            <a:r>
              <a:rPr lang="ru-RU" sz="2600" b="1" dirty="0">
                <a:solidFill>
                  <a:srgbClr val="002060"/>
                </a:solidFill>
              </a:rPr>
              <a:t>оценщиков "Союз СОО" </a:t>
            </a:r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sz="3200" b="1" u="sng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630932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09 декабря 2020 года</a:t>
            </a:r>
            <a:endParaRPr lang="ru-RU" dirty="0"/>
          </a:p>
        </p:txBody>
      </p:sp>
      <p:sp>
        <p:nvSpPr>
          <p:cNvPr id="16" name="Текст 5"/>
          <p:cNvSpPr txBox="1">
            <a:spLocks/>
          </p:cNvSpPr>
          <p:nvPr/>
        </p:nvSpPr>
        <p:spPr>
          <a:xfrm>
            <a:off x="2483768" y="5013176"/>
            <a:ext cx="4464496" cy="79208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0070C0"/>
                </a:solidFill>
              </a:rPr>
              <a:t>Заместитель председателя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0070C0"/>
                </a:solidFill>
              </a:rPr>
              <a:t>Совета ТПП РФ по саморегулированию профессиональной и предпринимательской деятельности</a:t>
            </a:r>
            <a:endParaRPr lang="ru-RU" sz="1600" dirty="0">
              <a:solidFill>
                <a:srgbClr val="0070C0"/>
              </a:solidFill>
            </a:endParaRPr>
          </a:p>
        </p:txBody>
      </p:sp>
      <p:pic>
        <p:nvPicPr>
          <p:cNvPr id="16386" name="Picture 2" descr="http://creative.allmedia.ru/arc/300x225/photo_52628_%7B71736D2B-7599-40EA-B290-8ADC660D4333%7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336" y="5157192"/>
            <a:ext cx="960107" cy="720080"/>
          </a:xfrm>
          <a:prstGeom prst="rect">
            <a:avLst/>
          </a:prstGeom>
          <a:noFill/>
        </p:spPr>
      </p:pic>
      <p:pic>
        <p:nvPicPr>
          <p:cNvPr id="11" name="Рисунок 10" descr="vof2015-logo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6136" y="188640"/>
            <a:ext cx="3200400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4730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0" y="260648"/>
            <a:ext cx="9144000" cy="140038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4000" b="1" dirty="0" smtClean="0">
                <a:solidFill>
                  <a:srgbClr val="002060"/>
                </a:solidFill>
              </a:rPr>
              <a:t>Проблема с регистрацией </a:t>
            </a:r>
          </a:p>
          <a:p>
            <a:pPr algn="ctr">
              <a:spcBef>
                <a:spcPts val="600"/>
              </a:spcBef>
            </a:pPr>
            <a:r>
              <a:rPr lang="ru-RU" sz="4000" b="1" dirty="0" smtClean="0">
                <a:solidFill>
                  <a:srgbClr val="002060"/>
                </a:solidFill>
              </a:rPr>
              <a:t>частнопрактикующих оценщиков</a:t>
            </a:r>
            <a:endParaRPr lang="ru-RU" sz="4000" dirty="0" smtClean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504" y="1700808"/>
            <a:ext cx="9144000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4000" b="1" dirty="0" smtClean="0">
                <a:solidFill>
                  <a:srgbClr val="002060"/>
                </a:solidFill>
              </a:rPr>
              <a:t>решена</a:t>
            </a:r>
            <a:endParaRPr lang="ru-RU" sz="4000" dirty="0" smtClean="0">
              <a:solidFill>
                <a:srgbClr val="002060"/>
              </a:solidFill>
            </a:endParaRPr>
          </a:p>
        </p:txBody>
      </p:sp>
      <p:pic>
        <p:nvPicPr>
          <p:cNvPr id="15362" name="Picture 2" descr="Зеленая галочка - простой клипарт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3212976"/>
            <a:ext cx="2171700" cy="249555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2420888"/>
            <a:ext cx="9144000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4000" b="1" dirty="0" smtClean="0">
                <a:solidFill>
                  <a:srgbClr val="002060"/>
                </a:solidFill>
              </a:rPr>
              <a:t>август – октябрь 2020 г.</a:t>
            </a:r>
            <a:endParaRPr lang="ru-RU" sz="40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91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altLang="ru-RU" sz="4400" b="1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Дело Натальи Карпец</a:t>
            </a:r>
            <a:endParaRPr lang="ru-RU" altLang="ru-RU" sz="4400" b="1" dirty="0">
              <a:solidFill>
                <a:srgbClr val="002060"/>
              </a:solidFill>
              <a:latin typeface="Calibri" pitchFamily="34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764704"/>
            <a:ext cx="4552950" cy="257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8520" y="3789040"/>
            <a:ext cx="4891177" cy="2570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1052736"/>
            <a:ext cx="4176464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Зеленая галочка - простой клипарты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15816" y="1484784"/>
            <a:ext cx="3578329" cy="45365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891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95536" y="116632"/>
            <a:ext cx="8352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4000" b="1" u="sng" dirty="0" smtClean="0">
                <a:solidFill>
                  <a:srgbClr val="0070C0"/>
                </a:solidFill>
              </a:rPr>
              <a:t>Рабочая группа по гильотине</a:t>
            </a:r>
            <a:endParaRPr lang="ru-RU" sz="4000" b="1" u="sng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4293096"/>
            <a:ext cx="83529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>В рамках внеплановой проверки отчет должен проверяться в полном объеме, а не по фактам, изложенным в жалобе</a:t>
            </a:r>
            <a:endParaRPr lang="ru-RU" sz="3200" b="1" dirty="0">
              <a:solidFill>
                <a:srgbClr val="0070C0"/>
              </a:solidFill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4211960" y="5301208"/>
            <a:ext cx="338437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23528" y="3429000"/>
            <a:ext cx="8352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>Предложение </a:t>
            </a:r>
            <a:r>
              <a:rPr lang="ru-RU" sz="3200" b="1" dirty="0" err="1" smtClean="0">
                <a:solidFill>
                  <a:srgbClr val="0070C0"/>
                </a:solidFill>
              </a:rPr>
              <a:t>МинЭк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3528" y="1196752"/>
            <a:ext cx="8352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>Законопроект об апелляционном органе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5536" y="1916832"/>
            <a:ext cx="8352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>Законопроект об ответственности +</a:t>
            </a:r>
            <a:endParaRPr lang="ru-RU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91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13</a:t>
            </a:fld>
            <a:endParaRPr lang="ru-RU" dirty="0"/>
          </a:p>
        </p:txBody>
      </p:sp>
      <p:pic>
        <p:nvPicPr>
          <p:cNvPr id="5" name="Picture 2" descr="http://khpg.org/files/photos/15650862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31307" y="0"/>
            <a:ext cx="11124087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891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14</a:t>
            </a:fld>
            <a:endParaRPr lang="ru-RU" dirty="0"/>
          </a:p>
        </p:txBody>
      </p:sp>
      <p:pic>
        <p:nvPicPr>
          <p:cNvPr id="15362" name="Picture 2" descr="Зеленая галочка - простой клипарт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404664"/>
            <a:ext cx="5126859" cy="60486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891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417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rgbClr val="002060"/>
                </a:solidFill>
              </a:rPr>
              <a:t>Предложение в Резолюцию Форума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9512" y="1340768"/>
            <a:ext cx="8784976" cy="48245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Направить письмо в Аппарат Правительства Российской Федерации на имя Д.Ю.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Григоренко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заместителя Председателя Правительства Российской Федерации – Руководителя Аппарата Правительства Российской Федерации, в котором отразить следующее:</a:t>
            </a:r>
          </a:p>
          <a:p>
            <a:pPr algn="just"/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Рабочая группа по реализации механизма «регуляторной гильотины» сегодня является одним из самых эффективных инструментов взаимодействия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бизнес-сообщества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 органами власти (Минэкономразвития России и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Росреестром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), как в части обсуждения действующих НПА, так и законопроектов, вводящих новые инструменты контроля и надзора;</a:t>
            </a:r>
          </a:p>
          <a:p>
            <a:pPr algn="just"/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Необходимо продолжить в 2021 г. деятельность Рабочей группы по реализации механизма «регуляторной гильотины» в сфере земли и недвижимости, чтобы у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бизнес-сообщества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остался инструмент для диалога с органами власти, в части рассмотрения и обсуждения:</a:t>
            </a:r>
          </a:p>
          <a:p>
            <a:pPr algn="just"/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НПА, принятых в развитие согласованных Рабочей группой законопроектов;</a:t>
            </a:r>
          </a:p>
          <a:p>
            <a:pPr algn="just"/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НПА, вводящих новые инструменты контроля и надзора.</a:t>
            </a:r>
            <a:endParaRPr lang="ru-RU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91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16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5" name="AutoShape 6" descr="Картинки по запросу белые человечки для презентации деньги"/>
          <p:cNvSpPr>
            <a:spLocks noChangeAspect="1" noChangeArrowheads="1"/>
          </p:cNvSpPr>
          <p:nvPr/>
        </p:nvSpPr>
        <p:spPr bwMode="auto">
          <a:xfrm>
            <a:off x="4419600" y="3276600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E6BEA8-033E-42F8-A68D-8E0317E77C73}"/>
              </a:ext>
            </a:extLst>
          </p:cNvPr>
          <p:cNvSpPr txBox="1"/>
          <p:nvPr/>
        </p:nvSpPr>
        <p:spPr>
          <a:xfrm>
            <a:off x="0" y="-99392"/>
            <a:ext cx="9144000" cy="13849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200" b="1" dirty="0">
                <a:solidFill>
                  <a:srgbClr val="002060"/>
                </a:solidFill>
                <a:latin typeface="Calibri" panose="020F0502020204030204" pitchFamily="34" charset="0"/>
              </a:rPr>
              <a:t>Ведомственный квалификационный экзамен Оценщиков</a:t>
            </a:r>
            <a:endParaRPr lang="ru-RU" sz="4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ÐÐ°ÑÑÐ¸Ð½ÐºÐ¸ Ð¿Ð¾ Ð·Ð°Ð¿ÑÐ¾ÑÑ ÐºÑÐ¾ Ð¸Ð· Ð¶Ð¸Ð²Ð¾ÑÐ½ÑÑ Ð±ÑÑÑÑÐµ Ð·Ð°Ð»ÐµÐ·ÐµÑ Ð½Ð° Ð´ÐµÑÐµÐ²Ð¾ ÐºÐ°ÑÑÐ¸Ð½ÐºÐ° ÑÐ¼Ð¾Ñ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1168971"/>
            <a:ext cx="8135101" cy="5572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22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17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5" name="AutoShape 6" descr="Картинки по запросу белые человечки для презентации деньги"/>
          <p:cNvSpPr>
            <a:spLocks noChangeAspect="1" noChangeArrowheads="1"/>
          </p:cNvSpPr>
          <p:nvPr/>
        </p:nvSpPr>
        <p:spPr bwMode="auto">
          <a:xfrm>
            <a:off x="4419600" y="3276600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E6BEA8-033E-42F8-A68D-8E0317E77C73}"/>
              </a:ext>
            </a:extLst>
          </p:cNvPr>
          <p:cNvSpPr txBox="1"/>
          <p:nvPr/>
        </p:nvSpPr>
        <p:spPr>
          <a:xfrm>
            <a:off x="0" y="-99392"/>
            <a:ext cx="9144000" cy="13849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200" b="1" dirty="0">
                <a:solidFill>
                  <a:srgbClr val="002060"/>
                </a:solidFill>
                <a:latin typeface="Calibri" panose="020F0502020204030204" pitchFamily="34" charset="0"/>
              </a:rPr>
              <a:t>Ведомственный квалификационный экзамен Оценщиков</a:t>
            </a:r>
            <a:endParaRPr lang="ru-RU" sz="4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210578"/>
            <a:ext cx="4104456" cy="5647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1124744"/>
            <a:ext cx="4032448" cy="573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022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18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5" name="AutoShape 6" descr="Картинки по запросу белые человечки для презентации деньги"/>
          <p:cNvSpPr>
            <a:spLocks noChangeAspect="1" noChangeArrowheads="1"/>
          </p:cNvSpPr>
          <p:nvPr/>
        </p:nvSpPr>
        <p:spPr bwMode="auto">
          <a:xfrm>
            <a:off x="4419600" y="3276600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E6BEA8-033E-42F8-A68D-8E0317E77C73}"/>
              </a:ext>
            </a:extLst>
          </p:cNvPr>
          <p:cNvSpPr txBox="1"/>
          <p:nvPr/>
        </p:nvSpPr>
        <p:spPr>
          <a:xfrm>
            <a:off x="0" y="-99392"/>
            <a:ext cx="9144000" cy="13849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200" b="1" dirty="0">
                <a:solidFill>
                  <a:srgbClr val="002060"/>
                </a:solidFill>
                <a:latin typeface="Calibri" panose="020F0502020204030204" pitchFamily="34" charset="0"/>
              </a:rPr>
              <a:t>Ведомственный квалификационный экзамен Оценщиков</a:t>
            </a:r>
            <a:endParaRPr lang="ru-RU" sz="4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4283968" cy="566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5976" y="1124744"/>
            <a:ext cx="4608512" cy="573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Зеленая галочка - простой клипарт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1484784"/>
            <a:ext cx="4032720" cy="51125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022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>
            <a:spLocks noGrp="1"/>
          </p:cNvSpPr>
          <p:nvPr>
            <p:ph type="title"/>
          </p:nvPr>
        </p:nvSpPr>
        <p:spPr>
          <a:xfrm>
            <a:off x="467543" y="98834"/>
            <a:ext cx="8229600" cy="713005"/>
          </a:xfrm>
          <a:prstGeom prst="rect">
            <a:avLst/>
          </a:prstGeom>
          <a:noFill/>
          <a:ln>
            <a:noFill/>
          </a:ln>
          <a:effectLst>
            <a:outerShdw blurRad="50799" dist="38100" dir="8100000" algn="tr" rotWithShape="0">
              <a:srgbClr val="000000">
                <a:alpha val="4000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02060"/>
              </a:buClr>
              <a:buSzPct val="25000"/>
              <a:buFont typeface="Calibri"/>
              <a:buNone/>
            </a:pPr>
            <a:r>
              <a:rPr lang="en-US" sz="4400" b="1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Ключевые</a:t>
            </a:r>
            <a:r>
              <a:rPr lang="en-US" sz="44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4400" b="1" i="0" u="none" strike="noStrike" cap="none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растяжки</a:t>
            </a:r>
            <a:endParaRPr lang="en-US" sz="4400" b="1" i="0" u="none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" name="Shape 155"/>
          <p:cNvGrpSpPr/>
          <p:nvPr/>
        </p:nvGrpSpPr>
        <p:grpSpPr>
          <a:xfrm>
            <a:off x="251520" y="1052736"/>
            <a:ext cx="9227233" cy="5928924"/>
            <a:chOff x="189451" y="1685255"/>
            <a:chExt cx="4598571" cy="3561259"/>
          </a:xfrm>
        </p:grpSpPr>
        <p:sp>
          <p:nvSpPr>
            <p:cNvPr id="156" name="Shape 156"/>
            <p:cNvSpPr/>
            <p:nvPr/>
          </p:nvSpPr>
          <p:spPr>
            <a:xfrm>
              <a:off x="611560" y="3284983"/>
              <a:ext cx="3384375" cy="216023"/>
            </a:xfrm>
            <a:prstGeom prst="leftRightArrow">
              <a:avLst>
                <a:gd name="adj1" fmla="val 50000"/>
                <a:gd name="adj2" fmla="val 50000"/>
              </a:avLst>
            </a:prstGeom>
            <a:solidFill>
              <a:srgbClr val="002060"/>
            </a:solidFill>
            <a:ln w="25400" cap="flat" cmpd="sng">
              <a:solidFill>
                <a:srgbClr val="00206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799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Shape 157"/>
            <p:cNvSpPr/>
            <p:nvPr/>
          </p:nvSpPr>
          <p:spPr>
            <a:xfrm rot="-5400000">
              <a:off x="611559" y="3282243"/>
              <a:ext cx="3384375" cy="216023"/>
            </a:xfrm>
            <a:prstGeom prst="leftRightArrow">
              <a:avLst>
                <a:gd name="adj1" fmla="val 50000"/>
                <a:gd name="adj2" fmla="val 50000"/>
              </a:avLst>
            </a:prstGeom>
            <a:solidFill>
              <a:srgbClr val="002060"/>
            </a:solidFill>
            <a:ln w="25400" cap="flat" cmpd="sng">
              <a:solidFill>
                <a:srgbClr val="00206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799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Shape 158"/>
            <p:cNvSpPr txBox="1"/>
            <p:nvPr/>
          </p:nvSpPr>
          <p:spPr>
            <a:xfrm>
              <a:off x="3851919" y="3511732"/>
              <a:ext cx="936103" cy="310743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2400" i="1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Рынок</a:t>
              </a:r>
              <a:endParaRPr lang="en-US" sz="2400" i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Shape 159"/>
            <p:cNvSpPr txBox="1"/>
            <p:nvPr/>
          </p:nvSpPr>
          <p:spPr>
            <a:xfrm>
              <a:off x="189451" y="3563279"/>
              <a:ext cx="1584175" cy="310743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2400" i="1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Государство</a:t>
              </a:r>
              <a:endParaRPr lang="en-US" sz="2400" i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Shape 160"/>
            <p:cNvSpPr txBox="1"/>
            <p:nvPr/>
          </p:nvSpPr>
          <p:spPr>
            <a:xfrm>
              <a:off x="2483767" y="1685255"/>
              <a:ext cx="1440160" cy="517906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2400" i="1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Нетиповые</a:t>
              </a:r>
              <a:r>
                <a:rPr lang="en-US" sz="2400" i="1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2400" i="1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задачи</a:t>
              </a:r>
              <a:endParaRPr lang="en-US" sz="2400" i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Shape 161"/>
            <p:cNvSpPr txBox="1"/>
            <p:nvPr/>
          </p:nvSpPr>
          <p:spPr>
            <a:xfrm>
              <a:off x="2473784" y="4728608"/>
              <a:ext cx="1378133" cy="517906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2400" i="1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Типовые</a:t>
              </a:r>
              <a:r>
                <a:rPr lang="en-US" sz="2400" i="1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2400" i="1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задачи</a:t>
              </a:r>
              <a:endParaRPr lang="en-US" sz="2400" i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Shape 162"/>
            <p:cNvSpPr/>
            <p:nvPr/>
          </p:nvSpPr>
          <p:spPr>
            <a:xfrm>
              <a:off x="3347864" y="2708919"/>
              <a:ext cx="144016" cy="144016"/>
            </a:xfrm>
            <a:prstGeom prst="ellipse">
              <a:avLst/>
            </a:prstGeom>
            <a:solidFill>
              <a:srgbClr val="00B050"/>
            </a:solidFill>
            <a:ln w="25400" cap="flat" cmpd="sng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799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Shape 163"/>
            <p:cNvSpPr/>
            <p:nvPr/>
          </p:nvSpPr>
          <p:spPr>
            <a:xfrm>
              <a:off x="3032119" y="2348880"/>
              <a:ext cx="144016" cy="144016"/>
            </a:xfrm>
            <a:prstGeom prst="ellipse">
              <a:avLst/>
            </a:prstGeom>
            <a:solidFill>
              <a:srgbClr val="00B050"/>
            </a:solidFill>
            <a:ln w="25400" cap="flat" cmpd="sng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799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Shape 164"/>
            <p:cNvSpPr/>
            <p:nvPr/>
          </p:nvSpPr>
          <p:spPr>
            <a:xfrm>
              <a:off x="3370403" y="2276872"/>
              <a:ext cx="144016" cy="144016"/>
            </a:xfrm>
            <a:prstGeom prst="ellipse">
              <a:avLst/>
            </a:prstGeom>
            <a:solidFill>
              <a:srgbClr val="00B050"/>
            </a:solidFill>
            <a:ln w="25400" cap="flat" cmpd="sng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799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Shape 165"/>
            <p:cNvSpPr/>
            <p:nvPr/>
          </p:nvSpPr>
          <p:spPr>
            <a:xfrm>
              <a:off x="2846917" y="3737048"/>
              <a:ext cx="144016" cy="144016"/>
            </a:xfrm>
            <a:prstGeom prst="ellipse">
              <a:avLst/>
            </a:prstGeom>
            <a:solidFill>
              <a:srgbClr val="00B0F0"/>
            </a:solidFill>
            <a:ln w="25400" cap="flat" cmpd="sng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799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Shape 166"/>
            <p:cNvSpPr/>
            <p:nvPr/>
          </p:nvSpPr>
          <p:spPr>
            <a:xfrm>
              <a:off x="2851564" y="4077071"/>
              <a:ext cx="144016" cy="144016"/>
            </a:xfrm>
            <a:prstGeom prst="ellipse">
              <a:avLst/>
            </a:prstGeom>
            <a:solidFill>
              <a:srgbClr val="00B0F0"/>
            </a:solidFill>
            <a:ln w="25400" cap="flat" cmpd="sng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799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9" name="Shape 169"/>
          <p:cNvSpPr/>
          <p:nvPr/>
        </p:nvSpPr>
        <p:spPr>
          <a:xfrm>
            <a:off x="5769271" y="1861808"/>
            <a:ext cx="1540476" cy="1404620"/>
          </a:xfrm>
          <a:prstGeom prst="ellipse">
            <a:avLst/>
          </a:prstGeom>
          <a:noFill/>
          <a:ln w="25400" cap="flat" cmpd="sng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Shape 170"/>
          <p:cNvSpPr/>
          <p:nvPr/>
        </p:nvSpPr>
        <p:spPr>
          <a:xfrm>
            <a:off x="5079405" y="4320245"/>
            <a:ext cx="1379731" cy="1211664"/>
          </a:xfrm>
          <a:prstGeom prst="ellipse">
            <a:avLst/>
          </a:prstGeom>
          <a:noFill/>
          <a:ln w="25400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402024" y="1694550"/>
            <a:ext cx="255815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</a:t>
            </a:r>
            <a:endParaRPr lang="ru-RU" sz="6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184737" y="1700783"/>
            <a:ext cx="1105382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IV</a:t>
            </a:r>
            <a:endParaRPr lang="ru-RU" sz="6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184737" y="5383029"/>
            <a:ext cx="981814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III</a:t>
            </a:r>
            <a:endParaRPr lang="ru-RU" sz="6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027713" y="5204649"/>
            <a:ext cx="111067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II</a:t>
            </a:r>
            <a:endParaRPr lang="ru-RU" sz="6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1115616" y="188640"/>
            <a:ext cx="6696744" cy="7200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Адекватная ответственность</a:t>
            </a:r>
            <a:endParaRPr kumimoji="0" lang="ru-RU" sz="40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2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9" name="Стрелка вниз 28"/>
          <p:cNvSpPr/>
          <p:nvPr/>
        </p:nvSpPr>
        <p:spPr>
          <a:xfrm rot="12623532">
            <a:off x="5215688" y="673487"/>
            <a:ext cx="413239" cy="3510884"/>
          </a:xfrm>
          <a:prstGeom prst="down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83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6407" y="6491517"/>
            <a:ext cx="2133600" cy="365125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pic>
        <p:nvPicPr>
          <p:cNvPr id="3076" name="Picture 4" descr="http://3.bp.blogspot.com/_aD09LJv1Y-0/S_JkQ2xP8QI/AAAAAAAADUA/HLlstkmgLb8/s1600/howmuchisthefish.g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5381"/>
          <a:stretch/>
        </p:blipFill>
        <p:spPr bwMode="auto">
          <a:xfrm>
            <a:off x="107504" y="5035348"/>
            <a:ext cx="3528392" cy="163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3.bp.blogspot.com/_aD09LJv1Y-0/S_JkQ2xP8QI/AAAAAAAADUA/HLlstkmgLb8/s1600/howmuchisthefish.g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6291"/>
          <a:stretch/>
        </p:blipFill>
        <p:spPr bwMode="auto">
          <a:xfrm>
            <a:off x="1403648" y="404664"/>
            <a:ext cx="7740353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Прямая со стрелкой 17"/>
          <p:cNvCxnSpPr/>
          <p:nvPr/>
        </p:nvCxnSpPr>
        <p:spPr>
          <a:xfrm flipV="1">
            <a:off x="3059832" y="3573016"/>
            <a:ext cx="1656184" cy="1296144"/>
          </a:xfrm>
          <a:prstGeom prst="straightConnector1">
            <a:avLst/>
          </a:prstGeom>
          <a:ln w="1270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Заголовок 1"/>
          <p:cNvSpPr txBox="1">
            <a:spLocks/>
          </p:cNvSpPr>
          <p:nvPr/>
        </p:nvSpPr>
        <p:spPr>
          <a:xfrm>
            <a:off x="539552" y="4365104"/>
            <a:ext cx="1800200" cy="74177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002060"/>
                </a:solidFill>
              </a:rPr>
              <a:t>вчера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932040" y="3284984"/>
            <a:ext cx="2448272" cy="74177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solidFill>
                  <a:srgbClr val="0070C0"/>
                </a:solidFill>
              </a:rPr>
              <a:t>сегодня</a:t>
            </a:r>
            <a:endParaRPr lang="ru-RU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997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Ð ÐÐ Ð¡Ð Ð">
            <a:extLst>
              <a:ext uri="{FF2B5EF4-FFF2-40B4-BE49-F238E27FC236}">
                <a16:creationId xmlns:a16="http://schemas.microsoft.com/office/drawing/2014/main" id="{50DA9475-41D2-4440-847E-77FA3E0849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7864" y="1628800"/>
            <a:ext cx="577502" cy="1045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utoShape 6" descr="blob:https://web.whatsapp.com/48852529-ef80-4d98-b341-b63e7159610c">
            <a:extLst>
              <a:ext uri="{FF2B5EF4-FFF2-40B4-BE49-F238E27FC236}">
                <a16:creationId xmlns:a16="http://schemas.microsoft.com/office/drawing/2014/main" id="{8BF42FB0-2109-43A7-B431-D9A83EF4AA8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342B726F-97CC-44E6-98DC-02792F0F8A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44878" y="1909983"/>
            <a:ext cx="1742935" cy="50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ÐÐ°ÑÑÐ¸Ð½ÐºÐ¸ Ð¿Ð¾ Ð·Ð°Ð¿ÑÐ¾ÑÑ Ð¡ÐÐÐ">
            <a:extLst>
              <a:ext uri="{FF2B5EF4-FFF2-40B4-BE49-F238E27FC236}">
                <a16:creationId xmlns:a16="http://schemas.microsoft.com/office/drawing/2014/main" id="{E6CB72B6-2E62-4806-B265-38A576E7A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9223" y="3440657"/>
            <a:ext cx="1013098" cy="532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ÐÐ°ÑÑÐ¸Ð½ÐºÐ¸ Ð¿Ð¾ Ð·Ð°Ð¿ÑÐ¾ÑÑ Ð¡ÐÐ Ð¡Ð Ð">
            <a:extLst>
              <a:ext uri="{FF2B5EF4-FFF2-40B4-BE49-F238E27FC236}">
                <a16:creationId xmlns:a16="http://schemas.microsoft.com/office/drawing/2014/main" id="{0B451513-C769-4640-97BC-7599CFB3F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59906" y="2442949"/>
            <a:ext cx="699213" cy="699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ÐÐ°ÑÑÐ¸Ð½ÐºÐ¸ Ð¿Ð¾ Ð·Ð°Ð¿ÑÐ¾ÑÑ Ð¡Ð Ð ÐÐÐ¡Ð">
            <a:extLst>
              <a:ext uri="{FF2B5EF4-FFF2-40B4-BE49-F238E27FC236}">
                <a16:creationId xmlns:a16="http://schemas.microsoft.com/office/drawing/2014/main" id="{A7F71A75-B3B7-44F3-98F8-9ED4D2747A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56508" y="2491830"/>
            <a:ext cx="752929" cy="7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ÐÐ°ÑÑÐ¸Ð½ÐºÐ¸ Ð¿Ð¾ Ð·Ð°Ð¿ÑÐ¾ÑÑ Ð¡Ð Ð ÐÐ ÐÐ">
            <a:extLst>
              <a:ext uri="{FF2B5EF4-FFF2-40B4-BE49-F238E27FC236}">
                <a16:creationId xmlns:a16="http://schemas.microsoft.com/office/drawing/2014/main" id="{34B85CDD-5290-4CAE-8D53-85B3692FE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66829" y="3394921"/>
            <a:ext cx="996702" cy="677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ÐÐ°ÑÑÐ¸Ð½ÐºÐ¸ Ð¿Ð¾ Ð·Ð°Ð¿ÑÐ¾ÑÑ Ð¡Ð Ð Ð ÐÐ">
            <a:extLst>
              <a:ext uri="{FF2B5EF4-FFF2-40B4-BE49-F238E27FC236}">
                <a16:creationId xmlns:a16="http://schemas.microsoft.com/office/drawing/2014/main" id="{3C4672B3-2A91-43D3-B9AF-86E39E3DAD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3848" y="6152003"/>
            <a:ext cx="1066243" cy="554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ÐÐ°ÑÑÐ¸Ð½ÐºÐ¸ Ð¿Ð¾ Ð·Ð°Ð¿ÑÐ¾ÑÑ Ð¡Ð Ð Ð¤Ð¡Ð">
            <a:extLst>
              <a:ext uri="{FF2B5EF4-FFF2-40B4-BE49-F238E27FC236}">
                <a16:creationId xmlns:a16="http://schemas.microsoft.com/office/drawing/2014/main" id="{C830BB44-C76C-4BA5-80F5-387CF263F3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42340" y="4392528"/>
            <a:ext cx="750265" cy="75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ÐÐ°ÑÑÐ¸Ð½ÐºÐ¸ Ð¿Ð¾ Ð·Ð°Ð¿ÑÐ¾ÑÑ Ð¡Ð Ð ÐÐ¡Ð">
            <a:extLst>
              <a:ext uri="{FF2B5EF4-FFF2-40B4-BE49-F238E27FC236}">
                <a16:creationId xmlns:a16="http://schemas.microsoft.com/office/drawing/2014/main" id="{0B597C5A-ACCF-4C2F-B3CB-F9854682D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1999" y="6152003"/>
            <a:ext cx="1315814" cy="5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ÐÐ°ÑÑÐ¸Ð½ÐºÐ¸ Ð¿Ð¾ Ð·Ð°Ð¿ÑÐ¾ÑÑ Ð¡Ð Ð Ð¡ÐÐÐ">
            <a:extLst>
              <a:ext uri="{FF2B5EF4-FFF2-40B4-BE49-F238E27FC236}">
                <a16:creationId xmlns:a16="http://schemas.microsoft.com/office/drawing/2014/main" id="{60B26FB9-7527-48A4-9D48-8AC108AC36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15678" y="5432564"/>
            <a:ext cx="1517060" cy="46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ÐÐ°ÑÑÐ¸Ð½ÐºÐ¸ Ð¿Ð¾ Ð·Ð°Ð¿ÑÐ¾ÑÑ Ð¾Ð¿ÑÐ¾ ÑÑÐ¾">
            <a:extLst>
              <a:ext uri="{FF2B5EF4-FFF2-40B4-BE49-F238E27FC236}">
                <a16:creationId xmlns:a16="http://schemas.microsoft.com/office/drawing/2014/main" id="{0ACF1731-D070-44AF-893C-33AB85C86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18186" y="4438543"/>
            <a:ext cx="740075" cy="74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5249FDE-168F-4CEC-BBA7-A82A3188DAE0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6096" y="5432564"/>
            <a:ext cx="1793755" cy="54294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9793" y="3118730"/>
            <a:ext cx="1996303" cy="1988301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0" y="476672"/>
            <a:ext cx="9144000" cy="4924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rgbClr val="002060"/>
                </a:solidFill>
              </a:rPr>
              <a:t>Национальное </a:t>
            </a:r>
            <a:r>
              <a:rPr lang="ru-RU" sz="2600" b="1" dirty="0" smtClean="0">
                <a:solidFill>
                  <a:srgbClr val="002060"/>
                </a:solidFill>
              </a:rPr>
              <a:t>объединение СРО </a:t>
            </a:r>
            <a:r>
              <a:rPr lang="ru-RU" sz="2600" b="1" dirty="0">
                <a:solidFill>
                  <a:srgbClr val="002060"/>
                </a:solidFill>
              </a:rPr>
              <a:t>оценщиков «Союз СОО»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4924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002060"/>
                </a:solidFill>
              </a:rPr>
              <a:t>Наши ресурсы</a:t>
            </a:r>
            <a:endParaRPr lang="ru-RU" sz="2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389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748464" y="6577607"/>
            <a:ext cx="395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/>
              <a:t>5</a:t>
            </a:r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5589240"/>
            <a:ext cx="2664296" cy="11332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08720"/>
            <a:ext cx="9144000" cy="4530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66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51520" y="908720"/>
            <a:ext cx="8749008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4000" b="1" dirty="0" smtClean="0">
                <a:solidFill>
                  <a:srgbClr val="0070C0"/>
                </a:solidFill>
              </a:rPr>
              <a:t>За 2019 – 2020 гг.</a:t>
            </a:r>
          </a:p>
          <a:p>
            <a:pPr algn="ctr">
              <a:spcBef>
                <a:spcPts val="600"/>
              </a:spcBef>
            </a:pPr>
            <a:r>
              <a:rPr lang="ru-RU" sz="4000" b="1" dirty="0" smtClean="0">
                <a:solidFill>
                  <a:srgbClr val="0070C0"/>
                </a:solidFill>
              </a:rPr>
              <a:t>не было принято ни одного закона, ухудшающего ситуацию в отрасли</a:t>
            </a:r>
            <a:endParaRPr lang="ru-RU" sz="4000" dirty="0" smtClean="0">
              <a:solidFill>
                <a:srgbClr val="0070C0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0" y="1"/>
            <a:ext cx="9144000" cy="7417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solidFill>
                  <a:srgbClr val="002060"/>
                </a:solidFill>
              </a:rPr>
              <a:t>Результаты работы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3</a:t>
            </a:fld>
            <a:endParaRPr lang="ru-RU" dirty="0"/>
          </a:p>
        </p:txBody>
      </p:sp>
      <p:pic>
        <p:nvPicPr>
          <p:cNvPr id="5" name="Picture 2" descr="Зеленая галочка - простой клипарт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3356992"/>
            <a:ext cx="2171700" cy="24955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891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4079310"/>
            <a:ext cx="669674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 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 descr="https://1.bp.blogspot.com/-cdygtuoXVZk/V94VwNVFvEI/AAAAAAAAa2I/dDOw2J8Zc7g-rNdNR_O8hUM5rkD5O9YqQCLcB/s1600/Gurita%2BCD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583" y="1268760"/>
            <a:ext cx="9038417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Овал 8"/>
          <p:cNvSpPr/>
          <p:nvPr/>
        </p:nvSpPr>
        <p:spPr>
          <a:xfrm>
            <a:off x="395536" y="1844824"/>
            <a:ext cx="4500639" cy="23042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043608" y="2204864"/>
            <a:ext cx="3240360" cy="1569660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b="1" dirty="0" smtClean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Оценочная</a:t>
            </a:r>
          </a:p>
          <a:p>
            <a:pPr algn="ctr">
              <a:spcAft>
                <a:spcPts val="0"/>
              </a:spcAft>
            </a:pPr>
            <a:r>
              <a:rPr lang="ru-RU" sz="3200" b="1" dirty="0" smtClean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деятельность </a:t>
            </a:r>
          </a:p>
          <a:p>
            <a:pPr algn="ctr">
              <a:spcAft>
                <a:spcPts val="0"/>
              </a:spcAft>
            </a:pPr>
            <a:r>
              <a:rPr lang="ru-RU" sz="3200" b="1" dirty="0" smtClean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России</a:t>
            </a:r>
            <a:endParaRPr lang="ru-RU" sz="3200" b="1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0" y="0"/>
            <a:ext cx="9144000" cy="119675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rgbClr val="002060"/>
                </a:solidFill>
              </a:rPr>
              <a:t>Какое количество ФЗ было принято 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по поправкам в 135-ФЗ с 2001 г.</a:t>
            </a:r>
            <a:r>
              <a:rPr lang="en-US" sz="3600" b="1" dirty="0" smtClean="0">
                <a:solidFill>
                  <a:srgbClr val="002060"/>
                </a:solidFill>
              </a:rPr>
              <a:t>?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076056" y="3573016"/>
            <a:ext cx="259228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dirty="0" smtClean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46</a:t>
            </a:r>
            <a:r>
              <a:rPr lang="en-US" sz="7200" dirty="0" smtClean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7200" dirty="0" smtClean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ФЗ</a:t>
            </a:r>
            <a:endParaRPr lang="ru-RU" sz="7200" b="0" cap="none" spc="0" dirty="0">
              <a:ln w="0"/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08923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0" y="404664"/>
            <a:ext cx="9144000" cy="13407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solidFill>
                  <a:srgbClr val="002060"/>
                </a:solidFill>
              </a:rPr>
              <a:t>Результаты работы</a:t>
            </a:r>
          </a:p>
          <a:p>
            <a:r>
              <a:rPr lang="ru-RU" sz="4000" b="1" dirty="0" smtClean="0">
                <a:solidFill>
                  <a:srgbClr val="002060"/>
                </a:solidFill>
              </a:rPr>
              <a:t>за последние полгода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9512" y="2132856"/>
            <a:ext cx="87490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4400" b="1" dirty="0" smtClean="0">
                <a:solidFill>
                  <a:srgbClr val="0070C0"/>
                </a:solidFill>
              </a:rPr>
              <a:t>Была минимизирована угроза, связанная с законопроектом по поправкам в 237-ФЗ</a:t>
            </a:r>
            <a:endParaRPr lang="en-US" sz="4400" b="1" dirty="0" smtClean="0">
              <a:solidFill>
                <a:srgbClr val="0070C0"/>
              </a:solidFill>
            </a:endParaRPr>
          </a:p>
          <a:p>
            <a:pPr algn="ctr">
              <a:spcBef>
                <a:spcPts val="600"/>
              </a:spcBef>
            </a:pPr>
            <a:r>
              <a:rPr lang="ru-RU" sz="4400" b="1" dirty="0" smtClean="0">
                <a:solidFill>
                  <a:srgbClr val="0070C0"/>
                </a:solidFill>
              </a:rPr>
              <a:t>«О государственной </a:t>
            </a:r>
          </a:p>
          <a:p>
            <a:pPr algn="ctr">
              <a:spcBef>
                <a:spcPts val="600"/>
              </a:spcBef>
            </a:pPr>
            <a:r>
              <a:rPr lang="ru-RU" sz="4400" b="1" dirty="0" smtClean="0">
                <a:solidFill>
                  <a:srgbClr val="0070C0"/>
                </a:solidFill>
              </a:rPr>
              <a:t>кадастровой оценке»</a:t>
            </a:r>
            <a:endParaRPr lang="ru-RU" sz="4400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91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0" y="0"/>
            <a:ext cx="9144000" cy="13407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solidFill>
                  <a:srgbClr val="002060"/>
                </a:solidFill>
              </a:rPr>
              <a:t>Результаты работы</a:t>
            </a:r>
          </a:p>
          <a:p>
            <a:r>
              <a:rPr lang="ru-RU" sz="4000" b="1" dirty="0" smtClean="0">
                <a:solidFill>
                  <a:srgbClr val="002060"/>
                </a:solidFill>
              </a:rPr>
              <a:t>за последние полгода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9512" y="1700808"/>
            <a:ext cx="87490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4400" b="1" dirty="0" smtClean="0">
                <a:solidFill>
                  <a:srgbClr val="0070C0"/>
                </a:solidFill>
              </a:rPr>
              <a:t>Предотвращено огосударствление оценочной деятельности</a:t>
            </a:r>
            <a:endParaRPr lang="ru-RU" sz="4400" dirty="0" smtClean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3573016"/>
            <a:ext cx="8749008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4400" b="1" dirty="0" smtClean="0">
                <a:solidFill>
                  <a:srgbClr val="0070C0"/>
                </a:solidFill>
              </a:rPr>
              <a:t>Сохранено «оспаривание»</a:t>
            </a:r>
          </a:p>
          <a:p>
            <a:pPr algn="ctr">
              <a:spcBef>
                <a:spcPts val="600"/>
              </a:spcBef>
            </a:pPr>
            <a:r>
              <a:rPr lang="ru-RU" sz="4400" b="1" dirty="0" smtClean="0">
                <a:solidFill>
                  <a:srgbClr val="0070C0"/>
                </a:solidFill>
              </a:rPr>
              <a:t>кадастровой стоимости</a:t>
            </a:r>
            <a:endParaRPr lang="ru-RU" sz="4400" dirty="0" smtClean="0">
              <a:solidFill>
                <a:srgbClr val="0070C0"/>
              </a:solidFill>
            </a:endParaRPr>
          </a:p>
        </p:txBody>
      </p:sp>
      <p:pic>
        <p:nvPicPr>
          <p:cNvPr id="7" name="Picture 2" descr="Зеленая галочка - простой клипарт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124744"/>
            <a:ext cx="4392488" cy="52565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891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7</a:t>
            </a:fld>
            <a:endParaRPr lang="ru-RU" dirty="0"/>
          </a:p>
        </p:txBody>
      </p:sp>
      <p:pic>
        <p:nvPicPr>
          <p:cNvPr id="13" name="Рисунок 1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4778458" cy="2822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1196752"/>
            <a:ext cx="3956602" cy="3017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4221088"/>
            <a:ext cx="4536504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4437112"/>
            <a:ext cx="4026498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394992" y="548680"/>
            <a:ext cx="8749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b="1" dirty="0" smtClean="0">
                <a:solidFill>
                  <a:srgbClr val="0070C0"/>
                </a:solidFill>
              </a:rPr>
              <a:t>Письма Союза СОО в Банки </a:t>
            </a:r>
            <a:endParaRPr lang="ru-RU" sz="2400" dirty="0" smtClean="0">
              <a:solidFill>
                <a:srgbClr val="0070C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b="1" dirty="0" smtClean="0">
                <a:solidFill>
                  <a:srgbClr val="002060"/>
                </a:solidFill>
              </a:rPr>
              <a:t>Проблема с регистрацией частнопрактикующих оценщиков</a:t>
            </a:r>
            <a:endParaRPr lang="ru-RU" sz="24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91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b="1" dirty="0" smtClean="0">
                <a:solidFill>
                  <a:srgbClr val="002060"/>
                </a:solidFill>
              </a:rPr>
              <a:t>Проблема с регистрацией частнопрактикующих оценщиков</a:t>
            </a:r>
            <a:endParaRPr lang="ru-RU" sz="2400" dirty="0" smtClean="0">
              <a:solidFill>
                <a:srgbClr val="002060"/>
              </a:solidFill>
            </a:endParaRPr>
          </a:p>
        </p:txBody>
      </p:sp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39552" y="548680"/>
            <a:ext cx="87490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Круглый стол в Аппарате уполномоченного 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по защите прав предпринимателей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22.09.2020</a:t>
            </a:r>
            <a:endParaRPr lang="ru-RU" sz="2400" dirty="0" smtClean="0">
              <a:solidFill>
                <a:srgbClr val="0070C0"/>
              </a:solidFill>
            </a:endParaRPr>
          </a:p>
        </p:txBody>
      </p:sp>
      <p:pic>
        <p:nvPicPr>
          <p:cNvPr id="7" name="Рисунок 6" descr="https://srosovet.ru/content/editor/Na%20sait/documents%20na%20sait/Skrin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238"/>
          <a:stretch>
            <a:fillRect/>
          </a:stretch>
        </p:blipFill>
        <p:spPr bwMode="auto">
          <a:xfrm>
            <a:off x="611560" y="2073639"/>
            <a:ext cx="4824536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ttps://srosovet.ru/content/editor/Na%20sait/documents%20na%20sait/IMG_83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873839"/>
            <a:ext cx="4402586" cy="29841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891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9</a:t>
            </a:fld>
            <a:endParaRPr lang="ru-RU" dirty="0"/>
          </a:p>
        </p:txBody>
      </p:sp>
      <p:pic>
        <p:nvPicPr>
          <p:cNvPr id="9" name="Рисунок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412776"/>
            <a:ext cx="3888432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1412776"/>
            <a:ext cx="3780468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b="1" dirty="0" smtClean="0">
                <a:solidFill>
                  <a:srgbClr val="002060"/>
                </a:solidFill>
              </a:rPr>
              <a:t>Проблема с регистрацией частнопрактикующих оценщиков</a:t>
            </a:r>
            <a:endParaRPr lang="ru-RU" sz="2400" dirty="0" smtClean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20688"/>
            <a:ext cx="91440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b="1" dirty="0" smtClean="0">
                <a:solidFill>
                  <a:srgbClr val="0070C0"/>
                </a:solidFill>
              </a:rPr>
              <a:t>Письмо Союза СОО в Минфин, </a:t>
            </a:r>
            <a:r>
              <a:rPr lang="ru-RU" sz="2400" b="1" dirty="0" err="1" smtClean="0">
                <a:solidFill>
                  <a:srgbClr val="0070C0"/>
                </a:solidFill>
              </a:rPr>
              <a:t>МинЭк</a:t>
            </a:r>
            <a:r>
              <a:rPr lang="ru-RU" sz="2400" b="1" dirty="0" smtClean="0">
                <a:solidFill>
                  <a:srgbClr val="0070C0"/>
                </a:solidFill>
              </a:rPr>
              <a:t>, ФНС и </a:t>
            </a:r>
            <a:r>
              <a:rPr lang="ru-RU" sz="2400" b="1" dirty="0" err="1" smtClean="0">
                <a:solidFill>
                  <a:srgbClr val="0070C0"/>
                </a:solidFill>
              </a:rPr>
              <a:t>Росреестр</a:t>
            </a:r>
            <a:endParaRPr lang="ru-RU" sz="2400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91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425</Words>
  <Application>Microsoft Office PowerPoint</Application>
  <PresentationFormat>Экран (4:3)</PresentationFormat>
  <Paragraphs>87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Times New Roman</vt:lpstr>
      <vt:lpstr>Тема Office</vt:lpstr>
      <vt:lpstr>   Оценочная деятельность: текущая ситуация и перспективы.  Роль оценочного сообщества и  Национального объединения  СРО оценщиков "Союз СОО"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Ключевые растяжки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Оценочная деятельность:  текущая ситуация и перспективы.  Роль оценочного сообщества  и Национального объединения  СРО оценщиков "Союз СОО"   </dc:title>
  <dc:creator>Алексей</dc:creator>
  <cp:lastModifiedBy>duplo</cp:lastModifiedBy>
  <cp:revision>13</cp:revision>
  <dcterms:created xsi:type="dcterms:W3CDTF">2020-12-05T22:03:11Z</dcterms:created>
  <dcterms:modified xsi:type="dcterms:W3CDTF">2020-12-09T06:59:09Z</dcterms:modified>
</cp:coreProperties>
</file>