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2"/>
  </p:notesMasterIdLst>
  <p:sldIdLst>
    <p:sldId id="695" r:id="rId2"/>
    <p:sldId id="1259" r:id="rId3"/>
    <p:sldId id="1268" r:id="rId4"/>
    <p:sldId id="1266" r:id="rId5"/>
    <p:sldId id="1260" r:id="rId6"/>
    <p:sldId id="1262" r:id="rId7"/>
    <p:sldId id="1267" r:id="rId8"/>
    <p:sldId id="1269" r:id="rId9"/>
    <p:sldId id="1264" r:id="rId10"/>
    <p:sldId id="283" r:id="rId11"/>
  </p:sldIdLst>
  <p:sldSz cx="9144000" cy="6858000" type="screen4x3"/>
  <p:notesSz cx="7099300" cy="102235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1a" initials="1" lastIdx="61" clrIdx="0"/>
  <p:cmAuthor id="1" name="Ильин МО" initials="ИМ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3399FF"/>
    <a:srgbClr val="33CCFF"/>
    <a:srgbClr val="FF7C80"/>
    <a:srgbClr val="FF5050"/>
    <a:srgbClr val="FF0000"/>
    <a:srgbClr val="339966"/>
    <a:srgbClr val="006600"/>
    <a:srgbClr val="C4D6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579" autoAdjust="0"/>
  </p:normalViewPr>
  <p:slideViewPr>
    <p:cSldViewPr>
      <p:cViewPr varScale="1">
        <p:scale>
          <a:sx n="131" d="100"/>
          <a:sy n="131" d="100"/>
        </p:scale>
        <p:origin x="104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716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7299898-582D-4AD6-83E8-E8B6E71402D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34DDF2C-2646-4F78-B502-D553D78D1B31}">
      <dgm:prSet/>
      <dgm:spPr>
        <a:solidFill>
          <a:srgbClr val="0070C0"/>
        </a:solidFill>
      </dgm:spPr>
      <dgm:t>
        <a:bodyPr/>
        <a:lstStyle/>
        <a:p>
          <a:r>
            <a:rPr lang="ru-RU" dirty="0"/>
            <a:t>Заключение специалиста</a:t>
          </a:r>
        </a:p>
      </dgm:t>
    </dgm:pt>
    <dgm:pt modelId="{9D48FEEA-8D65-408B-9EE8-15E85F5FB7F3}" type="parTrans" cxnId="{88DBC34E-E541-4E23-9D51-EF61B7324B61}">
      <dgm:prSet/>
      <dgm:spPr/>
      <dgm:t>
        <a:bodyPr/>
        <a:lstStyle/>
        <a:p>
          <a:endParaRPr lang="ru-RU"/>
        </a:p>
      </dgm:t>
    </dgm:pt>
    <dgm:pt modelId="{11CD96A6-319C-48AF-B0B9-3E702225D04A}" type="sibTrans" cxnId="{88DBC34E-E541-4E23-9D51-EF61B7324B61}">
      <dgm:prSet/>
      <dgm:spPr/>
      <dgm:t>
        <a:bodyPr/>
        <a:lstStyle/>
        <a:p>
          <a:endParaRPr lang="ru-RU"/>
        </a:p>
      </dgm:t>
    </dgm:pt>
    <dgm:pt modelId="{261033A8-E291-4450-B191-0467AB6DD331}">
      <dgm:prSet/>
      <dgm:spPr>
        <a:solidFill>
          <a:srgbClr val="0070C0"/>
        </a:solidFill>
      </dgm:spPr>
      <dgm:t>
        <a:bodyPr/>
        <a:lstStyle/>
        <a:p>
          <a:r>
            <a:rPr lang="ru-RU"/>
            <a:t>Отчет об оценке</a:t>
          </a:r>
        </a:p>
      </dgm:t>
    </dgm:pt>
    <dgm:pt modelId="{5F864B2B-7F48-40D5-98E8-10D24E3579A5}" type="parTrans" cxnId="{CC321B44-A205-48A1-99F8-8309DA62CAF9}">
      <dgm:prSet/>
      <dgm:spPr/>
      <dgm:t>
        <a:bodyPr/>
        <a:lstStyle/>
        <a:p>
          <a:endParaRPr lang="ru-RU"/>
        </a:p>
      </dgm:t>
    </dgm:pt>
    <dgm:pt modelId="{69AA10B8-6B4C-427B-95EC-80135860578E}" type="sibTrans" cxnId="{CC321B44-A205-48A1-99F8-8309DA62CAF9}">
      <dgm:prSet/>
      <dgm:spPr/>
      <dgm:t>
        <a:bodyPr/>
        <a:lstStyle/>
        <a:p>
          <a:endParaRPr lang="ru-RU"/>
        </a:p>
      </dgm:t>
    </dgm:pt>
    <dgm:pt modelId="{0BC1B621-F9FA-4150-A381-7A53A787E600}">
      <dgm:prSet/>
      <dgm:spPr>
        <a:solidFill>
          <a:srgbClr val="0070C0"/>
        </a:solidFill>
      </dgm:spPr>
      <dgm:t>
        <a:bodyPr/>
        <a:lstStyle/>
        <a:p>
          <a:r>
            <a:rPr lang="ru-RU"/>
            <a:t>Экспертиза СРО оценщиков</a:t>
          </a:r>
        </a:p>
      </dgm:t>
    </dgm:pt>
    <dgm:pt modelId="{5D1EE645-E03F-45A2-ADB9-4331D4B0EC6B}" type="parTrans" cxnId="{3ACBD70C-C991-41E3-8F3E-7FA42ABC4EDC}">
      <dgm:prSet/>
      <dgm:spPr/>
      <dgm:t>
        <a:bodyPr/>
        <a:lstStyle/>
        <a:p>
          <a:endParaRPr lang="ru-RU"/>
        </a:p>
      </dgm:t>
    </dgm:pt>
    <dgm:pt modelId="{1A0B3D9F-8C44-44F8-AFA4-BFABB8F1F5A0}" type="sibTrans" cxnId="{3ACBD70C-C991-41E3-8F3E-7FA42ABC4EDC}">
      <dgm:prSet/>
      <dgm:spPr/>
      <dgm:t>
        <a:bodyPr/>
        <a:lstStyle/>
        <a:p>
          <a:endParaRPr lang="ru-RU"/>
        </a:p>
      </dgm:t>
    </dgm:pt>
    <dgm:pt modelId="{987429DA-B4B1-41DF-842E-B2638EC23891}">
      <dgm:prSet/>
      <dgm:spPr>
        <a:solidFill>
          <a:srgbClr val="0070C0"/>
        </a:solidFill>
      </dgm:spPr>
      <dgm:t>
        <a:bodyPr/>
        <a:lstStyle/>
        <a:p>
          <a:r>
            <a:rPr lang="ru-RU" dirty="0"/>
            <a:t>Выбор и отвод эксперта</a:t>
          </a:r>
        </a:p>
      </dgm:t>
    </dgm:pt>
    <dgm:pt modelId="{19EA7EC0-0CD3-4A29-AC04-9578748C549C}" type="parTrans" cxnId="{1B18749E-AB9D-4C4A-90EA-12242C1D9DA0}">
      <dgm:prSet/>
      <dgm:spPr/>
      <dgm:t>
        <a:bodyPr/>
        <a:lstStyle/>
        <a:p>
          <a:endParaRPr lang="ru-RU"/>
        </a:p>
      </dgm:t>
    </dgm:pt>
    <dgm:pt modelId="{E2EB4866-F747-4DCD-B446-B37C0D2B9FE0}" type="sibTrans" cxnId="{1B18749E-AB9D-4C4A-90EA-12242C1D9DA0}">
      <dgm:prSet/>
      <dgm:spPr/>
      <dgm:t>
        <a:bodyPr/>
        <a:lstStyle/>
        <a:p>
          <a:endParaRPr lang="ru-RU"/>
        </a:p>
      </dgm:t>
    </dgm:pt>
    <dgm:pt modelId="{D0082E12-B1F8-4473-8530-4CDB52FD32C7}">
      <dgm:prSet/>
      <dgm:spPr>
        <a:solidFill>
          <a:srgbClr val="0070C0"/>
        </a:solidFill>
      </dgm:spPr>
      <dgm:t>
        <a:bodyPr/>
        <a:lstStyle/>
        <a:p>
          <a:r>
            <a:rPr lang="ru-RU" dirty="0"/>
            <a:t>Постановка вопросов эксперту</a:t>
          </a:r>
        </a:p>
      </dgm:t>
    </dgm:pt>
    <dgm:pt modelId="{EE7D06A1-FE60-4C0F-9D62-F5A56EED2A94}" type="parTrans" cxnId="{7B3A6D9D-913F-4CC1-B949-1ED83BCBAC61}">
      <dgm:prSet/>
      <dgm:spPr/>
      <dgm:t>
        <a:bodyPr/>
        <a:lstStyle/>
        <a:p>
          <a:endParaRPr lang="ru-RU"/>
        </a:p>
      </dgm:t>
    </dgm:pt>
    <dgm:pt modelId="{69551930-32DA-4794-9EBA-F12AE552D450}" type="sibTrans" cxnId="{7B3A6D9D-913F-4CC1-B949-1ED83BCBAC61}">
      <dgm:prSet/>
      <dgm:spPr/>
      <dgm:t>
        <a:bodyPr/>
        <a:lstStyle/>
        <a:p>
          <a:endParaRPr lang="ru-RU"/>
        </a:p>
      </dgm:t>
    </dgm:pt>
    <dgm:pt modelId="{4280C4AF-97E0-4A8C-9D3E-1C91B2AB7E61}">
      <dgm:prSet/>
      <dgm:spPr>
        <a:solidFill>
          <a:srgbClr val="0070C0"/>
        </a:solidFill>
      </dgm:spPr>
      <dgm:t>
        <a:bodyPr/>
        <a:lstStyle/>
        <a:p>
          <a:r>
            <a:rPr lang="ru-RU" dirty="0"/>
            <a:t>Рецензия </a:t>
          </a:r>
        </a:p>
      </dgm:t>
    </dgm:pt>
    <dgm:pt modelId="{5C082635-94D9-41D3-AD7E-CD94209EBFFE}" type="parTrans" cxnId="{EA6287D0-6982-400A-8093-474A65D6194C}">
      <dgm:prSet/>
      <dgm:spPr/>
      <dgm:t>
        <a:bodyPr/>
        <a:lstStyle/>
        <a:p>
          <a:endParaRPr lang="ru-RU"/>
        </a:p>
      </dgm:t>
    </dgm:pt>
    <dgm:pt modelId="{C42849FE-0C8B-43B0-9538-49EDEE0B2179}" type="sibTrans" cxnId="{EA6287D0-6982-400A-8093-474A65D6194C}">
      <dgm:prSet/>
      <dgm:spPr/>
      <dgm:t>
        <a:bodyPr/>
        <a:lstStyle/>
        <a:p>
          <a:endParaRPr lang="ru-RU"/>
        </a:p>
      </dgm:t>
    </dgm:pt>
    <dgm:pt modelId="{9B8CAC2F-150C-48D6-899C-A3348B335A89}">
      <dgm:prSet/>
      <dgm:spPr>
        <a:solidFill>
          <a:srgbClr val="0070C0"/>
        </a:solidFill>
      </dgm:spPr>
      <dgm:t>
        <a:bodyPr/>
        <a:lstStyle/>
        <a:p>
          <a:r>
            <a:rPr lang="ru-RU" dirty="0"/>
            <a:t>Методическая позиция ВУЗа, СРОО</a:t>
          </a:r>
        </a:p>
      </dgm:t>
    </dgm:pt>
    <dgm:pt modelId="{995122AF-D412-46FF-A086-6D033D50F385}" type="parTrans" cxnId="{828352CD-3FD4-4563-8601-54CC2446D722}">
      <dgm:prSet/>
      <dgm:spPr/>
      <dgm:t>
        <a:bodyPr/>
        <a:lstStyle/>
        <a:p>
          <a:endParaRPr lang="ru-RU"/>
        </a:p>
      </dgm:t>
    </dgm:pt>
    <dgm:pt modelId="{D0BC62B8-2377-4002-A758-533C375AEB0A}" type="sibTrans" cxnId="{828352CD-3FD4-4563-8601-54CC2446D722}">
      <dgm:prSet/>
      <dgm:spPr/>
      <dgm:t>
        <a:bodyPr/>
        <a:lstStyle/>
        <a:p>
          <a:endParaRPr lang="ru-RU"/>
        </a:p>
      </dgm:t>
    </dgm:pt>
    <dgm:pt modelId="{5C68308B-7834-483E-9CB2-59CC6B4D8862}">
      <dgm:prSet/>
      <dgm:spPr>
        <a:solidFill>
          <a:srgbClr val="0070C0"/>
        </a:solidFill>
      </dgm:spPr>
      <dgm:t>
        <a:bodyPr/>
        <a:lstStyle/>
        <a:p>
          <a:r>
            <a:rPr lang="ru-RU" b="1" dirty="0"/>
            <a:t>Допрос эксперта</a:t>
          </a:r>
        </a:p>
      </dgm:t>
    </dgm:pt>
    <dgm:pt modelId="{7DC5EDB7-D3E4-4323-8742-DE61564E5B14}" type="parTrans" cxnId="{4C9439F9-A58C-4EA7-B414-DDEA9AF17463}">
      <dgm:prSet/>
      <dgm:spPr/>
      <dgm:t>
        <a:bodyPr/>
        <a:lstStyle/>
        <a:p>
          <a:endParaRPr lang="ru-RU"/>
        </a:p>
      </dgm:t>
    </dgm:pt>
    <dgm:pt modelId="{21746CEA-2AD1-4066-BA67-E5552EC64A60}" type="sibTrans" cxnId="{4C9439F9-A58C-4EA7-B414-DDEA9AF17463}">
      <dgm:prSet/>
      <dgm:spPr/>
      <dgm:t>
        <a:bodyPr/>
        <a:lstStyle/>
        <a:p>
          <a:endParaRPr lang="ru-RU"/>
        </a:p>
      </dgm:t>
    </dgm:pt>
    <dgm:pt modelId="{107409A3-8A4D-457F-B691-E899D6FEEB48}">
      <dgm:prSet/>
      <dgm:spPr>
        <a:solidFill>
          <a:srgbClr val="0070C0"/>
        </a:solidFill>
      </dgm:spPr>
      <dgm:t>
        <a:bodyPr/>
        <a:lstStyle/>
        <a:p>
          <a:r>
            <a:rPr lang="ru-RU" b="1" u="none" dirty="0"/>
            <a:t>Разъяснения специалиста</a:t>
          </a:r>
        </a:p>
      </dgm:t>
    </dgm:pt>
    <dgm:pt modelId="{62069375-470F-43C4-9880-08B2DCD3CE87}" type="parTrans" cxnId="{861E85C8-3717-4EAD-B5B8-D4057D7EFF22}">
      <dgm:prSet/>
      <dgm:spPr/>
      <dgm:t>
        <a:bodyPr/>
        <a:lstStyle/>
        <a:p>
          <a:endParaRPr lang="ru-RU"/>
        </a:p>
      </dgm:t>
    </dgm:pt>
    <dgm:pt modelId="{EE417338-035C-437D-A1E4-9FE4D0ABAADE}" type="sibTrans" cxnId="{861E85C8-3717-4EAD-B5B8-D4057D7EFF22}">
      <dgm:prSet/>
      <dgm:spPr/>
      <dgm:t>
        <a:bodyPr/>
        <a:lstStyle/>
        <a:p>
          <a:endParaRPr lang="ru-RU"/>
        </a:p>
      </dgm:t>
    </dgm:pt>
    <dgm:pt modelId="{89F0C9F0-3D9B-47DF-B108-E0BBC3197E37}">
      <dgm:prSet/>
      <dgm:spPr>
        <a:solidFill>
          <a:srgbClr val="0070C0"/>
        </a:solidFill>
      </dgm:spPr>
      <dgm:t>
        <a:bodyPr/>
        <a:lstStyle/>
        <a:p>
          <a:r>
            <a:rPr lang="ru-RU" dirty="0"/>
            <a:t>Назначение повторной экспертизы</a:t>
          </a:r>
        </a:p>
      </dgm:t>
    </dgm:pt>
    <dgm:pt modelId="{5C1B5F28-CB48-4577-A2F9-CC43B7BB5EE4}" type="parTrans" cxnId="{0DE41339-08C7-41E5-A271-2DDAF3960CD0}">
      <dgm:prSet/>
      <dgm:spPr/>
      <dgm:t>
        <a:bodyPr/>
        <a:lstStyle/>
        <a:p>
          <a:endParaRPr lang="ru-RU"/>
        </a:p>
      </dgm:t>
    </dgm:pt>
    <dgm:pt modelId="{0F9FDB4A-C100-4DE8-ABDA-B21A9CE2DA36}" type="sibTrans" cxnId="{0DE41339-08C7-41E5-A271-2DDAF3960CD0}">
      <dgm:prSet/>
      <dgm:spPr/>
      <dgm:t>
        <a:bodyPr/>
        <a:lstStyle/>
        <a:p>
          <a:endParaRPr lang="ru-RU"/>
        </a:p>
      </dgm:t>
    </dgm:pt>
    <dgm:pt modelId="{F681F27D-3B90-4F60-BD17-F35650DCD2F0}" type="pres">
      <dgm:prSet presAssocID="{17299898-582D-4AD6-83E8-E8B6E71402DA}" presName="linear" presStyleCnt="0">
        <dgm:presLayoutVars>
          <dgm:animLvl val="lvl"/>
          <dgm:resizeHandles val="exact"/>
        </dgm:presLayoutVars>
      </dgm:prSet>
      <dgm:spPr/>
    </dgm:pt>
    <dgm:pt modelId="{3C857FBF-94A9-48D9-A4BC-D9A7A131DE2B}" type="pres">
      <dgm:prSet presAssocID="{A34DDF2C-2646-4F78-B502-D553D78D1B31}" presName="parentText" presStyleLbl="node1" presStyleIdx="0" presStyleCnt="10">
        <dgm:presLayoutVars>
          <dgm:chMax val="0"/>
          <dgm:bulletEnabled val="1"/>
        </dgm:presLayoutVars>
      </dgm:prSet>
      <dgm:spPr/>
    </dgm:pt>
    <dgm:pt modelId="{A8372A0E-CA57-48B7-8965-E81F16D18095}" type="pres">
      <dgm:prSet presAssocID="{11CD96A6-319C-48AF-B0B9-3E702225D04A}" presName="spacer" presStyleCnt="0"/>
      <dgm:spPr/>
    </dgm:pt>
    <dgm:pt modelId="{58348D2C-02BF-4C28-B6D0-1D4FD186E340}" type="pres">
      <dgm:prSet presAssocID="{261033A8-E291-4450-B191-0467AB6DD331}" presName="parentText" presStyleLbl="node1" presStyleIdx="1" presStyleCnt="10">
        <dgm:presLayoutVars>
          <dgm:chMax val="0"/>
          <dgm:bulletEnabled val="1"/>
        </dgm:presLayoutVars>
      </dgm:prSet>
      <dgm:spPr/>
    </dgm:pt>
    <dgm:pt modelId="{EB247B1F-FA69-41AB-9BB4-B8A9924E5307}" type="pres">
      <dgm:prSet presAssocID="{69AA10B8-6B4C-427B-95EC-80135860578E}" presName="spacer" presStyleCnt="0"/>
      <dgm:spPr/>
    </dgm:pt>
    <dgm:pt modelId="{CCA6CC2D-08F0-4B5C-A550-46515FA29982}" type="pres">
      <dgm:prSet presAssocID="{0BC1B621-F9FA-4150-A381-7A53A787E600}" presName="parentText" presStyleLbl="node1" presStyleIdx="2" presStyleCnt="10" custLinFactNeighborX="209" custLinFactNeighborY="62208">
        <dgm:presLayoutVars>
          <dgm:chMax val="0"/>
          <dgm:bulletEnabled val="1"/>
        </dgm:presLayoutVars>
      </dgm:prSet>
      <dgm:spPr/>
    </dgm:pt>
    <dgm:pt modelId="{2EE65D7A-DBC0-4C9E-85F6-61477DEE6EA3}" type="pres">
      <dgm:prSet presAssocID="{1A0B3D9F-8C44-44F8-AFA4-BFABB8F1F5A0}" presName="spacer" presStyleCnt="0"/>
      <dgm:spPr/>
    </dgm:pt>
    <dgm:pt modelId="{1DB5113D-B4BD-4B71-AA8A-22C4C0121E22}" type="pres">
      <dgm:prSet presAssocID="{987429DA-B4B1-41DF-842E-B2638EC23891}" presName="parentText" presStyleLbl="node1" presStyleIdx="3" presStyleCnt="10" custLinFactNeighborX="557" custLinFactNeighborY="-37611">
        <dgm:presLayoutVars>
          <dgm:chMax val="0"/>
          <dgm:bulletEnabled val="1"/>
        </dgm:presLayoutVars>
      </dgm:prSet>
      <dgm:spPr/>
    </dgm:pt>
    <dgm:pt modelId="{1F4992C5-0149-46B3-8CCF-A7520516A2B2}" type="pres">
      <dgm:prSet presAssocID="{E2EB4866-F747-4DCD-B446-B37C0D2B9FE0}" presName="spacer" presStyleCnt="0"/>
      <dgm:spPr/>
    </dgm:pt>
    <dgm:pt modelId="{0A629493-AD0B-4DD2-A0C3-C23488D47075}" type="pres">
      <dgm:prSet presAssocID="{D0082E12-B1F8-4473-8530-4CDB52FD32C7}" presName="parentText" presStyleLbl="node1" presStyleIdx="4" presStyleCnt="10">
        <dgm:presLayoutVars>
          <dgm:chMax val="0"/>
          <dgm:bulletEnabled val="1"/>
        </dgm:presLayoutVars>
      </dgm:prSet>
      <dgm:spPr/>
    </dgm:pt>
    <dgm:pt modelId="{09DB0178-0ACE-43D7-836A-39640E5EF2E0}" type="pres">
      <dgm:prSet presAssocID="{69551930-32DA-4794-9EBA-F12AE552D450}" presName="spacer" presStyleCnt="0"/>
      <dgm:spPr/>
    </dgm:pt>
    <dgm:pt modelId="{10B61308-1545-4A30-B64B-F3092EE811C0}" type="pres">
      <dgm:prSet presAssocID="{4280C4AF-97E0-4A8C-9D3E-1C91B2AB7E61}" presName="parentText" presStyleLbl="node1" presStyleIdx="5" presStyleCnt="10" custLinFactNeighborX="209" custLinFactNeighborY="75014">
        <dgm:presLayoutVars>
          <dgm:chMax val="0"/>
          <dgm:bulletEnabled val="1"/>
        </dgm:presLayoutVars>
      </dgm:prSet>
      <dgm:spPr/>
    </dgm:pt>
    <dgm:pt modelId="{9CB26B95-94E2-4A86-B8B6-EEA88C5D6379}" type="pres">
      <dgm:prSet presAssocID="{C42849FE-0C8B-43B0-9538-49EDEE0B2179}" presName="spacer" presStyleCnt="0"/>
      <dgm:spPr/>
    </dgm:pt>
    <dgm:pt modelId="{8D985959-5B82-4DF1-92C4-6ED00E9E4EAF}" type="pres">
      <dgm:prSet presAssocID="{9B8CAC2F-150C-48D6-899C-A3348B335A89}" presName="parentText" presStyleLbl="node1" presStyleIdx="6" presStyleCnt="10" custLinFactNeighborX="209" custLinFactNeighborY="37611">
        <dgm:presLayoutVars>
          <dgm:chMax val="0"/>
          <dgm:bulletEnabled val="1"/>
        </dgm:presLayoutVars>
      </dgm:prSet>
      <dgm:spPr/>
    </dgm:pt>
    <dgm:pt modelId="{D21E9EFC-6F63-4284-84F8-84553A3092B8}" type="pres">
      <dgm:prSet presAssocID="{D0BC62B8-2377-4002-A758-533C375AEB0A}" presName="spacer" presStyleCnt="0"/>
      <dgm:spPr/>
    </dgm:pt>
    <dgm:pt modelId="{093EA691-03A8-4017-8EE1-30C1E9C62631}" type="pres">
      <dgm:prSet presAssocID="{5C68308B-7834-483E-9CB2-59CC6B4D8862}" presName="parentText" presStyleLbl="node1" presStyleIdx="7" presStyleCnt="10">
        <dgm:presLayoutVars>
          <dgm:chMax val="0"/>
          <dgm:bulletEnabled val="1"/>
        </dgm:presLayoutVars>
      </dgm:prSet>
      <dgm:spPr/>
    </dgm:pt>
    <dgm:pt modelId="{A877B4F8-BC9E-4A81-93E6-BF91BD48E162}" type="pres">
      <dgm:prSet presAssocID="{21746CEA-2AD1-4066-BA67-E5552EC64A60}" presName="spacer" presStyleCnt="0"/>
      <dgm:spPr/>
    </dgm:pt>
    <dgm:pt modelId="{AE9042E3-D35E-4610-8C9E-6933895339CA}" type="pres">
      <dgm:prSet presAssocID="{107409A3-8A4D-457F-B691-E899D6FEEB48}" presName="parentText" presStyleLbl="node1" presStyleIdx="8" presStyleCnt="10">
        <dgm:presLayoutVars>
          <dgm:chMax val="0"/>
          <dgm:bulletEnabled val="1"/>
        </dgm:presLayoutVars>
      </dgm:prSet>
      <dgm:spPr/>
    </dgm:pt>
    <dgm:pt modelId="{8C75066C-DEB0-4394-A2DF-4507D1757CCE}" type="pres">
      <dgm:prSet presAssocID="{EE417338-035C-437D-A1E4-9FE4D0ABAADE}" presName="spacer" presStyleCnt="0"/>
      <dgm:spPr/>
    </dgm:pt>
    <dgm:pt modelId="{8DFAA7DB-529F-444E-8F86-F1C1C421D475}" type="pres">
      <dgm:prSet presAssocID="{89F0C9F0-3D9B-47DF-B108-E0BBC3197E37}" presName="parentText" presStyleLbl="node1" presStyleIdx="9" presStyleCnt="10">
        <dgm:presLayoutVars>
          <dgm:chMax val="0"/>
          <dgm:bulletEnabled val="1"/>
        </dgm:presLayoutVars>
      </dgm:prSet>
      <dgm:spPr/>
    </dgm:pt>
  </dgm:ptLst>
  <dgm:cxnLst>
    <dgm:cxn modelId="{BFF73F05-B909-4694-B510-1FAA8EDA8C11}" type="presOf" srcId="{9B8CAC2F-150C-48D6-899C-A3348B335A89}" destId="{8D985959-5B82-4DF1-92C4-6ED00E9E4EAF}" srcOrd="0" destOrd="0" presId="urn:microsoft.com/office/officeart/2005/8/layout/vList2"/>
    <dgm:cxn modelId="{E8C6F605-2E80-4111-9CAE-601E9685D682}" type="presOf" srcId="{261033A8-E291-4450-B191-0467AB6DD331}" destId="{58348D2C-02BF-4C28-B6D0-1D4FD186E340}" srcOrd="0" destOrd="0" presId="urn:microsoft.com/office/officeart/2005/8/layout/vList2"/>
    <dgm:cxn modelId="{3ACBD70C-C991-41E3-8F3E-7FA42ABC4EDC}" srcId="{17299898-582D-4AD6-83E8-E8B6E71402DA}" destId="{0BC1B621-F9FA-4150-A381-7A53A787E600}" srcOrd="2" destOrd="0" parTransId="{5D1EE645-E03F-45A2-ADB9-4331D4B0EC6B}" sibTransId="{1A0B3D9F-8C44-44F8-AFA4-BFABB8F1F5A0}"/>
    <dgm:cxn modelId="{9F37D212-80FD-4928-8BBD-8F69F4E12965}" type="presOf" srcId="{987429DA-B4B1-41DF-842E-B2638EC23891}" destId="{1DB5113D-B4BD-4B71-AA8A-22C4C0121E22}" srcOrd="0" destOrd="0" presId="urn:microsoft.com/office/officeart/2005/8/layout/vList2"/>
    <dgm:cxn modelId="{0DE41339-08C7-41E5-A271-2DDAF3960CD0}" srcId="{17299898-582D-4AD6-83E8-E8B6E71402DA}" destId="{89F0C9F0-3D9B-47DF-B108-E0BBC3197E37}" srcOrd="9" destOrd="0" parTransId="{5C1B5F28-CB48-4577-A2F9-CC43B7BB5EE4}" sibTransId="{0F9FDB4A-C100-4DE8-ABDA-B21A9CE2DA36}"/>
    <dgm:cxn modelId="{EE4AA43A-1419-4A8F-ABBB-D3F776BDE990}" type="presOf" srcId="{89F0C9F0-3D9B-47DF-B108-E0BBC3197E37}" destId="{8DFAA7DB-529F-444E-8F86-F1C1C421D475}" srcOrd="0" destOrd="0" presId="urn:microsoft.com/office/officeart/2005/8/layout/vList2"/>
    <dgm:cxn modelId="{CC321B44-A205-48A1-99F8-8309DA62CAF9}" srcId="{17299898-582D-4AD6-83E8-E8B6E71402DA}" destId="{261033A8-E291-4450-B191-0467AB6DD331}" srcOrd="1" destOrd="0" parTransId="{5F864B2B-7F48-40D5-98E8-10D24E3579A5}" sibTransId="{69AA10B8-6B4C-427B-95EC-80135860578E}"/>
    <dgm:cxn modelId="{88DBC34E-E541-4E23-9D51-EF61B7324B61}" srcId="{17299898-582D-4AD6-83E8-E8B6E71402DA}" destId="{A34DDF2C-2646-4F78-B502-D553D78D1B31}" srcOrd="0" destOrd="0" parTransId="{9D48FEEA-8D65-408B-9EE8-15E85F5FB7F3}" sibTransId="{11CD96A6-319C-48AF-B0B9-3E702225D04A}"/>
    <dgm:cxn modelId="{134C9277-51FE-4FD5-A739-2AFA9D94F516}" type="presOf" srcId="{5C68308B-7834-483E-9CB2-59CC6B4D8862}" destId="{093EA691-03A8-4017-8EE1-30C1E9C62631}" srcOrd="0" destOrd="0" presId="urn:microsoft.com/office/officeart/2005/8/layout/vList2"/>
    <dgm:cxn modelId="{53A1CE87-421D-4D06-8B9E-8DAFCF3ABDCE}" type="presOf" srcId="{107409A3-8A4D-457F-B691-E899D6FEEB48}" destId="{AE9042E3-D35E-4610-8C9E-6933895339CA}" srcOrd="0" destOrd="0" presId="urn:microsoft.com/office/officeart/2005/8/layout/vList2"/>
    <dgm:cxn modelId="{DAA3A292-DCF1-448B-8D18-B6B192C7A89C}" type="presOf" srcId="{0BC1B621-F9FA-4150-A381-7A53A787E600}" destId="{CCA6CC2D-08F0-4B5C-A550-46515FA29982}" srcOrd="0" destOrd="0" presId="urn:microsoft.com/office/officeart/2005/8/layout/vList2"/>
    <dgm:cxn modelId="{7B3A6D9D-913F-4CC1-B949-1ED83BCBAC61}" srcId="{17299898-582D-4AD6-83E8-E8B6E71402DA}" destId="{D0082E12-B1F8-4473-8530-4CDB52FD32C7}" srcOrd="4" destOrd="0" parTransId="{EE7D06A1-FE60-4C0F-9D62-F5A56EED2A94}" sibTransId="{69551930-32DA-4794-9EBA-F12AE552D450}"/>
    <dgm:cxn modelId="{1B18749E-AB9D-4C4A-90EA-12242C1D9DA0}" srcId="{17299898-582D-4AD6-83E8-E8B6E71402DA}" destId="{987429DA-B4B1-41DF-842E-B2638EC23891}" srcOrd="3" destOrd="0" parTransId="{19EA7EC0-0CD3-4A29-AC04-9578748C549C}" sibTransId="{E2EB4866-F747-4DCD-B446-B37C0D2B9FE0}"/>
    <dgm:cxn modelId="{DD874EA4-DB6B-4011-A0D6-6AC784950A65}" type="presOf" srcId="{D0082E12-B1F8-4473-8530-4CDB52FD32C7}" destId="{0A629493-AD0B-4DD2-A0C3-C23488D47075}" srcOrd="0" destOrd="0" presId="urn:microsoft.com/office/officeart/2005/8/layout/vList2"/>
    <dgm:cxn modelId="{73CBC9AB-A6D4-49DC-8F37-7BA9FD500752}" type="presOf" srcId="{4280C4AF-97E0-4A8C-9D3E-1C91B2AB7E61}" destId="{10B61308-1545-4A30-B64B-F3092EE811C0}" srcOrd="0" destOrd="0" presId="urn:microsoft.com/office/officeart/2005/8/layout/vList2"/>
    <dgm:cxn modelId="{8842EDC7-A42D-4499-857D-065C515C14D1}" type="presOf" srcId="{17299898-582D-4AD6-83E8-E8B6E71402DA}" destId="{F681F27D-3B90-4F60-BD17-F35650DCD2F0}" srcOrd="0" destOrd="0" presId="urn:microsoft.com/office/officeart/2005/8/layout/vList2"/>
    <dgm:cxn modelId="{861E85C8-3717-4EAD-B5B8-D4057D7EFF22}" srcId="{17299898-582D-4AD6-83E8-E8B6E71402DA}" destId="{107409A3-8A4D-457F-B691-E899D6FEEB48}" srcOrd="8" destOrd="0" parTransId="{62069375-470F-43C4-9880-08B2DCD3CE87}" sibTransId="{EE417338-035C-437D-A1E4-9FE4D0ABAADE}"/>
    <dgm:cxn modelId="{828352CD-3FD4-4563-8601-54CC2446D722}" srcId="{17299898-582D-4AD6-83E8-E8B6E71402DA}" destId="{9B8CAC2F-150C-48D6-899C-A3348B335A89}" srcOrd="6" destOrd="0" parTransId="{995122AF-D412-46FF-A086-6D033D50F385}" sibTransId="{D0BC62B8-2377-4002-A758-533C375AEB0A}"/>
    <dgm:cxn modelId="{EA6287D0-6982-400A-8093-474A65D6194C}" srcId="{17299898-582D-4AD6-83E8-E8B6E71402DA}" destId="{4280C4AF-97E0-4A8C-9D3E-1C91B2AB7E61}" srcOrd="5" destOrd="0" parTransId="{5C082635-94D9-41D3-AD7E-CD94209EBFFE}" sibTransId="{C42849FE-0C8B-43B0-9538-49EDEE0B2179}"/>
    <dgm:cxn modelId="{73F0A4D5-A81D-4F5C-B0DA-F415B59C623C}" type="presOf" srcId="{A34DDF2C-2646-4F78-B502-D553D78D1B31}" destId="{3C857FBF-94A9-48D9-A4BC-D9A7A131DE2B}" srcOrd="0" destOrd="0" presId="urn:microsoft.com/office/officeart/2005/8/layout/vList2"/>
    <dgm:cxn modelId="{4C9439F9-A58C-4EA7-B414-DDEA9AF17463}" srcId="{17299898-582D-4AD6-83E8-E8B6E71402DA}" destId="{5C68308B-7834-483E-9CB2-59CC6B4D8862}" srcOrd="7" destOrd="0" parTransId="{7DC5EDB7-D3E4-4323-8742-DE61564E5B14}" sibTransId="{21746CEA-2AD1-4066-BA67-E5552EC64A60}"/>
    <dgm:cxn modelId="{789D2E4E-0742-4103-930F-5C0BF716C673}" type="presParOf" srcId="{F681F27D-3B90-4F60-BD17-F35650DCD2F0}" destId="{3C857FBF-94A9-48D9-A4BC-D9A7A131DE2B}" srcOrd="0" destOrd="0" presId="urn:microsoft.com/office/officeart/2005/8/layout/vList2"/>
    <dgm:cxn modelId="{DF636899-52A5-4412-947B-7D9B5215ECC2}" type="presParOf" srcId="{F681F27D-3B90-4F60-BD17-F35650DCD2F0}" destId="{A8372A0E-CA57-48B7-8965-E81F16D18095}" srcOrd="1" destOrd="0" presId="urn:microsoft.com/office/officeart/2005/8/layout/vList2"/>
    <dgm:cxn modelId="{0C452582-CE27-43AD-A7B8-C7CFD89C32DF}" type="presParOf" srcId="{F681F27D-3B90-4F60-BD17-F35650DCD2F0}" destId="{58348D2C-02BF-4C28-B6D0-1D4FD186E340}" srcOrd="2" destOrd="0" presId="urn:microsoft.com/office/officeart/2005/8/layout/vList2"/>
    <dgm:cxn modelId="{D588C691-53E9-42FE-8573-4E8084FCABB1}" type="presParOf" srcId="{F681F27D-3B90-4F60-BD17-F35650DCD2F0}" destId="{EB247B1F-FA69-41AB-9BB4-B8A9924E5307}" srcOrd="3" destOrd="0" presId="urn:microsoft.com/office/officeart/2005/8/layout/vList2"/>
    <dgm:cxn modelId="{335C3649-1DE3-43DE-84A1-0ED6EC2613C9}" type="presParOf" srcId="{F681F27D-3B90-4F60-BD17-F35650DCD2F0}" destId="{CCA6CC2D-08F0-4B5C-A550-46515FA29982}" srcOrd="4" destOrd="0" presId="urn:microsoft.com/office/officeart/2005/8/layout/vList2"/>
    <dgm:cxn modelId="{3624DFE1-ACFA-422E-9BC4-4F0EA236D6EB}" type="presParOf" srcId="{F681F27D-3B90-4F60-BD17-F35650DCD2F0}" destId="{2EE65D7A-DBC0-4C9E-85F6-61477DEE6EA3}" srcOrd="5" destOrd="0" presId="urn:microsoft.com/office/officeart/2005/8/layout/vList2"/>
    <dgm:cxn modelId="{15CA54F0-3BC1-481D-85AF-E4DC41C6DD68}" type="presParOf" srcId="{F681F27D-3B90-4F60-BD17-F35650DCD2F0}" destId="{1DB5113D-B4BD-4B71-AA8A-22C4C0121E22}" srcOrd="6" destOrd="0" presId="urn:microsoft.com/office/officeart/2005/8/layout/vList2"/>
    <dgm:cxn modelId="{E70959A8-4B5C-45BA-8721-93B67EAB3E2A}" type="presParOf" srcId="{F681F27D-3B90-4F60-BD17-F35650DCD2F0}" destId="{1F4992C5-0149-46B3-8CCF-A7520516A2B2}" srcOrd="7" destOrd="0" presId="urn:microsoft.com/office/officeart/2005/8/layout/vList2"/>
    <dgm:cxn modelId="{8E0CC3A4-01D0-490E-A527-CEDA9FCF2AA8}" type="presParOf" srcId="{F681F27D-3B90-4F60-BD17-F35650DCD2F0}" destId="{0A629493-AD0B-4DD2-A0C3-C23488D47075}" srcOrd="8" destOrd="0" presId="urn:microsoft.com/office/officeart/2005/8/layout/vList2"/>
    <dgm:cxn modelId="{7442E487-E405-4E62-9F70-18C26D4227FC}" type="presParOf" srcId="{F681F27D-3B90-4F60-BD17-F35650DCD2F0}" destId="{09DB0178-0ACE-43D7-836A-39640E5EF2E0}" srcOrd="9" destOrd="0" presId="urn:microsoft.com/office/officeart/2005/8/layout/vList2"/>
    <dgm:cxn modelId="{B5541E39-99C2-4754-8E32-8EA9EE50B230}" type="presParOf" srcId="{F681F27D-3B90-4F60-BD17-F35650DCD2F0}" destId="{10B61308-1545-4A30-B64B-F3092EE811C0}" srcOrd="10" destOrd="0" presId="urn:microsoft.com/office/officeart/2005/8/layout/vList2"/>
    <dgm:cxn modelId="{1C56591C-6FA0-4503-B01F-9046AD4B9537}" type="presParOf" srcId="{F681F27D-3B90-4F60-BD17-F35650DCD2F0}" destId="{9CB26B95-94E2-4A86-B8B6-EEA88C5D6379}" srcOrd="11" destOrd="0" presId="urn:microsoft.com/office/officeart/2005/8/layout/vList2"/>
    <dgm:cxn modelId="{3E8731AD-0A71-4006-91A1-E317761B67C2}" type="presParOf" srcId="{F681F27D-3B90-4F60-BD17-F35650DCD2F0}" destId="{8D985959-5B82-4DF1-92C4-6ED00E9E4EAF}" srcOrd="12" destOrd="0" presId="urn:microsoft.com/office/officeart/2005/8/layout/vList2"/>
    <dgm:cxn modelId="{01E76BFD-DBBA-4334-91EB-444DAC1073D5}" type="presParOf" srcId="{F681F27D-3B90-4F60-BD17-F35650DCD2F0}" destId="{D21E9EFC-6F63-4284-84F8-84553A3092B8}" srcOrd="13" destOrd="0" presId="urn:microsoft.com/office/officeart/2005/8/layout/vList2"/>
    <dgm:cxn modelId="{87C27FC7-F9B4-4758-AD02-BDA05D0C3E86}" type="presParOf" srcId="{F681F27D-3B90-4F60-BD17-F35650DCD2F0}" destId="{093EA691-03A8-4017-8EE1-30C1E9C62631}" srcOrd="14" destOrd="0" presId="urn:microsoft.com/office/officeart/2005/8/layout/vList2"/>
    <dgm:cxn modelId="{EA5CD8DF-C5F5-4917-8873-E5C85BBE3115}" type="presParOf" srcId="{F681F27D-3B90-4F60-BD17-F35650DCD2F0}" destId="{A877B4F8-BC9E-4A81-93E6-BF91BD48E162}" srcOrd="15" destOrd="0" presId="urn:microsoft.com/office/officeart/2005/8/layout/vList2"/>
    <dgm:cxn modelId="{0E4AA1E6-D6B3-4E9F-A89E-CBEA4A56D39E}" type="presParOf" srcId="{F681F27D-3B90-4F60-BD17-F35650DCD2F0}" destId="{AE9042E3-D35E-4610-8C9E-6933895339CA}" srcOrd="16" destOrd="0" presId="urn:microsoft.com/office/officeart/2005/8/layout/vList2"/>
    <dgm:cxn modelId="{C7FBFDEE-0FB9-458B-9B28-936948E4E004}" type="presParOf" srcId="{F681F27D-3B90-4F60-BD17-F35650DCD2F0}" destId="{8C75066C-DEB0-4394-A2DF-4507D1757CCE}" srcOrd="17" destOrd="0" presId="urn:microsoft.com/office/officeart/2005/8/layout/vList2"/>
    <dgm:cxn modelId="{6C5DA803-FC4E-4CA2-B64A-8262FD916AAC}" type="presParOf" srcId="{F681F27D-3B90-4F60-BD17-F35650DCD2F0}" destId="{8DFAA7DB-529F-444E-8F86-F1C1C421D475}" srcOrd="18" destOrd="0" presId="urn:microsoft.com/office/officeart/2005/8/layout/vList2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C64ED25-23FC-43B4-ACA0-2945D64AF0F0}" type="doc">
      <dgm:prSet loTypeId="urn:microsoft.com/office/officeart/2005/8/layout/vList2" loCatId="list" qsTypeId="urn:microsoft.com/office/officeart/2005/8/quickstyle/3d3" qsCatId="3D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A2EC3A9E-E89E-4DBE-A144-FD833D1126E1}">
      <dgm:prSet/>
      <dgm:spPr>
        <a:solidFill>
          <a:srgbClr val="0070C0"/>
        </a:solidFill>
      </dgm:spPr>
      <dgm:t>
        <a:bodyPr/>
        <a:lstStyle/>
        <a:p>
          <a:r>
            <a:rPr lang="ru-RU" b="1" dirty="0"/>
            <a:t>Система официальных экспертов</a:t>
          </a:r>
          <a:r>
            <a:rPr lang="en-US" dirty="0"/>
            <a:t> </a:t>
          </a:r>
          <a:endParaRPr lang="ru-RU" dirty="0"/>
        </a:p>
        <a:p>
          <a:r>
            <a:rPr lang="en-US" i="1" dirty="0"/>
            <a:t>system of the official court appointed expert </a:t>
          </a:r>
          <a:r>
            <a:rPr lang="ru-RU" i="1" dirty="0"/>
            <a:t>или</a:t>
          </a:r>
          <a:r>
            <a:rPr lang="en-US" i="1" dirty="0"/>
            <a:t> system of official experts</a:t>
          </a:r>
          <a:endParaRPr lang="ru-RU" i="1" dirty="0"/>
        </a:p>
        <a:p>
          <a:r>
            <a:rPr lang="ru-RU" dirty="0"/>
            <a:t>Страны  </a:t>
          </a:r>
          <a:r>
            <a:rPr lang="ru-RU" u="sng" dirty="0"/>
            <a:t>романо-германской</a:t>
          </a:r>
          <a:r>
            <a:rPr lang="ru-RU" dirty="0"/>
            <a:t> правовой системой: </a:t>
          </a:r>
        </a:p>
        <a:p>
          <a:r>
            <a:rPr lang="ru-RU" dirty="0"/>
            <a:t>Россия, Германия, Франция, Нидерланды и др.</a:t>
          </a:r>
        </a:p>
      </dgm:t>
    </dgm:pt>
    <dgm:pt modelId="{0C212EFD-7874-4FD7-8B37-4ABE543A02CF}" type="parTrans" cxnId="{139C42E8-1D76-4AA6-9DFA-268561D7521D}">
      <dgm:prSet/>
      <dgm:spPr/>
      <dgm:t>
        <a:bodyPr/>
        <a:lstStyle/>
        <a:p>
          <a:endParaRPr lang="ru-RU"/>
        </a:p>
      </dgm:t>
    </dgm:pt>
    <dgm:pt modelId="{736CF592-72D7-45D6-A38F-D70F4C37AE73}" type="sibTrans" cxnId="{139C42E8-1D76-4AA6-9DFA-268561D7521D}">
      <dgm:prSet/>
      <dgm:spPr/>
      <dgm:t>
        <a:bodyPr/>
        <a:lstStyle/>
        <a:p>
          <a:endParaRPr lang="ru-RU"/>
        </a:p>
      </dgm:t>
    </dgm:pt>
    <dgm:pt modelId="{00281569-A8C3-4F76-91E3-A94C41B32541}">
      <dgm:prSet/>
      <dgm:spPr>
        <a:solidFill>
          <a:srgbClr val="0070C0"/>
        </a:solidFill>
      </dgm:spPr>
      <dgm:t>
        <a:bodyPr/>
        <a:lstStyle/>
        <a:p>
          <a:r>
            <a:rPr lang="ru-RU" b="1" dirty="0"/>
            <a:t>Состязательная система </a:t>
          </a:r>
          <a:r>
            <a:rPr lang="ru-RU" dirty="0"/>
            <a:t>экспертизы или </a:t>
          </a:r>
          <a:r>
            <a:rPr lang="ru-RU" b="1" dirty="0"/>
            <a:t>система экспертов-свидетелей</a:t>
          </a:r>
          <a:r>
            <a:rPr lang="ru-RU" dirty="0"/>
            <a:t> </a:t>
          </a:r>
        </a:p>
        <a:p>
          <a:r>
            <a:rPr lang="en-US" i="1" dirty="0"/>
            <a:t>adversarial expertise</a:t>
          </a:r>
          <a:r>
            <a:rPr lang="ru-RU" i="1" dirty="0"/>
            <a:t> или </a:t>
          </a:r>
          <a:r>
            <a:rPr lang="en-US" i="1" dirty="0"/>
            <a:t>system of expert witnesses</a:t>
          </a:r>
          <a:endParaRPr lang="ru-RU" i="1" dirty="0"/>
        </a:p>
        <a:p>
          <a:r>
            <a:rPr lang="ru-RU" dirty="0"/>
            <a:t>Страны с </a:t>
          </a:r>
          <a:r>
            <a:rPr lang="ru-RU" u="sng" dirty="0"/>
            <a:t>англосаксонской</a:t>
          </a:r>
          <a:r>
            <a:rPr lang="ru-RU" dirty="0"/>
            <a:t> правовой системой: Великобритания, США, Канада и др. </a:t>
          </a:r>
        </a:p>
      </dgm:t>
    </dgm:pt>
    <dgm:pt modelId="{C87591A9-ECFF-4C60-ABDB-2BD01836EA3D}" type="parTrans" cxnId="{F5E454A6-D648-429E-B3F3-49BA24C4BBD1}">
      <dgm:prSet/>
      <dgm:spPr/>
      <dgm:t>
        <a:bodyPr/>
        <a:lstStyle/>
        <a:p>
          <a:endParaRPr lang="ru-RU"/>
        </a:p>
      </dgm:t>
    </dgm:pt>
    <dgm:pt modelId="{9D4DC7B9-9DDE-4780-B5D4-ED709A02C44F}" type="sibTrans" cxnId="{F5E454A6-D648-429E-B3F3-49BA24C4BBD1}">
      <dgm:prSet/>
      <dgm:spPr/>
      <dgm:t>
        <a:bodyPr/>
        <a:lstStyle/>
        <a:p>
          <a:endParaRPr lang="ru-RU"/>
        </a:p>
      </dgm:t>
    </dgm:pt>
    <dgm:pt modelId="{1835FB7E-0C21-4FC1-BCF1-4B8E636D0437}" type="pres">
      <dgm:prSet presAssocID="{FC64ED25-23FC-43B4-ACA0-2945D64AF0F0}" presName="linear" presStyleCnt="0">
        <dgm:presLayoutVars>
          <dgm:animLvl val="lvl"/>
          <dgm:resizeHandles val="exact"/>
        </dgm:presLayoutVars>
      </dgm:prSet>
      <dgm:spPr/>
    </dgm:pt>
    <dgm:pt modelId="{926F6ADA-8007-4613-9BC7-49D68B63D0EF}" type="pres">
      <dgm:prSet presAssocID="{A2EC3A9E-E89E-4DBE-A144-FD833D1126E1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D97AEFDC-02BC-4D22-8911-8413C41DAAE5}" type="pres">
      <dgm:prSet presAssocID="{736CF592-72D7-45D6-A38F-D70F4C37AE73}" presName="spacer" presStyleCnt="0"/>
      <dgm:spPr/>
    </dgm:pt>
    <dgm:pt modelId="{AD414506-A352-401D-A685-B22C1B559C7D}" type="pres">
      <dgm:prSet presAssocID="{00281569-A8C3-4F76-91E3-A94C41B32541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AC4EAD3B-46E3-464C-A5D8-0BF029A1AF6B}" type="presOf" srcId="{FC64ED25-23FC-43B4-ACA0-2945D64AF0F0}" destId="{1835FB7E-0C21-4FC1-BCF1-4B8E636D0437}" srcOrd="0" destOrd="0" presId="urn:microsoft.com/office/officeart/2005/8/layout/vList2"/>
    <dgm:cxn modelId="{F5E454A6-D648-429E-B3F3-49BA24C4BBD1}" srcId="{FC64ED25-23FC-43B4-ACA0-2945D64AF0F0}" destId="{00281569-A8C3-4F76-91E3-A94C41B32541}" srcOrd="1" destOrd="0" parTransId="{C87591A9-ECFF-4C60-ABDB-2BD01836EA3D}" sibTransId="{9D4DC7B9-9DDE-4780-B5D4-ED709A02C44F}"/>
    <dgm:cxn modelId="{EF3481D8-D803-469F-AC50-1EA1FA74E73D}" type="presOf" srcId="{A2EC3A9E-E89E-4DBE-A144-FD833D1126E1}" destId="{926F6ADA-8007-4613-9BC7-49D68B63D0EF}" srcOrd="0" destOrd="0" presId="urn:microsoft.com/office/officeart/2005/8/layout/vList2"/>
    <dgm:cxn modelId="{139C42E8-1D76-4AA6-9DFA-268561D7521D}" srcId="{FC64ED25-23FC-43B4-ACA0-2945D64AF0F0}" destId="{A2EC3A9E-E89E-4DBE-A144-FD833D1126E1}" srcOrd="0" destOrd="0" parTransId="{0C212EFD-7874-4FD7-8B37-4ABE543A02CF}" sibTransId="{736CF592-72D7-45D6-A38F-D70F4C37AE73}"/>
    <dgm:cxn modelId="{45CFCAEE-7D33-47DE-A777-3F1E37D3BC5C}" type="presOf" srcId="{00281569-A8C3-4F76-91E3-A94C41B32541}" destId="{AD414506-A352-401D-A685-B22C1B559C7D}" srcOrd="0" destOrd="0" presId="urn:microsoft.com/office/officeart/2005/8/layout/vList2"/>
    <dgm:cxn modelId="{DA3BFB6E-474F-4E3F-9483-AA2B7B03A75B}" type="presParOf" srcId="{1835FB7E-0C21-4FC1-BCF1-4B8E636D0437}" destId="{926F6ADA-8007-4613-9BC7-49D68B63D0EF}" srcOrd="0" destOrd="0" presId="urn:microsoft.com/office/officeart/2005/8/layout/vList2"/>
    <dgm:cxn modelId="{6C40C5F9-4A9B-4681-A6DF-FD8A0293F9CE}" type="presParOf" srcId="{1835FB7E-0C21-4FC1-BCF1-4B8E636D0437}" destId="{D97AEFDC-02BC-4D22-8911-8413C41DAAE5}" srcOrd="1" destOrd="0" presId="urn:microsoft.com/office/officeart/2005/8/layout/vList2"/>
    <dgm:cxn modelId="{36EF1767-A838-4A27-94E6-6A31C7045A78}" type="presParOf" srcId="{1835FB7E-0C21-4FC1-BCF1-4B8E636D0437}" destId="{AD414506-A352-401D-A685-B22C1B559C7D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857FBF-94A9-48D9-A4BC-D9A7A131DE2B}">
      <dsp:nvSpPr>
        <dsp:cNvPr id="0" name=""/>
        <dsp:cNvSpPr/>
      </dsp:nvSpPr>
      <dsp:spPr>
        <a:xfrm>
          <a:off x="0" y="65096"/>
          <a:ext cx="8191822" cy="468000"/>
        </a:xfrm>
        <a:prstGeom prst="round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Заключение специалиста</a:t>
          </a:r>
        </a:p>
      </dsp:txBody>
      <dsp:txXfrm>
        <a:off x="22846" y="87942"/>
        <a:ext cx="8146130" cy="422308"/>
      </dsp:txXfrm>
    </dsp:sp>
    <dsp:sp modelId="{58348D2C-02BF-4C28-B6D0-1D4FD186E340}">
      <dsp:nvSpPr>
        <dsp:cNvPr id="0" name=""/>
        <dsp:cNvSpPr/>
      </dsp:nvSpPr>
      <dsp:spPr>
        <a:xfrm>
          <a:off x="0" y="590696"/>
          <a:ext cx="8191822" cy="468000"/>
        </a:xfrm>
        <a:prstGeom prst="round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/>
            <a:t>Отчет об оценке</a:t>
          </a:r>
        </a:p>
      </dsp:txBody>
      <dsp:txXfrm>
        <a:off x="22846" y="613542"/>
        <a:ext cx="8146130" cy="422308"/>
      </dsp:txXfrm>
    </dsp:sp>
    <dsp:sp modelId="{CCA6CC2D-08F0-4B5C-A550-46515FA29982}">
      <dsp:nvSpPr>
        <dsp:cNvPr id="0" name=""/>
        <dsp:cNvSpPr/>
      </dsp:nvSpPr>
      <dsp:spPr>
        <a:xfrm>
          <a:off x="0" y="1152127"/>
          <a:ext cx="8191822" cy="468000"/>
        </a:xfrm>
        <a:prstGeom prst="round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/>
            <a:t>Экспертиза СРО оценщиков</a:t>
          </a:r>
        </a:p>
      </dsp:txBody>
      <dsp:txXfrm>
        <a:off x="22846" y="1174973"/>
        <a:ext cx="8146130" cy="422308"/>
      </dsp:txXfrm>
    </dsp:sp>
    <dsp:sp modelId="{1DB5113D-B4BD-4B71-AA8A-22C4C0121E22}">
      <dsp:nvSpPr>
        <dsp:cNvPr id="0" name=""/>
        <dsp:cNvSpPr/>
      </dsp:nvSpPr>
      <dsp:spPr>
        <a:xfrm>
          <a:off x="0" y="1620232"/>
          <a:ext cx="8191822" cy="468000"/>
        </a:xfrm>
        <a:prstGeom prst="round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Выбор и отвод эксперта</a:t>
          </a:r>
        </a:p>
      </dsp:txBody>
      <dsp:txXfrm>
        <a:off x="22846" y="1643078"/>
        <a:ext cx="8146130" cy="422308"/>
      </dsp:txXfrm>
    </dsp:sp>
    <dsp:sp modelId="{0A629493-AD0B-4DD2-A0C3-C23488D47075}">
      <dsp:nvSpPr>
        <dsp:cNvPr id="0" name=""/>
        <dsp:cNvSpPr/>
      </dsp:nvSpPr>
      <dsp:spPr>
        <a:xfrm>
          <a:off x="0" y="2167496"/>
          <a:ext cx="8191822" cy="468000"/>
        </a:xfrm>
        <a:prstGeom prst="round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Постановка вопросов эксперту</a:t>
          </a:r>
        </a:p>
      </dsp:txBody>
      <dsp:txXfrm>
        <a:off x="22846" y="2190342"/>
        <a:ext cx="8146130" cy="422308"/>
      </dsp:txXfrm>
    </dsp:sp>
    <dsp:sp modelId="{10B61308-1545-4A30-B64B-F3092EE811C0}">
      <dsp:nvSpPr>
        <dsp:cNvPr id="0" name=""/>
        <dsp:cNvSpPr/>
      </dsp:nvSpPr>
      <dsp:spPr>
        <a:xfrm>
          <a:off x="0" y="2736304"/>
          <a:ext cx="8191822" cy="468000"/>
        </a:xfrm>
        <a:prstGeom prst="round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Рецензия </a:t>
          </a:r>
        </a:p>
      </dsp:txBody>
      <dsp:txXfrm>
        <a:off x="22846" y="2759150"/>
        <a:ext cx="8146130" cy="422308"/>
      </dsp:txXfrm>
    </dsp:sp>
    <dsp:sp modelId="{8D985959-5B82-4DF1-92C4-6ED00E9E4EAF}">
      <dsp:nvSpPr>
        <dsp:cNvPr id="0" name=""/>
        <dsp:cNvSpPr/>
      </dsp:nvSpPr>
      <dsp:spPr>
        <a:xfrm>
          <a:off x="0" y="3240359"/>
          <a:ext cx="8191822" cy="468000"/>
        </a:xfrm>
        <a:prstGeom prst="round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Методическая позиция ВУЗа, СРОО</a:t>
          </a:r>
        </a:p>
      </dsp:txBody>
      <dsp:txXfrm>
        <a:off x="22846" y="3263205"/>
        <a:ext cx="8146130" cy="422308"/>
      </dsp:txXfrm>
    </dsp:sp>
    <dsp:sp modelId="{093EA691-03A8-4017-8EE1-30C1E9C62631}">
      <dsp:nvSpPr>
        <dsp:cNvPr id="0" name=""/>
        <dsp:cNvSpPr/>
      </dsp:nvSpPr>
      <dsp:spPr>
        <a:xfrm>
          <a:off x="0" y="3744296"/>
          <a:ext cx="8191822" cy="468000"/>
        </a:xfrm>
        <a:prstGeom prst="round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/>
            <a:t>Допрос эксперта</a:t>
          </a:r>
        </a:p>
      </dsp:txBody>
      <dsp:txXfrm>
        <a:off x="22846" y="3767142"/>
        <a:ext cx="8146130" cy="422308"/>
      </dsp:txXfrm>
    </dsp:sp>
    <dsp:sp modelId="{AE9042E3-D35E-4610-8C9E-6933895339CA}">
      <dsp:nvSpPr>
        <dsp:cNvPr id="0" name=""/>
        <dsp:cNvSpPr/>
      </dsp:nvSpPr>
      <dsp:spPr>
        <a:xfrm>
          <a:off x="0" y="4269895"/>
          <a:ext cx="8191822" cy="468000"/>
        </a:xfrm>
        <a:prstGeom prst="round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u="none" kern="1200" dirty="0"/>
            <a:t>Разъяснения специалиста</a:t>
          </a:r>
        </a:p>
      </dsp:txBody>
      <dsp:txXfrm>
        <a:off x="22846" y="4292741"/>
        <a:ext cx="8146130" cy="422308"/>
      </dsp:txXfrm>
    </dsp:sp>
    <dsp:sp modelId="{8DFAA7DB-529F-444E-8F86-F1C1C421D475}">
      <dsp:nvSpPr>
        <dsp:cNvPr id="0" name=""/>
        <dsp:cNvSpPr/>
      </dsp:nvSpPr>
      <dsp:spPr>
        <a:xfrm>
          <a:off x="0" y="4795496"/>
          <a:ext cx="8191822" cy="468000"/>
        </a:xfrm>
        <a:prstGeom prst="round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Назначение повторной экспертизы</a:t>
          </a:r>
        </a:p>
      </dsp:txBody>
      <dsp:txXfrm>
        <a:off x="22846" y="4818342"/>
        <a:ext cx="8146130" cy="42230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6F6ADA-8007-4613-9BC7-49D68B63D0EF}">
      <dsp:nvSpPr>
        <dsp:cNvPr id="0" name=""/>
        <dsp:cNvSpPr/>
      </dsp:nvSpPr>
      <dsp:spPr>
        <a:xfrm>
          <a:off x="0" y="235012"/>
          <a:ext cx="7632848" cy="2358719"/>
        </a:xfrm>
        <a:prstGeom prst="roundRect">
          <a:avLst/>
        </a:prstGeom>
        <a:solidFill>
          <a:srgbClr val="0070C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kern="1200" dirty="0"/>
            <a:t>Система официальных экспертов</a:t>
          </a:r>
          <a:r>
            <a:rPr lang="en-US" sz="2400" kern="1200" dirty="0"/>
            <a:t> </a:t>
          </a:r>
          <a:endParaRPr lang="ru-RU" sz="2400" kern="1200" dirty="0"/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i="1" kern="1200" dirty="0"/>
            <a:t>system of the official court appointed expert </a:t>
          </a:r>
          <a:r>
            <a:rPr lang="ru-RU" sz="2400" i="1" kern="1200" dirty="0"/>
            <a:t>или</a:t>
          </a:r>
          <a:r>
            <a:rPr lang="en-US" sz="2400" i="1" kern="1200" dirty="0"/>
            <a:t> system of official experts</a:t>
          </a:r>
          <a:endParaRPr lang="ru-RU" sz="2400" i="1" kern="1200" dirty="0"/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/>
            <a:t>Страны  </a:t>
          </a:r>
          <a:r>
            <a:rPr lang="ru-RU" sz="2400" u="sng" kern="1200" dirty="0"/>
            <a:t>романо-германской</a:t>
          </a:r>
          <a:r>
            <a:rPr lang="ru-RU" sz="2400" kern="1200" dirty="0"/>
            <a:t> правовой системой: 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/>
            <a:t>Россия, Германия, Франция, Нидерланды и др.</a:t>
          </a:r>
        </a:p>
      </dsp:txBody>
      <dsp:txXfrm>
        <a:off x="115143" y="350155"/>
        <a:ext cx="7402562" cy="2128433"/>
      </dsp:txXfrm>
    </dsp:sp>
    <dsp:sp modelId="{AD414506-A352-401D-A685-B22C1B559C7D}">
      <dsp:nvSpPr>
        <dsp:cNvPr id="0" name=""/>
        <dsp:cNvSpPr/>
      </dsp:nvSpPr>
      <dsp:spPr>
        <a:xfrm>
          <a:off x="0" y="2662851"/>
          <a:ext cx="7632848" cy="2358719"/>
        </a:xfrm>
        <a:prstGeom prst="roundRect">
          <a:avLst/>
        </a:prstGeom>
        <a:solidFill>
          <a:srgbClr val="0070C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kern="1200" dirty="0"/>
            <a:t>Состязательная система </a:t>
          </a:r>
          <a:r>
            <a:rPr lang="ru-RU" sz="2400" kern="1200" dirty="0"/>
            <a:t>экспертизы или </a:t>
          </a:r>
          <a:r>
            <a:rPr lang="ru-RU" sz="2400" b="1" kern="1200" dirty="0"/>
            <a:t>система экспертов-свидетелей</a:t>
          </a:r>
          <a:r>
            <a:rPr lang="ru-RU" sz="2400" kern="1200" dirty="0"/>
            <a:t> 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i="1" kern="1200" dirty="0"/>
            <a:t>adversarial expertise</a:t>
          </a:r>
          <a:r>
            <a:rPr lang="ru-RU" sz="2400" i="1" kern="1200" dirty="0"/>
            <a:t> или </a:t>
          </a:r>
          <a:r>
            <a:rPr lang="en-US" sz="2400" i="1" kern="1200" dirty="0"/>
            <a:t>system of expert witnesses</a:t>
          </a:r>
          <a:endParaRPr lang="ru-RU" sz="2400" i="1" kern="1200" dirty="0"/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/>
            <a:t>Страны с </a:t>
          </a:r>
          <a:r>
            <a:rPr lang="ru-RU" sz="2400" u="sng" kern="1200" dirty="0"/>
            <a:t>англосаксонской</a:t>
          </a:r>
          <a:r>
            <a:rPr lang="ru-RU" sz="2400" kern="1200" dirty="0"/>
            <a:t> правовой системой: Великобритания, США, Канада и др. </a:t>
          </a:r>
        </a:p>
      </dsp:txBody>
      <dsp:txXfrm>
        <a:off x="115143" y="2777994"/>
        <a:ext cx="7402562" cy="21284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175"/>
          </a:xfrm>
          <a:prstGeom prst="rect">
            <a:avLst/>
          </a:prstGeom>
        </p:spPr>
        <p:txBody>
          <a:bodyPr vert="horz" lIns="98984" tIns="49492" rIns="98984" bIns="49492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175"/>
          </a:xfrm>
          <a:prstGeom prst="rect">
            <a:avLst/>
          </a:prstGeom>
        </p:spPr>
        <p:txBody>
          <a:bodyPr vert="horz" lIns="98984" tIns="49492" rIns="98984" bIns="49492" rtlCol="0"/>
          <a:lstStyle>
            <a:lvl1pPr algn="r">
              <a:defRPr sz="1300"/>
            </a:lvl1pPr>
          </a:lstStyle>
          <a:p>
            <a:fld id="{5C4C6794-D013-4EF5-AFAF-7CC8688113BD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6763"/>
            <a:ext cx="5111750" cy="38338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8984" tIns="49492" rIns="98984" bIns="49492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09930" y="4856163"/>
            <a:ext cx="5679440" cy="4600575"/>
          </a:xfrm>
          <a:prstGeom prst="rect">
            <a:avLst/>
          </a:prstGeom>
        </p:spPr>
        <p:txBody>
          <a:bodyPr vert="horz" lIns="98984" tIns="49492" rIns="98984" bIns="49492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710551"/>
            <a:ext cx="3076363" cy="511175"/>
          </a:xfrm>
          <a:prstGeom prst="rect">
            <a:avLst/>
          </a:prstGeom>
        </p:spPr>
        <p:txBody>
          <a:bodyPr vert="horz" lIns="98984" tIns="49492" rIns="98984" bIns="49492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4021294" y="9710551"/>
            <a:ext cx="3076363" cy="511175"/>
          </a:xfrm>
          <a:prstGeom prst="rect">
            <a:avLst/>
          </a:prstGeom>
        </p:spPr>
        <p:txBody>
          <a:bodyPr vert="horz" lIns="98984" tIns="49492" rIns="98984" bIns="49492" rtlCol="0" anchor="b"/>
          <a:lstStyle>
            <a:lvl1pPr algn="r">
              <a:defRPr sz="1300"/>
            </a:lvl1pPr>
          </a:lstStyle>
          <a:p>
            <a:fld id="{C037970B-F608-4EE3-A50F-EF6DC42D17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07265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F3199-62D6-4BC8-A920-DE92AE7728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E7DC11-F992-4A71-A5BE-34D36BC1F4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3A1FFB-BE8F-470D-9B75-A02F91C7EE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9C18E8-D67C-493D-97D2-B4CA21C163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E28344-5389-4CE3-A1E2-5EAC7F909D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AD81C-4057-497E-83B2-80BB147EAB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422B6A-9634-4B79-81FD-E741B0BA39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408BA-5D30-493E-A491-9C46BBBB2C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56CA7D-3397-4467-9BDB-DDFA3449D8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C15839-58B3-430F-8C28-3E1D084F0B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22B363-E902-4561-96C8-9D00538443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E739DFD-F524-4B04-B3A9-0F122877C6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mail@srosovet.ru" TargetMode="External"/><Relationship Id="rId2" Type="http://schemas.openxmlformats.org/officeDocument/2006/relationships/hyperlink" Target="http://srosovet.ru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council.gov.ru/services/discussions/themes/110624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545690"/>
            <a:ext cx="9144000" cy="1387366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ru-RU" sz="4000" b="1" cap="all" dirty="0">
                <a:solidFill>
                  <a:srgbClr val="FF0000"/>
                </a:solidFill>
                <a:latin typeface="Calibri" panose="020F0502020204030204"/>
              </a:rPr>
              <a:t>Состязательность</a:t>
            </a:r>
            <a:r>
              <a:rPr lang="ru-RU" sz="4000" b="1" dirty="0">
                <a:solidFill>
                  <a:srgbClr val="FF0000"/>
                </a:solidFill>
                <a:latin typeface="Calibri" panose="020F0502020204030204"/>
              </a:rPr>
              <a:t> </a:t>
            </a:r>
            <a:br>
              <a:rPr lang="ru-RU" sz="4000" b="1" dirty="0">
                <a:solidFill>
                  <a:srgbClr val="FF0000"/>
                </a:solidFill>
                <a:latin typeface="Calibri" panose="020F0502020204030204"/>
              </a:rPr>
            </a:br>
            <a:r>
              <a:rPr lang="ru-RU" sz="4000" b="1" dirty="0">
                <a:solidFill>
                  <a:srgbClr val="FF0000"/>
                </a:solidFill>
                <a:latin typeface="Calibri" panose="020F0502020204030204"/>
              </a:rPr>
              <a:t>в судебной оценочной экспертизе</a:t>
            </a:r>
            <a:br>
              <a:rPr lang="ru-RU" sz="4000" b="1" dirty="0">
                <a:solidFill>
                  <a:srgbClr val="FF0000"/>
                </a:solidFill>
                <a:latin typeface="Calibri" panose="020F0502020204030204"/>
              </a:rPr>
            </a:br>
            <a:r>
              <a:rPr lang="ru-RU" sz="4000" b="1" dirty="0">
                <a:solidFill>
                  <a:srgbClr val="FF0000"/>
                </a:solidFill>
                <a:latin typeface="Calibri" panose="020F0502020204030204"/>
              </a:rPr>
              <a:t>(международный аспект)</a:t>
            </a:r>
            <a:br>
              <a:rPr lang="ru-RU" sz="4000" b="1" dirty="0">
                <a:solidFill>
                  <a:srgbClr val="FF0000"/>
                </a:solidFill>
                <a:latin typeface="Calibri" panose="020F0502020204030204"/>
              </a:rPr>
            </a:br>
            <a:endParaRPr lang="ru-RU" sz="4000" b="1" dirty="0">
              <a:solidFill>
                <a:srgbClr val="FF0000"/>
              </a:solidFill>
              <a:latin typeface="Calibri" panose="020F0502020204030204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57290" y="6165304"/>
            <a:ext cx="6429420" cy="360040"/>
          </a:xfrm>
        </p:spPr>
        <p:txBody>
          <a:bodyPr/>
          <a:lstStyle/>
          <a:p>
            <a:pPr lvl="0" eaLnBrk="1" hangingPunct="1"/>
            <a:r>
              <a:rPr lang="ru-RU" sz="3600" b="1" dirty="0">
                <a:solidFill>
                  <a:srgbClr val="0070C0"/>
                </a:solidFill>
                <a:latin typeface="Calibri" panose="020F0502020204030204" pitchFamily="34" charset="0"/>
                <a:ea typeface="+mj-ea"/>
                <a:cs typeface="+mj-cs"/>
              </a:rPr>
              <a:t>Москва, 2020</a:t>
            </a:r>
          </a:p>
        </p:txBody>
      </p:sp>
      <p:pic>
        <p:nvPicPr>
          <p:cNvPr id="9" name="Picture 2" descr="C:\Users\Ильин МО\Desktop\Картинки\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3028950" cy="885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3">
            <a:extLst>
              <a:ext uri="{FF2B5EF4-FFF2-40B4-BE49-F238E27FC236}">
                <a16:creationId xmlns:a16="http://schemas.microsoft.com/office/drawing/2014/main" id="{EF4C03CF-A089-4A40-BC64-FCA1029ACD9D}"/>
              </a:ext>
            </a:extLst>
          </p:cNvPr>
          <p:cNvSpPr txBox="1">
            <a:spLocks/>
          </p:cNvSpPr>
          <p:nvPr/>
        </p:nvSpPr>
        <p:spPr bwMode="auto">
          <a:xfrm>
            <a:off x="4499992" y="4077072"/>
            <a:ext cx="4142284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spcBef>
                <a:spcPts val="0"/>
              </a:spcBef>
            </a:pPr>
            <a:r>
              <a:rPr lang="ru-RU" sz="3600" b="1" kern="0" dirty="0">
                <a:solidFill>
                  <a:srgbClr val="0070C0"/>
                </a:solidFill>
                <a:latin typeface="Calibri" panose="020F0502020204030204" pitchFamily="34" charset="0"/>
              </a:rPr>
              <a:t>В.И. Лебединский</a:t>
            </a:r>
          </a:p>
          <a:p>
            <a:pPr algn="l">
              <a:spcBef>
                <a:spcPts val="0"/>
              </a:spcBef>
            </a:pPr>
            <a:r>
              <a:rPr lang="ru-RU" sz="3600" b="1" kern="0" dirty="0">
                <a:solidFill>
                  <a:srgbClr val="0070C0"/>
                </a:solidFill>
                <a:latin typeface="Calibri" panose="020F0502020204030204" pitchFamily="34" charset="0"/>
              </a:rPr>
              <a:t>Н.Р. Киршина</a:t>
            </a:r>
          </a:p>
        </p:txBody>
      </p:sp>
      <p:pic>
        <p:nvPicPr>
          <p:cNvPr id="6" name="Рисунок 5" descr="vof2015-logo">
            <a:extLst>
              <a:ext uri="{FF2B5EF4-FFF2-40B4-BE49-F238E27FC236}">
                <a16:creationId xmlns:a16="http://schemas.microsoft.com/office/drawing/2014/main" id="{AA962F2B-EB8E-42BF-BA87-E266968D32B6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93224" y="8029"/>
            <a:ext cx="3200400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24060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Заголовок 1"/>
          <p:cNvSpPr txBox="1">
            <a:spLocks/>
          </p:cNvSpPr>
          <p:nvPr/>
        </p:nvSpPr>
        <p:spPr>
          <a:xfrm>
            <a:off x="0" y="22348"/>
            <a:ext cx="9144000" cy="8677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4000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28650" y="116632"/>
            <a:ext cx="6436434" cy="1005179"/>
          </a:xfrm>
        </p:spPr>
        <p:txBody>
          <a:bodyPr/>
          <a:lstStyle/>
          <a:p>
            <a:pPr lvl="0" algn="ctr" defTabSz="914400">
              <a:lnSpc>
                <a:spcPct val="100000"/>
              </a:lnSpc>
              <a:spcBef>
                <a:spcPts val="0"/>
              </a:spcBef>
            </a:pPr>
            <a:r>
              <a:rPr lang="ru-RU" sz="4000" b="1" dirty="0">
                <a:solidFill>
                  <a:srgbClr val="FF0000"/>
                </a:solidFill>
                <a:latin typeface="Calibri" panose="020F0502020204030204"/>
              </a:rPr>
              <a:t>Спасибо за внимание!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8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563A54-F912-47E9-9396-8FB7CE138977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  <p:sp>
        <p:nvSpPr>
          <p:cNvPr id="9" name="Подзаголовок 2">
            <a:extLst>
              <a:ext uri="{FF2B5EF4-FFF2-40B4-BE49-F238E27FC236}">
                <a16:creationId xmlns:a16="http://schemas.microsoft.com/office/drawing/2014/main" id="{C64F98BB-A0F8-476D-8983-B965624899F8}"/>
              </a:ext>
            </a:extLst>
          </p:cNvPr>
          <p:cNvSpPr txBox="1">
            <a:spLocks/>
          </p:cNvSpPr>
          <p:nvPr/>
        </p:nvSpPr>
        <p:spPr>
          <a:xfrm>
            <a:off x="1026518" y="1772816"/>
            <a:ext cx="7399734" cy="468052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sz="9800" b="1" dirty="0">
                <a:solidFill>
                  <a:srgbClr val="0070C0"/>
                </a:solidFill>
                <a:ea typeface="+mj-ea"/>
                <a:cs typeface="+mj-cs"/>
              </a:rPr>
              <a:t>			</a:t>
            </a:r>
            <a:r>
              <a:rPr lang="ru-RU" sz="9800" b="1" dirty="0">
                <a:solidFill>
                  <a:srgbClr val="0070C0"/>
                </a:solidFill>
                <a:ea typeface="+mj-ea"/>
                <a:cs typeface="+mj-cs"/>
              </a:rPr>
              <a:t>ЛЕБЕДИНСКИЙ </a:t>
            </a:r>
            <a:endParaRPr lang="en-US" sz="9800" b="1" dirty="0">
              <a:solidFill>
                <a:srgbClr val="0070C0"/>
              </a:solidFill>
              <a:ea typeface="+mj-ea"/>
              <a:cs typeface="+mj-cs"/>
            </a:endParaRPr>
          </a:p>
          <a:p>
            <a:pPr marL="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sz="9800" b="1" dirty="0">
                <a:solidFill>
                  <a:srgbClr val="0070C0"/>
                </a:solidFill>
                <a:ea typeface="+mj-ea"/>
                <a:cs typeface="+mj-cs"/>
              </a:rPr>
              <a:t>			</a:t>
            </a:r>
            <a:r>
              <a:rPr lang="ru-RU" sz="9800" b="1" dirty="0">
                <a:solidFill>
                  <a:srgbClr val="0070C0"/>
                </a:solidFill>
                <a:ea typeface="+mj-ea"/>
                <a:cs typeface="+mj-cs"/>
              </a:rPr>
              <a:t>Владимир Игоревич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sz="6200" dirty="0">
              <a:solidFill>
                <a:srgbClr val="0070C0"/>
              </a:solidFill>
              <a:ea typeface="+mj-ea"/>
              <a:cs typeface="+mj-cs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sz="8000" dirty="0">
              <a:solidFill>
                <a:srgbClr val="0070C0"/>
              </a:solidFill>
              <a:ea typeface="+mj-ea"/>
              <a:cs typeface="+mj-cs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8000" dirty="0">
                <a:solidFill>
                  <a:srgbClr val="0070C0"/>
                </a:solidFill>
                <a:ea typeface="+mj-ea"/>
                <a:cs typeface="+mj-cs"/>
              </a:rPr>
              <a:t>Первый вице-президент,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8000" dirty="0">
                <a:solidFill>
                  <a:srgbClr val="0070C0"/>
                </a:solidFill>
                <a:ea typeface="+mj-ea"/>
                <a:cs typeface="+mj-cs"/>
              </a:rPr>
              <a:t>Председатель Экспертного совета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8000" dirty="0">
                <a:solidFill>
                  <a:srgbClr val="0070C0"/>
                </a:solidFill>
                <a:ea typeface="+mj-ea"/>
                <a:cs typeface="+mj-cs"/>
              </a:rPr>
              <a:t>Ассоциации «СРОО «Экспертный совет»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8000" dirty="0">
                <a:solidFill>
                  <a:srgbClr val="0070C0"/>
                </a:solidFill>
                <a:ea typeface="+mj-ea"/>
                <a:cs typeface="+mj-cs"/>
              </a:rPr>
              <a:t>Заместитель председателя Правления Союза судебных экспертов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8000" dirty="0">
                <a:solidFill>
                  <a:srgbClr val="0070C0"/>
                </a:solidFill>
                <a:ea typeface="+mj-ea"/>
                <a:cs typeface="+mj-cs"/>
              </a:rPr>
              <a:t>Кафедра «Экономические и правовые экспертизы»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8000" dirty="0">
                <a:solidFill>
                  <a:srgbClr val="0070C0"/>
                </a:solidFill>
                <a:ea typeface="+mj-ea"/>
                <a:cs typeface="+mj-cs"/>
              </a:rPr>
              <a:t>РЭУ им. Г.В. Плеханова</a:t>
            </a:r>
          </a:p>
          <a:p>
            <a:pPr marL="0" indent="0">
              <a:buNone/>
            </a:pPr>
            <a:r>
              <a:rPr lang="ru-RU" sz="8000" u="sng" dirty="0">
                <a:hlinkClick r:id="rId2"/>
              </a:rPr>
              <a:t>http://srosovet.ru/</a:t>
            </a:r>
            <a:endParaRPr lang="ru-RU" sz="8000" u="sng" dirty="0"/>
          </a:p>
          <a:p>
            <a:pPr marL="0" indent="0">
              <a:buNone/>
            </a:pPr>
            <a:r>
              <a:rPr lang="ru-RU" sz="8000" u="sng" dirty="0">
                <a:hlinkClick r:id="rId2"/>
              </a:rPr>
              <a:t>http://s</a:t>
            </a:r>
            <a:r>
              <a:rPr lang="en-US" sz="8000" u="sng" dirty="0" err="1">
                <a:hlinkClick r:id="rId2"/>
              </a:rPr>
              <a:t>ud</a:t>
            </a:r>
            <a:r>
              <a:rPr lang="ru-RU" sz="8000" u="sng" dirty="0">
                <a:hlinkClick r:id="rId2"/>
              </a:rPr>
              <a:t>sovet.ru/</a:t>
            </a:r>
            <a:endParaRPr lang="ru-RU" sz="8000" dirty="0"/>
          </a:p>
          <a:p>
            <a:pPr marL="0" indent="0">
              <a:buNone/>
            </a:pPr>
            <a:r>
              <a:rPr lang="ru-RU" sz="8000" dirty="0">
                <a:solidFill>
                  <a:srgbClr val="0070C0"/>
                </a:solidFill>
                <a:ea typeface="+mj-ea"/>
                <a:cs typeface="+mj-cs"/>
              </a:rPr>
              <a:t>(800) 200-2950, (495) 626-2950</a:t>
            </a:r>
          </a:p>
          <a:p>
            <a:pPr marL="0" indent="0">
              <a:buNone/>
            </a:pPr>
            <a:r>
              <a:rPr lang="en-US" sz="8000" u="sng" dirty="0">
                <a:hlinkClick r:id="rId3"/>
              </a:rPr>
              <a:t>mail</a:t>
            </a:r>
            <a:r>
              <a:rPr lang="ru-RU" sz="8000" u="sng" dirty="0">
                <a:hlinkClick r:id="rId3"/>
              </a:rPr>
              <a:t>@srosovet.ru</a:t>
            </a:r>
            <a:endParaRPr lang="ru-RU" sz="8000" dirty="0">
              <a:solidFill>
                <a:srgbClr val="0070C0"/>
              </a:solidFill>
              <a:ea typeface="+mj-ea"/>
              <a:cs typeface="+mj-cs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sz="6200" dirty="0">
              <a:solidFill>
                <a:srgbClr val="0070C0"/>
              </a:solidFill>
              <a:ea typeface="+mj-ea"/>
              <a:cs typeface="+mj-cs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sz="6200" dirty="0">
              <a:solidFill>
                <a:srgbClr val="0070C0"/>
              </a:solidFill>
              <a:ea typeface="+mj-ea"/>
              <a:cs typeface="+mj-cs"/>
            </a:endParaRPr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0EC28407-15DB-4ECC-9483-EA67BB6BB8B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79" r="26539" b="51227"/>
          <a:stretch/>
        </p:blipFill>
        <p:spPr bwMode="auto">
          <a:xfrm>
            <a:off x="1115616" y="1605235"/>
            <a:ext cx="1728192" cy="1587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D69EC650-99F0-49CB-B7AD-C8CC4A34510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65084" y="402399"/>
            <a:ext cx="2078916" cy="658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582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Заголовок 1"/>
          <p:cNvSpPr txBox="1">
            <a:spLocks/>
          </p:cNvSpPr>
          <p:nvPr/>
        </p:nvSpPr>
        <p:spPr>
          <a:xfrm>
            <a:off x="0" y="22348"/>
            <a:ext cx="9144000" cy="8677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4000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051720" y="93993"/>
            <a:ext cx="7092280" cy="1247854"/>
          </a:xfrm>
        </p:spPr>
        <p:txBody>
          <a:bodyPr/>
          <a:lstStyle/>
          <a:p>
            <a:pPr lvl="0" algn="ctr" defTabSz="914400">
              <a:lnSpc>
                <a:spcPct val="100000"/>
              </a:lnSpc>
              <a:spcBef>
                <a:spcPts val="0"/>
              </a:spcBef>
            </a:pPr>
            <a:r>
              <a:rPr lang="ru-RU" sz="4000" b="1" dirty="0">
                <a:solidFill>
                  <a:srgbClr val="FF0000"/>
                </a:solidFill>
                <a:latin typeface="Calibri" panose="020F0502020204030204"/>
              </a:rPr>
              <a:t>«Презумпция» правоты эксперта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539552" y="764704"/>
            <a:ext cx="8191822" cy="590465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ru-RU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sz="4900" b="1" dirty="0">
              <a:solidFill>
                <a:srgbClr val="0070C0"/>
              </a:solidFill>
            </a:endParaRPr>
          </a:p>
          <a:p>
            <a:endParaRPr lang="ru-RU" sz="2800" dirty="0">
              <a:solidFill>
                <a:srgbClr val="0070C0"/>
              </a:solidFill>
            </a:endParaRPr>
          </a:p>
          <a:p>
            <a:endParaRPr lang="ru-RU" sz="2800" dirty="0">
              <a:solidFill>
                <a:srgbClr val="0070C0"/>
              </a:solidFill>
            </a:endParaRPr>
          </a:p>
        </p:txBody>
      </p:sp>
      <p:pic>
        <p:nvPicPr>
          <p:cNvPr id="9" name="Picture 2" descr="C:\Users\Ильин МО\Desktop\Картинки\logo.png">
            <a:extLst>
              <a:ext uri="{FF2B5EF4-FFF2-40B4-BE49-F238E27FC236}">
                <a16:creationId xmlns:a16="http://schemas.microsoft.com/office/drawing/2014/main" id="{839CE2B3-4F15-4DCC-BC87-5B363CDE27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240" y="65210"/>
            <a:ext cx="1980790" cy="579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Номер слайда 1">
            <a:extLst>
              <a:ext uri="{FF2B5EF4-FFF2-40B4-BE49-F238E27FC236}">
                <a16:creationId xmlns:a16="http://schemas.microsoft.com/office/drawing/2014/main" id="{F961CAAE-F781-408C-B845-D5C45CC3C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48464" y="6597352"/>
            <a:ext cx="395536" cy="288032"/>
          </a:xfrm>
        </p:spPr>
        <p:txBody>
          <a:bodyPr/>
          <a:lstStyle/>
          <a:p>
            <a:pPr>
              <a:defRPr/>
            </a:pPr>
            <a:fld id="{DF9C18E8-D67C-493D-97D2-B4CA21C16307}" type="slidenum">
              <a:rPr lang="ru-RU" sz="1200" smtClean="0">
                <a:latin typeface="Calibri" panose="020F0502020204030204" pitchFamily="34" charset="0"/>
              </a:rPr>
              <a:pPr>
                <a:defRPr/>
              </a:pPr>
              <a:t>2</a:t>
            </a:fld>
            <a:endParaRPr lang="ru-RU" sz="1200" dirty="0">
              <a:latin typeface="Calibri" panose="020F0502020204030204" pitchFamily="34" charset="0"/>
            </a:endParaRPr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47EF3A5B-64E6-42D1-8C50-E82BE82B737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970" r="50084"/>
          <a:stretch/>
        </p:blipFill>
        <p:spPr bwMode="auto">
          <a:xfrm>
            <a:off x="251519" y="1632445"/>
            <a:ext cx="4380359" cy="4460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6B7066EB-4CFD-4BA5-A2E6-CA99D8DF237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955" t="51395"/>
          <a:stretch/>
        </p:blipFill>
        <p:spPr bwMode="auto">
          <a:xfrm>
            <a:off x="5460702" y="3429000"/>
            <a:ext cx="2441848" cy="2509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Объект 4">
            <a:extLst>
              <a:ext uri="{FF2B5EF4-FFF2-40B4-BE49-F238E27FC236}">
                <a16:creationId xmlns:a16="http://schemas.microsoft.com/office/drawing/2014/main" id="{E797D9C4-7545-46CF-AAEE-5D4B1C0CE682}"/>
              </a:ext>
            </a:extLst>
          </p:cNvPr>
          <p:cNvSpPr txBox="1">
            <a:spLocks/>
          </p:cNvSpPr>
          <p:nvPr/>
        </p:nvSpPr>
        <p:spPr bwMode="auto">
          <a:xfrm>
            <a:off x="611560" y="1632445"/>
            <a:ext cx="3312368" cy="867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ru-RU" b="1" kern="0" dirty="0">
                <a:solidFill>
                  <a:srgbClr val="0070C0"/>
                </a:solidFill>
              </a:rPr>
              <a:t>Эксперт</a:t>
            </a:r>
          </a:p>
          <a:p>
            <a:pPr marL="0" indent="0">
              <a:buFontTx/>
              <a:buNone/>
            </a:pPr>
            <a:endParaRPr lang="ru-RU" b="1" kern="0" dirty="0">
              <a:solidFill>
                <a:srgbClr val="0070C0"/>
              </a:solidFill>
            </a:endParaRPr>
          </a:p>
          <a:p>
            <a:pPr marL="0" indent="0">
              <a:buFontTx/>
              <a:buNone/>
            </a:pPr>
            <a:endParaRPr lang="en-US" sz="4900" b="1" kern="0" dirty="0">
              <a:solidFill>
                <a:srgbClr val="0070C0"/>
              </a:solidFill>
            </a:endParaRPr>
          </a:p>
          <a:p>
            <a:endParaRPr lang="ru-RU" sz="2800" kern="0" dirty="0">
              <a:solidFill>
                <a:srgbClr val="0070C0"/>
              </a:solidFill>
            </a:endParaRPr>
          </a:p>
          <a:p>
            <a:endParaRPr lang="ru-RU" sz="2800" kern="0" dirty="0">
              <a:solidFill>
                <a:srgbClr val="0070C0"/>
              </a:solidFill>
            </a:endParaRPr>
          </a:p>
        </p:txBody>
      </p:sp>
      <p:sp>
        <p:nvSpPr>
          <p:cNvPr id="13" name="Объект 4">
            <a:extLst>
              <a:ext uri="{FF2B5EF4-FFF2-40B4-BE49-F238E27FC236}">
                <a16:creationId xmlns:a16="http://schemas.microsoft.com/office/drawing/2014/main" id="{1E7242AD-D2B6-41CC-BAF4-AD3C43CF500F}"/>
              </a:ext>
            </a:extLst>
          </p:cNvPr>
          <p:cNvSpPr txBox="1">
            <a:spLocks/>
          </p:cNvSpPr>
          <p:nvPr/>
        </p:nvSpPr>
        <p:spPr bwMode="auto">
          <a:xfrm>
            <a:off x="5940152" y="2977242"/>
            <a:ext cx="1634790" cy="867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850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ru-RU" b="1" kern="0" dirty="0">
                <a:solidFill>
                  <a:srgbClr val="0070C0"/>
                </a:solidFill>
              </a:rPr>
              <a:t>Другие </a:t>
            </a:r>
          </a:p>
          <a:p>
            <a:pPr marL="0" indent="0">
              <a:buFontTx/>
              <a:buNone/>
            </a:pPr>
            <a:r>
              <a:rPr lang="ru-RU" b="1" kern="0" dirty="0">
                <a:solidFill>
                  <a:srgbClr val="0070C0"/>
                </a:solidFill>
              </a:rPr>
              <a:t>мнения</a:t>
            </a:r>
          </a:p>
          <a:p>
            <a:pPr marL="0" indent="0">
              <a:buFontTx/>
              <a:buNone/>
            </a:pPr>
            <a:endParaRPr lang="ru-RU" b="1" kern="0" dirty="0">
              <a:solidFill>
                <a:srgbClr val="0070C0"/>
              </a:solidFill>
            </a:endParaRPr>
          </a:p>
          <a:p>
            <a:pPr marL="0" indent="0">
              <a:buFontTx/>
              <a:buNone/>
            </a:pPr>
            <a:endParaRPr lang="en-US" sz="4900" b="1" kern="0" dirty="0">
              <a:solidFill>
                <a:srgbClr val="0070C0"/>
              </a:solidFill>
            </a:endParaRPr>
          </a:p>
          <a:p>
            <a:endParaRPr lang="ru-RU" sz="2800" kern="0" dirty="0">
              <a:solidFill>
                <a:srgbClr val="0070C0"/>
              </a:solidFill>
            </a:endParaRPr>
          </a:p>
          <a:p>
            <a:endParaRPr lang="ru-RU" sz="2800" kern="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5918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Заголовок 1"/>
          <p:cNvSpPr txBox="1">
            <a:spLocks/>
          </p:cNvSpPr>
          <p:nvPr/>
        </p:nvSpPr>
        <p:spPr>
          <a:xfrm>
            <a:off x="0" y="22348"/>
            <a:ext cx="9144000" cy="8677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4000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051720" y="93993"/>
            <a:ext cx="7092280" cy="550505"/>
          </a:xfrm>
        </p:spPr>
        <p:txBody>
          <a:bodyPr/>
          <a:lstStyle/>
          <a:p>
            <a:pPr lvl="0" algn="ctr" defTabSz="914400">
              <a:lnSpc>
                <a:spcPct val="100000"/>
              </a:lnSpc>
              <a:spcBef>
                <a:spcPts val="0"/>
              </a:spcBef>
            </a:pPr>
            <a:r>
              <a:rPr lang="ru-RU" sz="4000" b="1" dirty="0">
                <a:solidFill>
                  <a:srgbClr val="FF0000"/>
                </a:solidFill>
                <a:latin typeface="Calibri" panose="020F0502020204030204"/>
              </a:rPr>
              <a:t>Состязательность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539552" y="961733"/>
            <a:ext cx="8191822" cy="5802273"/>
          </a:xfrm>
        </p:spPr>
        <p:txBody>
          <a:bodyPr>
            <a:normAutofit fontScale="85000" lnSpcReduction="20000"/>
          </a:bodyPr>
          <a:lstStyle/>
          <a:p>
            <a:r>
              <a:rPr lang="ru-RU" sz="32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Судопроизводство осуществляется на основе </a:t>
            </a:r>
            <a:r>
              <a:rPr lang="ru-RU" sz="3200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состязательности</a:t>
            </a:r>
            <a:r>
              <a:rPr lang="ru-RU" sz="32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и равноправия сторон. </a:t>
            </a:r>
            <a:br>
              <a:rPr lang="en-US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32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(ст. 123 Конституции РФ)</a:t>
            </a:r>
          </a:p>
          <a:p>
            <a:r>
              <a:rPr lang="ru-RU" sz="32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Правосудие по гражданским делам осуществляется на основе </a:t>
            </a:r>
            <a:r>
              <a:rPr lang="ru-RU" sz="3200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состязательности </a:t>
            </a:r>
            <a:r>
              <a:rPr lang="ru-RU" sz="32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 равноправия сторон. (ст. 12 ГПК РФ)</a:t>
            </a:r>
          </a:p>
          <a:p>
            <a:r>
              <a:rPr lang="ru-RU" sz="32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Уголовное судопроизводство осуществляется на основе </a:t>
            </a:r>
            <a:r>
              <a:rPr lang="ru-RU" sz="3200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состязательности</a:t>
            </a:r>
            <a:r>
              <a:rPr lang="ru-RU" sz="32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сторон. </a:t>
            </a:r>
            <a:b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32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(ст. 15 УПК РФ)</a:t>
            </a:r>
          </a:p>
          <a:p>
            <a:r>
              <a:rPr lang="ru-RU" sz="32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Судопроизводство в арбитражном суде осуществляется на основе </a:t>
            </a:r>
            <a:r>
              <a:rPr lang="ru-RU" sz="3200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состязательности</a:t>
            </a:r>
            <a:r>
              <a:rPr lang="ru-RU" sz="32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br>
              <a:rPr lang="en-US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32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(ст. 9 АПК РФ)</a:t>
            </a:r>
          </a:p>
          <a:p>
            <a:r>
              <a:rPr lang="ru-RU" sz="32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Административное судопроизводство осуществляется на основе </a:t>
            </a:r>
            <a:r>
              <a:rPr lang="ru-RU" sz="3200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состязательности</a:t>
            </a:r>
            <a:r>
              <a:rPr lang="ru-RU" sz="32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и равноправия сторон. </a:t>
            </a:r>
            <a:br>
              <a:rPr lang="en-US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32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(ст. 14 КАС РФ)</a:t>
            </a:r>
            <a:endParaRPr lang="ru-RU" altLang="ru-RU" sz="3200" b="1" kern="12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ru-RU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sz="4900" b="1" dirty="0">
              <a:solidFill>
                <a:srgbClr val="0070C0"/>
              </a:solidFill>
            </a:endParaRPr>
          </a:p>
          <a:p>
            <a:endParaRPr lang="ru-RU" sz="2800" dirty="0">
              <a:solidFill>
                <a:srgbClr val="0070C0"/>
              </a:solidFill>
            </a:endParaRPr>
          </a:p>
          <a:p>
            <a:endParaRPr lang="ru-RU" sz="2800" dirty="0">
              <a:solidFill>
                <a:srgbClr val="0070C0"/>
              </a:solidFill>
            </a:endParaRPr>
          </a:p>
        </p:txBody>
      </p:sp>
      <p:pic>
        <p:nvPicPr>
          <p:cNvPr id="9" name="Picture 2" descr="C:\Users\Ильин МО\Desktop\Картинки\logo.png">
            <a:extLst>
              <a:ext uri="{FF2B5EF4-FFF2-40B4-BE49-F238E27FC236}">
                <a16:creationId xmlns:a16="http://schemas.microsoft.com/office/drawing/2014/main" id="{839CE2B3-4F15-4DCC-BC87-5B363CDE27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240" y="65210"/>
            <a:ext cx="1980790" cy="579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Номер слайда 1">
            <a:extLst>
              <a:ext uri="{FF2B5EF4-FFF2-40B4-BE49-F238E27FC236}">
                <a16:creationId xmlns:a16="http://schemas.microsoft.com/office/drawing/2014/main" id="{F961CAAE-F781-408C-B845-D5C45CC3C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48464" y="6597352"/>
            <a:ext cx="395536" cy="288032"/>
          </a:xfrm>
        </p:spPr>
        <p:txBody>
          <a:bodyPr/>
          <a:lstStyle/>
          <a:p>
            <a:pPr>
              <a:defRPr/>
            </a:pPr>
            <a:fld id="{DF9C18E8-D67C-493D-97D2-B4CA21C16307}" type="slidenum">
              <a:rPr lang="ru-RU" sz="1200" smtClean="0">
                <a:latin typeface="Calibri" panose="020F0502020204030204" pitchFamily="34" charset="0"/>
              </a:rPr>
              <a:pPr>
                <a:defRPr/>
              </a:pPr>
              <a:t>3</a:t>
            </a:fld>
            <a:endParaRPr lang="ru-RU" sz="12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9516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Заголовок 1"/>
          <p:cNvSpPr txBox="1">
            <a:spLocks/>
          </p:cNvSpPr>
          <p:nvPr/>
        </p:nvSpPr>
        <p:spPr>
          <a:xfrm>
            <a:off x="0" y="22348"/>
            <a:ext cx="9144000" cy="8677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4000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006030" y="93993"/>
            <a:ext cx="7137970" cy="1030751"/>
          </a:xfrm>
        </p:spPr>
        <p:txBody>
          <a:bodyPr/>
          <a:lstStyle/>
          <a:p>
            <a:pPr lvl="0" algn="ctr" defTabSz="914400">
              <a:lnSpc>
                <a:spcPct val="100000"/>
              </a:lnSpc>
              <a:spcBef>
                <a:spcPts val="0"/>
              </a:spcBef>
            </a:pPr>
            <a:r>
              <a:rPr lang="ru-RU" sz="4000" b="1" dirty="0">
                <a:solidFill>
                  <a:srgbClr val="FF0000"/>
                </a:solidFill>
                <a:latin typeface="Calibri" panose="020F0502020204030204"/>
              </a:rPr>
              <a:t>Инструменты состязательности</a:t>
            </a:r>
            <a:endParaRPr lang="ru-RU" sz="4000" dirty="0">
              <a:solidFill>
                <a:srgbClr val="FF0000"/>
              </a:solidFill>
            </a:endParaRP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1013F738-3DBC-4F33-B19B-522438A8985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2865698"/>
              </p:ext>
            </p:extLst>
          </p:nvPr>
        </p:nvGraphicFramePr>
        <p:xfrm>
          <a:off x="539552" y="1340768"/>
          <a:ext cx="8191822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" name="Picture 2" descr="C:\Users\Ильин МО\Desktop\Картинки\logo.png">
            <a:extLst>
              <a:ext uri="{FF2B5EF4-FFF2-40B4-BE49-F238E27FC236}">
                <a16:creationId xmlns:a16="http://schemas.microsoft.com/office/drawing/2014/main" id="{839CE2B3-4F15-4DCC-BC87-5B363CDE27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240" y="65210"/>
            <a:ext cx="1980790" cy="579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Номер слайда 1">
            <a:extLst>
              <a:ext uri="{FF2B5EF4-FFF2-40B4-BE49-F238E27FC236}">
                <a16:creationId xmlns:a16="http://schemas.microsoft.com/office/drawing/2014/main" id="{F961CAAE-F781-408C-B845-D5C45CC3C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48464" y="6597352"/>
            <a:ext cx="395536" cy="288032"/>
          </a:xfrm>
        </p:spPr>
        <p:txBody>
          <a:bodyPr/>
          <a:lstStyle/>
          <a:p>
            <a:pPr>
              <a:defRPr/>
            </a:pPr>
            <a:fld id="{DF9C18E8-D67C-493D-97D2-B4CA21C16307}" type="slidenum">
              <a:rPr lang="ru-RU" sz="1200" smtClean="0">
                <a:latin typeface="Calibri" panose="020F0502020204030204" pitchFamily="34" charset="0"/>
              </a:rPr>
              <a:pPr>
                <a:defRPr/>
              </a:pPr>
              <a:t>4</a:t>
            </a:fld>
            <a:endParaRPr lang="ru-RU" sz="12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4438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Заголовок 1"/>
          <p:cNvSpPr txBox="1">
            <a:spLocks/>
          </p:cNvSpPr>
          <p:nvPr/>
        </p:nvSpPr>
        <p:spPr>
          <a:xfrm>
            <a:off x="0" y="22348"/>
            <a:ext cx="9144000" cy="8677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4000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051720" y="93993"/>
            <a:ext cx="7092280" cy="550505"/>
          </a:xfrm>
        </p:spPr>
        <p:txBody>
          <a:bodyPr/>
          <a:lstStyle/>
          <a:p>
            <a:pPr lvl="0" algn="ctr" defTabSz="914400">
              <a:lnSpc>
                <a:spcPct val="100000"/>
              </a:lnSpc>
              <a:spcBef>
                <a:spcPts val="0"/>
              </a:spcBef>
            </a:pPr>
            <a:r>
              <a:rPr lang="ru-RU" sz="4000" b="1" dirty="0">
                <a:solidFill>
                  <a:srgbClr val="FF0000"/>
                </a:solidFill>
                <a:latin typeface="Calibri" panose="020F0502020204030204"/>
              </a:rPr>
              <a:t>Привлечение специалиста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539552" y="764704"/>
            <a:ext cx="8191822" cy="5904656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ru-RU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ru-RU" sz="4400" b="1" dirty="0">
                <a:solidFill>
                  <a:srgbClr val="0070C0"/>
                </a:solidFill>
              </a:rPr>
              <a:t>Уголовное судопроизводство</a:t>
            </a:r>
          </a:p>
          <a:p>
            <a:pPr marL="0" indent="0">
              <a:buNone/>
            </a:pPr>
            <a:r>
              <a:rPr lang="ru-RU" altLang="ru-RU" sz="3300" i="1" kern="1200" dirty="0">
                <a:solidFill>
                  <a:srgbClr val="0070C0"/>
                </a:solidFill>
                <a:latin typeface="Calibri" panose="020F0502020204030204" pitchFamily="34" charset="0"/>
              </a:rPr>
              <a:t>Для оказания помощи </a:t>
            </a:r>
            <a:r>
              <a:rPr lang="ru-RU" altLang="ru-RU" sz="3300" i="1" u="sng" kern="1200" dirty="0">
                <a:solidFill>
                  <a:srgbClr val="0070C0"/>
                </a:solidFill>
                <a:latin typeface="Calibri" panose="020F0502020204030204" pitchFamily="34" charset="0"/>
              </a:rPr>
              <a:t>в оценке заключения эксперта и допросе эксперта по ходатайству стороны или по инициативе суда может привлекаться специалист</a:t>
            </a:r>
            <a:r>
              <a:rPr lang="ru-RU" altLang="ru-RU" sz="3300" i="1" kern="1200" dirty="0">
                <a:solidFill>
                  <a:srgbClr val="0070C0"/>
                </a:solidFill>
                <a:latin typeface="Calibri" panose="020F0502020204030204" pitchFamily="34" charset="0"/>
              </a:rPr>
              <a:t>. Разъяснения он дает в форме устных показаний или письменного заключения</a:t>
            </a:r>
          </a:p>
          <a:p>
            <a:pPr marL="0" indent="0">
              <a:buNone/>
            </a:pPr>
            <a:r>
              <a:rPr lang="ru-RU" altLang="ru-RU" sz="3300" kern="1200" dirty="0">
                <a:solidFill>
                  <a:srgbClr val="0070C0"/>
                </a:solidFill>
                <a:latin typeface="Calibri" panose="020F0502020204030204" pitchFamily="34" charset="0"/>
              </a:rPr>
              <a:t>п. 19, Разъяснение Постановления Пленума Верховного Суда РФ от 21.12.2010 №28 «О судебной экспертизе по уголовным делам»</a:t>
            </a:r>
          </a:p>
          <a:p>
            <a:pPr marL="0" indent="0">
              <a:buNone/>
            </a:pPr>
            <a:endParaRPr lang="ru-RU" sz="3300" kern="1200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ru-RU" sz="4400" b="1" dirty="0">
                <a:solidFill>
                  <a:srgbClr val="0070C0"/>
                </a:solidFill>
              </a:rPr>
              <a:t>Арбитражное судопроизводство</a:t>
            </a:r>
          </a:p>
          <a:p>
            <a:pPr marL="0" indent="0">
              <a:buNone/>
            </a:pPr>
            <a:r>
              <a:rPr lang="ru-RU" sz="3300" i="1" kern="1200" dirty="0">
                <a:solidFill>
                  <a:srgbClr val="0070C0"/>
                </a:solidFill>
                <a:latin typeface="Calibri" panose="020F0502020204030204" pitchFamily="34" charset="0"/>
              </a:rPr>
              <a:t>Ходатайство общества о приобщении в материалы дела </a:t>
            </a:r>
            <a:r>
              <a:rPr lang="ru-RU" sz="3300" i="1" u="sng" kern="1200" dirty="0">
                <a:solidFill>
                  <a:srgbClr val="0070C0"/>
                </a:solidFill>
                <a:latin typeface="Calibri" panose="020F0502020204030204" pitchFamily="34" charset="0"/>
              </a:rPr>
              <a:t>заключения специалистов </a:t>
            </a:r>
            <a:r>
              <a:rPr lang="ru-RU" sz="3300" i="1" kern="1200" dirty="0">
                <a:solidFill>
                  <a:srgbClr val="0070C0"/>
                </a:solidFill>
                <a:latin typeface="Calibri" panose="020F0502020204030204" pitchFamily="34" charset="0"/>
              </a:rPr>
              <a:t>…, в котором обоснованность выводов экспертов ставилась под сомнение, судом апелляционной инстанции отклонено, поскольку этот документ не соответствует критериям относимости и допустимости доказательств, предусмотренных статьями 67 и 68 Арбитражного процессуального кодекса Российской Федерации.</a:t>
            </a:r>
          </a:p>
          <a:p>
            <a:pPr marL="0" indent="0" algn="just" fontAlgn="t">
              <a:buNone/>
            </a:pPr>
            <a:r>
              <a:rPr lang="ru-RU" sz="3300" i="1" u="sng" kern="1200" dirty="0">
                <a:solidFill>
                  <a:srgbClr val="0070C0"/>
                </a:solidFill>
                <a:latin typeface="Calibri" panose="020F0502020204030204" pitchFamily="34" charset="0"/>
              </a:rPr>
              <a:t>Не приобщив указанный документ и не дав оценку его содержательной части, суд лишил сторону возможности доказать свои возражения </a:t>
            </a:r>
            <a:r>
              <a:rPr lang="ru-RU" sz="3300" i="1" kern="1200" dirty="0">
                <a:solidFill>
                  <a:srgbClr val="0070C0"/>
                </a:solidFill>
                <a:latin typeface="Calibri" panose="020F0502020204030204" pitchFamily="34" charset="0"/>
              </a:rPr>
              <a:t>в части объема выполненных работ и обоснованности встречного иска. В этой связи нельзя признать правомерным и отказ суда в проведении повторной экспертизы.</a:t>
            </a:r>
          </a:p>
          <a:p>
            <a:pPr marL="0" indent="0">
              <a:buNone/>
            </a:pPr>
            <a:r>
              <a:rPr lang="ru-RU" sz="3300" kern="1200" dirty="0">
                <a:solidFill>
                  <a:srgbClr val="0070C0"/>
                </a:solidFill>
                <a:latin typeface="Calibri" panose="020F0502020204030204" pitchFamily="34" charset="0"/>
              </a:rPr>
              <a:t>Судебная коллегия по экономическим спорам Верховного Суда РФ по делу  305-ЭС17-11486 25.01.2018г.</a:t>
            </a:r>
          </a:p>
          <a:p>
            <a:pPr marL="0" indent="0">
              <a:buNone/>
            </a:pPr>
            <a:endParaRPr lang="ru-RU" altLang="ru-RU" sz="3200" b="1" kern="1200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ru-RU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sz="4900" b="1" dirty="0">
              <a:solidFill>
                <a:srgbClr val="0070C0"/>
              </a:solidFill>
            </a:endParaRPr>
          </a:p>
          <a:p>
            <a:endParaRPr lang="ru-RU" sz="2800" dirty="0">
              <a:solidFill>
                <a:srgbClr val="0070C0"/>
              </a:solidFill>
            </a:endParaRPr>
          </a:p>
          <a:p>
            <a:endParaRPr lang="ru-RU" sz="2800" dirty="0">
              <a:solidFill>
                <a:srgbClr val="0070C0"/>
              </a:solidFill>
            </a:endParaRPr>
          </a:p>
        </p:txBody>
      </p:sp>
      <p:pic>
        <p:nvPicPr>
          <p:cNvPr id="9" name="Picture 2" descr="C:\Users\Ильин МО\Desktop\Картинки\logo.png">
            <a:extLst>
              <a:ext uri="{FF2B5EF4-FFF2-40B4-BE49-F238E27FC236}">
                <a16:creationId xmlns:a16="http://schemas.microsoft.com/office/drawing/2014/main" id="{839CE2B3-4F15-4DCC-BC87-5B363CDE27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240" y="65210"/>
            <a:ext cx="1980790" cy="579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Номер слайда 1">
            <a:extLst>
              <a:ext uri="{FF2B5EF4-FFF2-40B4-BE49-F238E27FC236}">
                <a16:creationId xmlns:a16="http://schemas.microsoft.com/office/drawing/2014/main" id="{F961CAAE-F781-408C-B845-D5C45CC3C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48464" y="6597352"/>
            <a:ext cx="395536" cy="288032"/>
          </a:xfrm>
        </p:spPr>
        <p:txBody>
          <a:bodyPr/>
          <a:lstStyle/>
          <a:p>
            <a:pPr>
              <a:defRPr/>
            </a:pPr>
            <a:fld id="{DF9C18E8-D67C-493D-97D2-B4CA21C16307}" type="slidenum">
              <a:rPr lang="ru-RU" sz="1200" smtClean="0">
                <a:latin typeface="Calibri" panose="020F0502020204030204" pitchFamily="34" charset="0"/>
              </a:rPr>
              <a:pPr>
                <a:defRPr/>
              </a:pPr>
              <a:t>5</a:t>
            </a:fld>
            <a:endParaRPr lang="ru-RU" sz="12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4505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Заголовок 1"/>
          <p:cNvSpPr txBox="1">
            <a:spLocks/>
          </p:cNvSpPr>
          <p:nvPr/>
        </p:nvSpPr>
        <p:spPr>
          <a:xfrm>
            <a:off x="0" y="22348"/>
            <a:ext cx="9144000" cy="8677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4000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051720" y="93993"/>
            <a:ext cx="7092280" cy="550505"/>
          </a:xfrm>
        </p:spPr>
        <p:txBody>
          <a:bodyPr/>
          <a:lstStyle/>
          <a:p>
            <a:pPr lvl="0" algn="ctr" defTabSz="914400">
              <a:lnSpc>
                <a:spcPct val="100000"/>
              </a:lnSpc>
              <a:spcBef>
                <a:spcPts val="0"/>
              </a:spcBef>
            </a:pPr>
            <a:r>
              <a:rPr lang="ru-RU" sz="4000" b="1" dirty="0">
                <a:solidFill>
                  <a:srgbClr val="FF0000"/>
                </a:solidFill>
                <a:latin typeface="Calibri" panose="020F0502020204030204"/>
              </a:rPr>
              <a:t>Сравнительное правоведение</a:t>
            </a:r>
            <a:endParaRPr lang="ru-RU" sz="4000" dirty="0">
              <a:solidFill>
                <a:srgbClr val="FF0000"/>
              </a:solidFill>
            </a:endParaRPr>
          </a:p>
        </p:txBody>
      </p:sp>
      <p:graphicFrame>
        <p:nvGraphicFramePr>
          <p:cNvPr id="2" name="Объект 1">
            <a:extLst>
              <a:ext uri="{FF2B5EF4-FFF2-40B4-BE49-F238E27FC236}">
                <a16:creationId xmlns:a16="http://schemas.microsoft.com/office/drawing/2014/main" id="{BF2F47D5-6200-4C24-BF4C-0D849D35C39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6567584"/>
              </p:ext>
            </p:extLst>
          </p:nvPr>
        </p:nvGraphicFramePr>
        <p:xfrm>
          <a:off x="1015635" y="1124744"/>
          <a:ext cx="7632848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" name="Picture 2" descr="C:\Users\Ильин МО\Desktop\Картинки\logo.png">
            <a:extLst>
              <a:ext uri="{FF2B5EF4-FFF2-40B4-BE49-F238E27FC236}">
                <a16:creationId xmlns:a16="http://schemas.microsoft.com/office/drawing/2014/main" id="{839CE2B3-4F15-4DCC-BC87-5B363CDE27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240" y="65210"/>
            <a:ext cx="1980790" cy="579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Номер слайда 1">
            <a:extLst>
              <a:ext uri="{FF2B5EF4-FFF2-40B4-BE49-F238E27FC236}">
                <a16:creationId xmlns:a16="http://schemas.microsoft.com/office/drawing/2014/main" id="{F961CAAE-F781-408C-B845-D5C45CC3C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48464" y="6597352"/>
            <a:ext cx="395536" cy="288032"/>
          </a:xfrm>
        </p:spPr>
        <p:txBody>
          <a:bodyPr/>
          <a:lstStyle/>
          <a:p>
            <a:pPr>
              <a:defRPr/>
            </a:pPr>
            <a:fld id="{DF9C18E8-D67C-493D-97D2-B4CA21C16307}" type="slidenum">
              <a:rPr lang="ru-RU" sz="1200" smtClean="0">
                <a:latin typeface="Calibri" panose="020F0502020204030204" pitchFamily="34" charset="0"/>
              </a:rPr>
              <a:pPr>
                <a:defRPr/>
              </a:pPr>
              <a:t>6</a:t>
            </a:fld>
            <a:endParaRPr lang="ru-RU" sz="12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972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Заголовок 1"/>
          <p:cNvSpPr txBox="1">
            <a:spLocks/>
          </p:cNvSpPr>
          <p:nvPr/>
        </p:nvSpPr>
        <p:spPr>
          <a:xfrm>
            <a:off x="0" y="22348"/>
            <a:ext cx="9144000" cy="8677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4000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63688" y="93993"/>
            <a:ext cx="7380312" cy="550505"/>
          </a:xfrm>
        </p:spPr>
        <p:txBody>
          <a:bodyPr/>
          <a:lstStyle/>
          <a:p>
            <a:pPr lvl="0" algn="ctr" defTabSz="914400">
              <a:lnSpc>
                <a:spcPct val="100000"/>
              </a:lnSpc>
              <a:spcBef>
                <a:spcPts val="0"/>
              </a:spcBef>
            </a:pPr>
            <a:r>
              <a:rPr lang="ru-RU" sz="4000" b="1" dirty="0">
                <a:solidFill>
                  <a:srgbClr val="FF0000"/>
                </a:solidFill>
                <a:latin typeface="Calibri" panose="020F0502020204030204"/>
              </a:rPr>
              <a:t>Альтернатива  состязательности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395536" y="1124744"/>
            <a:ext cx="8335838" cy="55446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>
                <a:solidFill>
                  <a:srgbClr val="0070C0"/>
                </a:solidFill>
              </a:rPr>
              <a:t>«</a:t>
            </a:r>
            <a:r>
              <a:rPr lang="ru-RU" b="1" dirty="0" err="1">
                <a:solidFill>
                  <a:srgbClr val="0070C0"/>
                </a:solidFill>
              </a:rPr>
              <a:t>Бронзовение</a:t>
            </a:r>
            <a:r>
              <a:rPr lang="ru-RU" b="1" dirty="0">
                <a:solidFill>
                  <a:srgbClr val="0070C0"/>
                </a:solidFill>
              </a:rPr>
              <a:t>» эксперта</a:t>
            </a:r>
          </a:p>
          <a:p>
            <a:r>
              <a:rPr lang="ru-RU" dirty="0">
                <a:solidFill>
                  <a:srgbClr val="0070C0"/>
                </a:solidFill>
              </a:rPr>
              <a:t>Повышение требований к квалификации</a:t>
            </a:r>
          </a:p>
          <a:p>
            <a:r>
              <a:rPr lang="ru-RU" dirty="0">
                <a:solidFill>
                  <a:srgbClr val="0070C0"/>
                </a:solidFill>
              </a:rPr>
              <a:t>Создание реестров</a:t>
            </a:r>
            <a:endParaRPr lang="en-US" dirty="0">
              <a:solidFill>
                <a:srgbClr val="0070C0"/>
              </a:solidFill>
            </a:endParaRPr>
          </a:p>
          <a:p>
            <a:r>
              <a:rPr lang="ru-RU" dirty="0">
                <a:solidFill>
                  <a:srgbClr val="0070C0"/>
                </a:solidFill>
              </a:rPr>
              <a:t>Проведение экзаменов</a:t>
            </a:r>
          </a:p>
          <a:p>
            <a:r>
              <a:rPr lang="ru-RU" dirty="0">
                <a:solidFill>
                  <a:srgbClr val="0070C0"/>
                </a:solidFill>
              </a:rPr>
              <a:t>Повышение ответственности экспертов</a:t>
            </a:r>
          </a:p>
          <a:p>
            <a:pPr marL="0" indent="0">
              <a:buNone/>
            </a:pPr>
            <a:endParaRPr lang="ru-RU" sz="28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ru-RU" sz="2800" b="1" dirty="0">
                <a:solidFill>
                  <a:srgbClr val="0070C0"/>
                </a:solidFill>
              </a:rPr>
              <a:t>Плюсы</a:t>
            </a:r>
            <a:r>
              <a:rPr lang="ru-RU" sz="2800" dirty="0">
                <a:solidFill>
                  <a:srgbClr val="0070C0"/>
                </a:solidFill>
              </a:rPr>
              <a:t>: повышение качества, сокращение лояльности </a:t>
            </a:r>
          </a:p>
          <a:p>
            <a:pPr marL="0" indent="0">
              <a:buNone/>
            </a:pPr>
            <a:r>
              <a:rPr lang="ru-RU" sz="2800" b="1" dirty="0">
                <a:solidFill>
                  <a:srgbClr val="0070C0"/>
                </a:solidFill>
              </a:rPr>
              <a:t>Минусы</a:t>
            </a:r>
            <a:r>
              <a:rPr lang="ru-RU" sz="2800" dirty="0">
                <a:solidFill>
                  <a:srgbClr val="0070C0"/>
                </a:solidFill>
              </a:rPr>
              <a:t>: рост значимости заключения эксперта, человеческий фактор сохраняется</a:t>
            </a:r>
          </a:p>
        </p:txBody>
      </p:sp>
      <p:pic>
        <p:nvPicPr>
          <p:cNvPr id="9" name="Picture 2" descr="C:\Users\Ильин МО\Desktop\Картинки\logo.png">
            <a:extLst>
              <a:ext uri="{FF2B5EF4-FFF2-40B4-BE49-F238E27FC236}">
                <a16:creationId xmlns:a16="http://schemas.microsoft.com/office/drawing/2014/main" id="{839CE2B3-4F15-4DCC-BC87-5B363CDE27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240" y="65210"/>
            <a:ext cx="1980790" cy="579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Номер слайда 1">
            <a:extLst>
              <a:ext uri="{FF2B5EF4-FFF2-40B4-BE49-F238E27FC236}">
                <a16:creationId xmlns:a16="http://schemas.microsoft.com/office/drawing/2014/main" id="{F961CAAE-F781-408C-B845-D5C45CC3C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48464" y="6597352"/>
            <a:ext cx="395536" cy="288032"/>
          </a:xfrm>
        </p:spPr>
        <p:txBody>
          <a:bodyPr/>
          <a:lstStyle/>
          <a:p>
            <a:pPr>
              <a:defRPr/>
            </a:pPr>
            <a:fld id="{DF9C18E8-D67C-493D-97D2-B4CA21C16307}" type="slidenum">
              <a:rPr lang="ru-RU" sz="1200" smtClean="0">
                <a:latin typeface="Calibri" panose="020F0502020204030204" pitchFamily="34" charset="0"/>
              </a:rPr>
              <a:pPr>
                <a:defRPr/>
              </a:pPr>
              <a:t>7</a:t>
            </a:fld>
            <a:endParaRPr lang="ru-RU" sz="12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7543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Заголовок 1"/>
          <p:cNvSpPr txBox="1">
            <a:spLocks/>
          </p:cNvSpPr>
          <p:nvPr/>
        </p:nvSpPr>
        <p:spPr>
          <a:xfrm>
            <a:off x="0" y="22348"/>
            <a:ext cx="9144000" cy="8677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4000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63688" y="93993"/>
            <a:ext cx="7380312" cy="550505"/>
          </a:xfrm>
        </p:spPr>
        <p:txBody>
          <a:bodyPr/>
          <a:lstStyle/>
          <a:p>
            <a:pPr lvl="0" algn="ctr" defTabSz="914400">
              <a:lnSpc>
                <a:spcPct val="100000"/>
              </a:lnSpc>
              <a:spcBef>
                <a:spcPts val="0"/>
              </a:spcBef>
            </a:pPr>
            <a:r>
              <a:rPr lang="ru-RU" sz="4000" b="1" dirty="0">
                <a:solidFill>
                  <a:srgbClr val="FF0000"/>
                </a:solidFill>
                <a:latin typeface="Calibri" panose="020F0502020204030204"/>
              </a:rPr>
              <a:t>Пример Франции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67544" y="961734"/>
            <a:ext cx="8136904" cy="570762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u="sng" dirty="0">
                <a:solidFill>
                  <a:srgbClr val="0070C0"/>
                </a:solidFill>
              </a:rPr>
              <a:t>Для включения в список экспертов необходимо:</a:t>
            </a:r>
          </a:p>
          <a:p>
            <a:pPr marL="0" indent="0">
              <a:buNone/>
            </a:pPr>
            <a:r>
              <a:rPr lang="ru-RU" dirty="0">
                <a:solidFill>
                  <a:srgbClr val="0070C0"/>
                </a:solidFill>
              </a:rPr>
              <a:t>• подтверждение квалификации и профессиональной деятельности в течение 10 лет подряд, в том числе – в ЕС;</a:t>
            </a:r>
          </a:p>
          <a:p>
            <a:pPr marL="0" indent="0">
              <a:buNone/>
            </a:pPr>
            <a:r>
              <a:rPr lang="ru-RU" dirty="0">
                <a:solidFill>
                  <a:srgbClr val="0070C0"/>
                </a:solidFill>
              </a:rPr>
              <a:t>• продолжать деятельность более чем за 2 года до внесения кандидатуры; </a:t>
            </a:r>
          </a:p>
          <a:p>
            <a:pPr marL="0" indent="0">
              <a:buNone/>
            </a:pPr>
            <a:r>
              <a:rPr lang="ru-RU" dirty="0">
                <a:solidFill>
                  <a:srgbClr val="0070C0"/>
                </a:solidFill>
              </a:rPr>
              <a:t>• не подвергаться уголовному обвинению или дисциплинарному взысканию за факты, не совместимые с выполнением экспертизы;</a:t>
            </a:r>
          </a:p>
          <a:p>
            <a:pPr marL="0" indent="0">
              <a:buNone/>
            </a:pPr>
            <a:r>
              <a:rPr lang="ru-RU" dirty="0">
                <a:solidFill>
                  <a:srgbClr val="0070C0"/>
                </a:solidFill>
              </a:rPr>
              <a:t>• пройти специальное обучение по судебной экспертизе;</a:t>
            </a:r>
          </a:p>
          <a:p>
            <a:pPr marL="0" indent="0">
              <a:buNone/>
            </a:pPr>
            <a:r>
              <a:rPr lang="ru-RU" dirty="0">
                <a:solidFill>
                  <a:srgbClr val="0070C0"/>
                </a:solidFill>
              </a:rPr>
              <a:t>• проживать или работать в пределах юрисдикции апелляционного округа.</a:t>
            </a:r>
          </a:p>
          <a:p>
            <a:pPr marL="0" indent="0">
              <a:buNone/>
            </a:pPr>
            <a:r>
              <a:rPr lang="ru-RU" u="sng" dirty="0">
                <a:solidFill>
                  <a:srgbClr val="0070C0"/>
                </a:solidFill>
              </a:rPr>
              <a:t>Регистрация в два этапа и на ограниченный срок: </a:t>
            </a:r>
          </a:p>
          <a:p>
            <a:pPr marL="0" indent="0">
              <a:buNone/>
            </a:pPr>
            <a:r>
              <a:rPr lang="ru-RU" dirty="0">
                <a:solidFill>
                  <a:srgbClr val="0070C0"/>
                </a:solidFill>
              </a:rPr>
              <a:t>• первоначальная («испытательный срок») на 3 года;</a:t>
            </a:r>
          </a:p>
          <a:p>
            <a:pPr marL="0" indent="0">
              <a:buNone/>
            </a:pPr>
            <a:r>
              <a:rPr lang="ru-RU" dirty="0">
                <a:solidFill>
                  <a:srgbClr val="0070C0"/>
                </a:solidFill>
              </a:rPr>
              <a:t>• перерегистрация на пятилетний срок.</a:t>
            </a:r>
          </a:p>
          <a:p>
            <a:pPr marL="0" indent="0">
              <a:buNone/>
            </a:pPr>
            <a:r>
              <a:rPr lang="ru-RU" u="sng" dirty="0">
                <a:solidFill>
                  <a:srgbClr val="0070C0"/>
                </a:solidFill>
              </a:rPr>
              <a:t>Для включения в общенациональный список необходимо: </a:t>
            </a:r>
          </a:p>
          <a:p>
            <a:pPr marL="0" indent="0">
              <a:buNone/>
            </a:pPr>
            <a:r>
              <a:rPr lang="ru-RU" dirty="0">
                <a:solidFill>
                  <a:srgbClr val="0070C0"/>
                </a:solidFill>
              </a:rPr>
              <a:t>5 лет находиться в окружном списке экспертов или </a:t>
            </a:r>
          </a:p>
          <a:p>
            <a:pPr marL="0" indent="0">
              <a:buNone/>
            </a:pPr>
            <a:r>
              <a:rPr lang="ru-RU" dirty="0">
                <a:solidFill>
                  <a:srgbClr val="0070C0"/>
                </a:solidFill>
              </a:rPr>
              <a:t>иметь подтвержденный 5-ти летний опыт работы судебным экспертом в стране ЕС</a:t>
            </a:r>
          </a:p>
        </p:txBody>
      </p:sp>
      <p:pic>
        <p:nvPicPr>
          <p:cNvPr id="9" name="Picture 2" descr="C:\Users\Ильин МО\Desktop\Картинки\logo.png">
            <a:extLst>
              <a:ext uri="{FF2B5EF4-FFF2-40B4-BE49-F238E27FC236}">
                <a16:creationId xmlns:a16="http://schemas.microsoft.com/office/drawing/2014/main" id="{839CE2B3-4F15-4DCC-BC87-5B363CDE27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240" y="65210"/>
            <a:ext cx="1980790" cy="579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Номер слайда 1">
            <a:extLst>
              <a:ext uri="{FF2B5EF4-FFF2-40B4-BE49-F238E27FC236}">
                <a16:creationId xmlns:a16="http://schemas.microsoft.com/office/drawing/2014/main" id="{F961CAAE-F781-408C-B845-D5C45CC3C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48464" y="6597352"/>
            <a:ext cx="395536" cy="288032"/>
          </a:xfrm>
        </p:spPr>
        <p:txBody>
          <a:bodyPr/>
          <a:lstStyle/>
          <a:p>
            <a:pPr>
              <a:defRPr/>
            </a:pPr>
            <a:fld id="{DF9C18E8-D67C-493D-97D2-B4CA21C16307}" type="slidenum">
              <a:rPr lang="ru-RU" sz="1200" smtClean="0">
                <a:latin typeface="Calibri" panose="020F0502020204030204" pitchFamily="34" charset="0"/>
              </a:rPr>
              <a:pPr>
                <a:defRPr/>
              </a:pPr>
              <a:t>8</a:t>
            </a:fld>
            <a:endParaRPr lang="ru-RU" sz="12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0373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Заголовок 1"/>
          <p:cNvSpPr txBox="1">
            <a:spLocks/>
          </p:cNvSpPr>
          <p:nvPr/>
        </p:nvSpPr>
        <p:spPr>
          <a:xfrm>
            <a:off x="0" y="22348"/>
            <a:ext cx="9144000" cy="8677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4000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051720" y="93993"/>
            <a:ext cx="7092280" cy="550505"/>
          </a:xfrm>
        </p:spPr>
        <p:txBody>
          <a:bodyPr/>
          <a:lstStyle/>
          <a:p>
            <a:pPr lvl="0" algn="ctr" defTabSz="914400">
              <a:lnSpc>
                <a:spcPct val="100000"/>
              </a:lnSpc>
              <a:spcBef>
                <a:spcPts val="0"/>
              </a:spcBef>
            </a:pPr>
            <a:r>
              <a:rPr lang="ru-RU" sz="4000" b="1" dirty="0">
                <a:solidFill>
                  <a:srgbClr val="FF0000"/>
                </a:solidFill>
                <a:latin typeface="Calibri" panose="020F0502020204030204"/>
              </a:rPr>
              <a:t>Повышение состязательности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539552" y="1124744"/>
            <a:ext cx="8191822" cy="554461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dirty="0">
                <a:solidFill>
                  <a:srgbClr val="0070C0"/>
                </a:solidFill>
              </a:rPr>
              <a:t>Развитие судебной практики </a:t>
            </a:r>
          </a:p>
          <a:p>
            <a:pPr marL="0" indent="0">
              <a:buNone/>
            </a:pPr>
            <a:r>
              <a:rPr lang="ru-RU" dirty="0">
                <a:solidFill>
                  <a:srgbClr val="0070C0"/>
                </a:solidFill>
              </a:rPr>
              <a:t>Выбор по квалификации</a:t>
            </a:r>
          </a:p>
          <a:p>
            <a:pPr marL="0" indent="0">
              <a:buNone/>
            </a:pPr>
            <a:r>
              <a:rPr lang="ru-RU" dirty="0">
                <a:solidFill>
                  <a:srgbClr val="0070C0"/>
                </a:solidFill>
              </a:rPr>
              <a:t>Комиссионная экспертиза экспертов сторон + перекрестный </a:t>
            </a:r>
            <a:r>
              <a:rPr lang="ru-RU">
                <a:solidFill>
                  <a:srgbClr val="0070C0"/>
                </a:solidFill>
              </a:rPr>
              <a:t>допрос экспертов</a:t>
            </a:r>
            <a:endParaRPr lang="ru-RU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ru-RU" dirty="0">
                <a:solidFill>
                  <a:srgbClr val="0070C0"/>
                </a:solidFill>
              </a:rPr>
              <a:t>Заключения специалиста стороны</a:t>
            </a:r>
          </a:p>
          <a:p>
            <a:pPr marL="0" indent="0">
              <a:buNone/>
            </a:pPr>
            <a:r>
              <a:rPr lang="ru-RU" dirty="0">
                <a:solidFill>
                  <a:srgbClr val="0070C0"/>
                </a:solidFill>
              </a:rPr>
              <a:t>Специалист в суде, в т.ч. при допросе эксперта</a:t>
            </a:r>
          </a:p>
          <a:p>
            <a:pPr marL="0" indent="0">
              <a:buNone/>
            </a:pPr>
            <a:r>
              <a:rPr lang="ru-RU" dirty="0">
                <a:solidFill>
                  <a:srgbClr val="0070C0"/>
                </a:solidFill>
              </a:rPr>
              <a:t>Допрос судебного эксперта</a:t>
            </a:r>
          </a:p>
          <a:p>
            <a:pPr marL="0" indent="0">
              <a:buNone/>
            </a:pPr>
            <a:endParaRPr lang="ru-RU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ru-RU" b="1" dirty="0">
                <a:solidFill>
                  <a:srgbClr val="0070C0"/>
                </a:solidFill>
              </a:rPr>
              <a:t>Изменения законодательства</a:t>
            </a:r>
          </a:p>
          <a:p>
            <a:pPr marL="0" indent="0">
              <a:buNone/>
            </a:pPr>
            <a:r>
              <a:rPr lang="ru-RU" dirty="0">
                <a:solidFill>
                  <a:srgbClr val="0070C0"/>
                </a:solidFill>
              </a:rPr>
              <a:t>Лучшие практики сравнительного правоведения (состязательные системы) </a:t>
            </a:r>
            <a:r>
              <a:rPr lang="en-US" u="sng" dirty="0">
                <a:solidFill>
                  <a:srgbClr val="0070C0"/>
                </a:solidFill>
              </a:rPr>
              <a:t>Expert witness conferencing</a:t>
            </a:r>
            <a:endParaRPr lang="ru-RU" u="sng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ru-RU" dirty="0">
                <a:solidFill>
                  <a:srgbClr val="0070C0"/>
                </a:solidFill>
              </a:rPr>
              <a:t>Законопроект С.В. Калашникова «О внесении изменений в Гражданский процессуальный кодекс Российской Федерации и Арбитражный процессуальный кодекс Российской Федерации (в части порядка назначения и проведения судебных экспертиз)»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0070C0"/>
                </a:solidFill>
                <a:hlinkClick r:id="rId2"/>
              </a:rPr>
              <a:t>http://council.gov.ru/services/discussions/themes/110624/</a:t>
            </a:r>
            <a:r>
              <a:rPr lang="ru-RU" sz="2000" b="1" dirty="0">
                <a:solidFill>
                  <a:srgbClr val="0070C0"/>
                </a:solidFill>
              </a:rPr>
              <a:t> </a:t>
            </a:r>
            <a:endParaRPr lang="en-US" sz="4900" b="1" dirty="0">
              <a:solidFill>
                <a:srgbClr val="0070C0"/>
              </a:solidFill>
            </a:endParaRPr>
          </a:p>
          <a:p>
            <a:endParaRPr lang="ru-RU" sz="2800" dirty="0">
              <a:solidFill>
                <a:srgbClr val="0070C0"/>
              </a:solidFill>
            </a:endParaRPr>
          </a:p>
          <a:p>
            <a:endParaRPr lang="ru-RU" sz="2800" dirty="0">
              <a:solidFill>
                <a:srgbClr val="0070C0"/>
              </a:solidFill>
            </a:endParaRPr>
          </a:p>
        </p:txBody>
      </p:sp>
      <p:pic>
        <p:nvPicPr>
          <p:cNvPr id="9" name="Picture 2" descr="C:\Users\Ильин МО\Desktop\Картинки\logo.png">
            <a:extLst>
              <a:ext uri="{FF2B5EF4-FFF2-40B4-BE49-F238E27FC236}">
                <a16:creationId xmlns:a16="http://schemas.microsoft.com/office/drawing/2014/main" id="{839CE2B3-4F15-4DCC-BC87-5B363CDE27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240" y="65210"/>
            <a:ext cx="1980790" cy="579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Номер слайда 1">
            <a:extLst>
              <a:ext uri="{FF2B5EF4-FFF2-40B4-BE49-F238E27FC236}">
                <a16:creationId xmlns:a16="http://schemas.microsoft.com/office/drawing/2014/main" id="{F961CAAE-F781-408C-B845-D5C45CC3C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48464" y="6597352"/>
            <a:ext cx="395536" cy="288032"/>
          </a:xfrm>
        </p:spPr>
        <p:txBody>
          <a:bodyPr/>
          <a:lstStyle/>
          <a:p>
            <a:pPr>
              <a:defRPr/>
            </a:pPr>
            <a:fld id="{DF9C18E8-D67C-493D-97D2-B4CA21C16307}" type="slidenum">
              <a:rPr lang="ru-RU" sz="1200" smtClean="0">
                <a:latin typeface="Calibri" panose="020F0502020204030204" pitchFamily="34" charset="0"/>
              </a:rPr>
              <a:pPr>
                <a:defRPr/>
              </a:pPr>
              <a:t>9</a:t>
            </a:fld>
            <a:endParaRPr lang="ru-RU" sz="12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2253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25016</TotalTime>
  <Words>710</Words>
  <Application>Microsoft Office PowerPoint</Application>
  <PresentationFormat>Экран (4:3)</PresentationFormat>
  <Paragraphs>113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Arial</vt:lpstr>
      <vt:lpstr>Calibri</vt:lpstr>
      <vt:lpstr>Оформление по умолчанию</vt:lpstr>
      <vt:lpstr>Состязательность  в судебной оценочной экспертизе (международный аспект) </vt:lpstr>
      <vt:lpstr>«Презумпция» правоты эксперта</vt:lpstr>
      <vt:lpstr>Состязательность</vt:lpstr>
      <vt:lpstr>Инструменты состязательности</vt:lpstr>
      <vt:lpstr>Привлечение специалиста</vt:lpstr>
      <vt:lpstr>Сравнительное правоведение</vt:lpstr>
      <vt:lpstr>Альтернатива  состязательности</vt:lpstr>
      <vt:lpstr>Пример Франции</vt:lpstr>
      <vt:lpstr>Повышение состязательности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Оценка недвижимости</dc:title>
  <dc:creator>1</dc:creator>
  <cp:lastModifiedBy>Лебединский ВИ</cp:lastModifiedBy>
  <cp:revision>993</cp:revision>
  <dcterms:created xsi:type="dcterms:W3CDTF">2008-06-01T08:07:10Z</dcterms:created>
  <dcterms:modified xsi:type="dcterms:W3CDTF">2020-12-09T13:37:28Z</dcterms:modified>
</cp:coreProperties>
</file>