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5"/>
  </p:notesMasterIdLst>
  <p:handoutMasterIdLst>
    <p:handoutMasterId r:id="rId36"/>
  </p:handoutMasterIdLst>
  <p:sldIdLst>
    <p:sldId id="264" r:id="rId2"/>
    <p:sldId id="334" r:id="rId3"/>
    <p:sldId id="388" r:id="rId4"/>
    <p:sldId id="415" r:id="rId5"/>
    <p:sldId id="389" r:id="rId6"/>
    <p:sldId id="390" r:id="rId7"/>
    <p:sldId id="391" r:id="rId8"/>
    <p:sldId id="416" r:id="rId9"/>
    <p:sldId id="354" r:id="rId10"/>
    <p:sldId id="340" r:id="rId11"/>
    <p:sldId id="392" r:id="rId12"/>
    <p:sldId id="402" r:id="rId13"/>
    <p:sldId id="403" r:id="rId14"/>
    <p:sldId id="404" r:id="rId15"/>
    <p:sldId id="405" r:id="rId16"/>
    <p:sldId id="406" r:id="rId17"/>
    <p:sldId id="408" r:id="rId18"/>
    <p:sldId id="422" r:id="rId19"/>
    <p:sldId id="423" r:id="rId20"/>
    <p:sldId id="417" r:id="rId21"/>
    <p:sldId id="414" r:id="rId22"/>
    <p:sldId id="418" r:id="rId23"/>
    <p:sldId id="351" r:id="rId24"/>
    <p:sldId id="419" r:id="rId25"/>
    <p:sldId id="420" r:id="rId26"/>
    <p:sldId id="421" r:id="rId27"/>
    <p:sldId id="425" r:id="rId28"/>
    <p:sldId id="410" r:id="rId29"/>
    <p:sldId id="411" r:id="rId30"/>
    <p:sldId id="412" r:id="rId31"/>
    <p:sldId id="371" r:id="rId32"/>
    <p:sldId id="424" r:id="rId33"/>
    <p:sldId id="312" r:id="rId3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Раздел по умолчанию" id="{C21654B4-7660-4263-82D8-8AEA3D9A71CF}">
          <p14:sldIdLst>
            <p14:sldId id="264"/>
            <p14:sldId id="334"/>
            <p14:sldId id="388"/>
            <p14:sldId id="415"/>
            <p14:sldId id="389"/>
            <p14:sldId id="390"/>
            <p14:sldId id="391"/>
            <p14:sldId id="416"/>
            <p14:sldId id="354"/>
            <p14:sldId id="340"/>
            <p14:sldId id="392"/>
            <p14:sldId id="402"/>
            <p14:sldId id="403"/>
            <p14:sldId id="404"/>
            <p14:sldId id="405"/>
            <p14:sldId id="406"/>
            <p14:sldId id="408"/>
            <p14:sldId id="422"/>
            <p14:sldId id="423"/>
            <p14:sldId id="417"/>
            <p14:sldId id="414"/>
            <p14:sldId id="418"/>
          </p14:sldIdLst>
        </p14:section>
        <p14:section name="Раздел без заголовка" id="{7A06F1F5-4C9F-4A3B-B60A-30F7F9E1A30B}">
          <p14:sldIdLst>
            <p14:sldId id="351"/>
            <p14:sldId id="419"/>
            <p14:sldId id="420"/>
            <p14:sldId id="421"/>
            <p14:sldId id="425"/>
            <p14:sldId id="410"/>
            <p14:sldId id="411"/>
            <p14:sldId id="412"/>
            <p14:sldId id="371"/>
            <p14:sldId id="424"/>
            <p14:sldId id="312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92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-90" y="-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AE306A3-8CAC-4547-99DF-E99E46EFCEB8}" type="doc">
      <dgm:prSet loTypeId="urn:microsoft.com/office/officeart/2005/8/layout/hierarchy2" loCatId="hierarchy" qsTypeId="urn:microsoft.com/office/officeart/2005/8/quickstyle/3d2#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0A0CB53-D49A-4A43-81BF-8B60DFC2A7E2}">
      <dgm:prSet phldrT="[Текст]" custT="1"/>
      <dgm:spPr/>
      <dgm:t>
        <a:bodyPr/>
        <a:lstStyle/>
        <a:p>
          <a:pPr>
            <a:spcAft>
              <a:spcPts val="600"/>
            </a:spcAft>
          </a:pPr>
          <a:r>
            <a:rPr lang="ru-RU" sz="2400" b="1" dirty="0" smtClean="0">
              <a:solidFill>
                <a:schemeClr val="bg1"/>
              </a:solidFill>
            </a:rPr>
            <a:t>КОМИССИЯ</a:t>
          </a:r>
        </a:p>
        <a:p>
          <a:pPr>
            <a:spcAft>
              <a:spcPts val="600"/>
            </a:spcAft>
          </a:pPr>
          <a:r>
            <a:rPr lang="ru-RU" sz="1400" b="1" dirty="0" smtClean="0">
              <a:solidFill>
                <a:srgbClr val="FF0000"/>
              </a:solidFill>
            </a:rPr>
            <a:t>(в случае ее создания в субъекте РФ)</a:t>
          </a:r>
          <a:endParaRPr lang="ru-RU" sz="1400" b="1" dirty="0">
            <a:solidFill>
              <a:srgbClr val="FF0000"/>
            </a:solidFill>
          </a:endParaRPr>
        </a:p>
      </dgm:t>
    </dgm:pt>
    <dgm:pt modelId="{1DCF6024-F06A-453E-B8EA-AB9BC34728B4}" type="parTrans" cxnId="{11348B75-4563-4A5A-8467-A0A9D9D7704E}">
      <dgm:prSet/>
      <dgm:spPr/>
      <dgm:t>
        <a:bodyPr/>
        <a:lstStyle/>
        <a:p>
          <a:endParaRPr lang="ru-RU" sz="1400" b="1">
            <a:solidFill>
              <a:schemeClr val="tx1"/>
            </a:solidFill>
          </a:endParaRPr>
        </a:p>
      </dgm:t>
    </dgm:pt>
    <dgm:pt modelId="{6B986914-E311-4FC3-8C71-D37EE50F2C2F}" type="sibTrans" cxnId="{11348B75-4563-4A5A-8467-A0A9D9D7704E}">
      <dgm:prSet/>
      <dgm:spPr/>
      <dgm:t>
        <a:bodyPr/>
        <a:lstStyle/>
        <a:p>
          <a:endParaRPr lang="ru-RU" sz="1400" b="1">
            <a:solidFill>
              <a:schemeClr val="tx1"/>
            </a:solidFill>
          </a:endParaRPr>
        </a:p>
      </dgm:t>
    </dgm:pt>
    <dgm:pt modelId="{C7B70221-F3FA-4998-8FE8-2D685CFAB6A6}">
      <dgm:prSet phldrT="[Текст]" custT="1"/>
      <dgm:spPr/>
      <dgm:t>
        <a:bodyPr/>
        <a:lstStyle/>
        <a:p>
          <a:pPr>
            <a:spcAft>
              <a:spcPts val="600"/>
            </a:spcAft>
          </a:pPr>
          <a:r>
            <a:rPr lang="ru-RU" sz="2200" b="1" dirty="0" smtClean="0">
              <a:solidFill>
                <a:schemeClr val="bg1"/>
              </a:solidFill>
            </a:rPr>
            <a:t>СУД</a:t>
          </a:r>
          <a:r>
            <a:rPr lang="ru-RU" sz="2200" b="1" baseline="0" dirty="0" smtClean="0">
              <a:solidFill>
                <a:schemeClr val="bg1"/>
              </a:solidFill>
            </a:rPr>
            <a:t> </a:t>
          </a:r>
        </a:p>
        <a:p>
          <a:pPr>
            <a:spcAft>
              <a:spcPts val="600"/>
            </a:spcAft>
          </a:pPr>
          <a:r>
            <a:rPr lang="ru-RU" sz="2200" b="1" baseline="0" dirty="0" smtClean="0">
              <a:solidFill>
                <a:srgbClr val="FF0000"/>
              </a:solidFill>
            </a:rPr>
            <a:t>общей юрисдикции</a:t>
          </a:r>
          <a:endParaRPr lang="ru-RU" sz="2200" b="1" dirty="0">
            <a:solidFill>
              <a:srgbClr val="FF0000"/>
            </a:solidFill>
          </a:endParaRPr>
        </a:p>
      </dgm:t>
    </dgm:pt>
    <dgm:pt modelId="{87F82763-4791-444D-A6CD-212A508A1AFD}" type="parTrans" cxnId="{702E2EFC-39A6-486B-B99F-0379EE8F8C71}">
      <dgm:prSet/>
      <dgm:spPr/>
      <dgm:t>
        <a:bodyPr/>
        <a:lstStyle/>
        <a:p>
          <a:endParaRPr lang="ru-RU" sz="1400" b="1">
            <a:solidFill>
              <a:schemeClr val="tx1"/>
            </a:solidFill>
          </a:endParaRPr>
        </a:p>
      </dgm:t>
    </dgm:pt>
    <dgm:pt modelId="{245B6D67-60E6-4A60-AE98-EE08E476D1C6}" type="sibTrans" cxnId="{702E2EFC-39A6-486B-B99F-0379EE8F8C71}">
      <dgm:prSet/>
      <dgm:spPr/>
      <dgm:t>
        <a:bodyPr/>
        <a:lstStyle/>
        <a:p>
          <a:endParaRPr lang="ru-RU" sz="1400" b="1">
            <a:solidFill>
              <a:schemeClr val="tx1"/>
            </a:solidFill>
          </a:endParaRPr>
        </a:p>
      </dgm:t>
    </dgm:pt>
    <dgm:pt modelId="{F4A4C94E-B991-4D19-9FD4-02A7B2945D9D}">
      <dgm:prSet phldrT="[Текст]" custT="1"/>
      <dgm:spPr/>
      <dgm:t>
        <a:bodyPr/>
        <a:lstStyle/>
        <a:p>
          <a:pPr>
            <a:spcAft>
              <a:spcPts val="600"/>
            </a:spcAft>
          </a:pPr>
          <a:r>
            <a:rPr lang="ru-RU" sz="2400" b="1" dirty="0" smtClean="0">
              <a:solidFill>
                <a:schemeClr val="bg1"/>
              </a:solidFill>
            </a:rPr>
            <a:t>ОСПАРИВАНИЕ КС </a:t>
          </a:r>
          <a:r>
            <a:rPr lang="ru-RU" sz="2400" b="1" dirty="0" smtClean="0">
              <a:solidFill>
                <a:srgbClr val="FF0000"/>
              </a:solidFill>
            </a:rPr>
            <a:t>юр. и физ. лицами</a:t>
          </a:r>
          <a:endParaRPr lang="ru-RU" sz="2400" b="1" dirty="0">
            <a:solidFill>
              <a:srgbClr val="FF0000"/>
            </a:solidFill>
          </a:endParaRPr>
        </a:p>
      </dgm:t>
    </dgm:pt>
    <dgm:pt modelId="{2C13B84D-0C8D-45BF-AF26-D869DAD7ECB3}" type="sibTrans" cxnId="{C55BA304-F8AF-46BB-B256-7C46661B3066}">
      <dgm:prSet/>
      <dgm:spPr/>
      <dgm:t>
        <a:bodyPr/>
        <a:lstStyle/>
        <a:p>
          <a:endParaRPr lang="ru-RU" sz="1400" b="1">
            <a:solidFill>
              <a:schemeClr val="tx1"/>
            </a:solidFill>
          </a:endParaRPr>
        </a:p>
      </dgm:t>
    </dgm:pt>
    <dgm:pt modelId="{F2C678EC-214A-411D-88DC-B069B6618413}" type="parTrans" cxnId="{C55BA304-F8AF-46BB-B256-7C46661B3066}">
      <dgm:prSet/>
      <dgm:spPr/>
      <dgm:t>
        <a:bodyPr/>
        <a:lstStyle/>
        <a:p>
          <a:endParaRPr lang="ru-RU" sz="1400" b="1">
            <a:solidFill>
              <a:schemeClr val="tx1"/>
            </a:solidFill>
          </a:endParaRPr>
        </a:p>
      </dgm:t>
    </dgm:pt>
    <dgm:pt modelId="{B89FEFF6-9470-40D3-97CB-458B3FA347CF}" type="pres">
      <dgm:prSet presAssocID="{6AE306A3-8CAC-4547-99DF-E99E46EFCEB8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C1BCECA-8481-41E0-9865-CCF60BE1067E}" type="pres">
      <dgm:prSet presAssocID="{F4A4C94E-B991-4D19-9FD4-02A7B2945D9D}" presName="root1" presStyleCnt="0"/>
      <dgm:spPr/>
    </dgm:pt>
    <dgm:pt modelId="{5CC4B964-0387-4B18-AB27-4F5EFF875367}" type="pres">
      <dgm:prSet presAssocID="{F4A4C94E-B991-4D19-9FD4-02A7B2945D9D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5F2B8C8-AEEE-43E3-A4A4-882C274FDD9D}" type="pres">
      <dgm:prSet presAssocID="{F4A4C94E-B991-4D19-9FD4-02A7B2945D9D}" presName="level2hierChild" presStyleCnt="0"/>
      <dgm:spPr/>
    </dgm:pt>
    <dgm:pt modelId="{E179BAAC-D134-4CCB-856B-243FEAA56869}" type="pres">
      <dgm:prSet presAssocID="{1DCF6024-F06A-453E-B8EA-AB9BC34728B4}" presName="conn2-1" presStyleLbl="parChTrans1D2" presStyleIdx="0" presStyleCnt="2"/>
      <dgm:spPr/>
      <dgm:t>
        <a:bodyPr/>
        <a:lstStyle/>
        <a:p>
          <a:endParaRPr lang="ru-RU"/>
        </a:p>
      </dgm:t>
    </dgm:pt>
    <dgm:pt modelId="{F980A580-6CA3-4EEB-9B15-FCFF08B66CD4}" type="pres">
      <dgm:prSet presAssocID="{1DCF6024-F06A-453E-B8EA-AB9BC34728B4}" presName="connTx" presStyleLbl="parChTrans1D2" presStyleIdx="0" presStyleCnt="2"/>
      <dgm:spPr/>
      <dgm:t>
        <a:bodyPr/>
        <a:lstStyle/>
        <a:p>
          <a:endParaRPr lang="ru-RU"/>
        </a:p>
      </dgm:t>
    </dgm:pt>
    <dgm:pt modelId="{889BE87E-F6CF-436F-A47B-0FE22149B9A8}" type="pres">
      <dgm:prSet presAssocID="{90A0CB53-D49A-4A43-81BF-8B60DFC2A7E2}" presName="root2" presStyleCnt="0"/>
      <dgm:spPr/>
    </dgm:pt>
    <dgm:pt modelId="{6A5F4939-9FA6-46E6-BAFE-49E4FB925F9E}" type="pres">
      <dgm:prSet presAssocID="{90A0CB53-D49A-4A43-81BF-8B60DFC2A7E2}" presName="LevelTwoTextNode" presStyleLbl="node2" presStyleIdx="0" presStyleCnt="2" custScaleX="74728" custScaleY="70879" custLinFactNeighborX="-410" custLinFactNeighborY="-2357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19D3A61-61BC-47C4-8818-A20467840B34}" type="pres">
      <dgm:prSet presAssocID="{90A0CB53-D49A-4A43-81BF-8B60DFC2A7E2}" presName="level3hierChild" presStyleCnt="0"/>
      <dgm:spPr/>
    </dgm:pt>
    <dgm:pt modelId="{A1F12E07-2F91-4D0B-85C7-733C66629440}" type="pres">
      <dgm:prSet presAssocID="{87F82763-4791-444D-A6CD-212A508A1AFD}" presName="conn2-1" presStyleLbl="parChTrans1D2" presStyleIdx="1" presStyleCnt="2"/>
      <dgm:spPr/>
      <dgm:t>
        <a:bodyPr/>
        <a:lstStyle/>
        <a:p>
          <a:endParaRPr lang="ru-RU"/>
        </a:p>
      </dgm:t>
    </dgm:pt>
    <dgm:pt modelId="{572A92B8-F772-4BBC-818D-F29CCE980713}" type="pres">
      <dgm:prSet presAssocID="{87F82763-4791-444D-A6CD-212A508A1AFD}" presName="connTx" presStyleLbl="parChTrans1D2" presStyleIdx="1" presStyleCnt="2"/>
      <dgm:spPr/>
      <dgm:t>
        <a:bodyPr/>
        <a:lstStyle/>
        <a:p>
          <a:endParaRPr lang="ru-RU"/>
        </a:p>
      </dgm:t>
    </dgm:pt>
    <dgm:pt modelId="{2CA06108-A8EC-4138-AC53-8F2518B57B66}" type="pres">
      <dgm:prSet presAssocID="{C7B70221-F3FA-4998-8FE8-2D685CFAB6A6}" presName="root2" presStyleCnt="0"/>
      <dgm:spPr/>
    </dgm:pt>
    <dgm:pt modelId="{3F9F5007-0D82-4D70-A2A4-81536B1B0754}" type="pres">
      <dgm:prSet presAssocID="{C7B70221-F3FA-4998-8FE8-2D685CFAB6A6}" presName="LevelTwoTextNode" presStyleLbl="node2" presStyleIdx="1" presStyleCnt="2" custScaleX="74599" custScaleY="63722" custLinFactNeighborX="216" custLinFactNeighborY="1628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1ADACB6-D452-4E79-B2C4-6CC755D49B84}" type="pres">
      <dgm:prSet presAssocID="{C7B70221-F3FA-4998-8FE8-2D685CFAB6A6}" presName="level3hierChild" presStyleCnt="0"/>
      <dgm:spPr/>
    </dgm:pt>
  </dgm:ptLst>
  <dgm:cxnLst>
    <dgm:cxn modelId="{5894F965-89F0-4A5D-B4C6-0BC2751D2837}" type="presOf" srcId="{6AE306A3-8CAC-4547-99DF-E99E46EFCEB8}" destId="{B89FEFF6-9470-40D3-97CB-458B3FA347CF}" srcOrd="0" destOrd="0" presId="urn:microsoft.com/office/officeart/2005/8/layout/hierarchy2"/>
    <dgm:cxn modelId="{37A056F6-0139-459B-8745-CB50A856CB2A}" type="presOf" srcId="{1DCF6024-F06A-453E-B8EA-AB9BC34728B4}" destId="{E179BAAC-D134-4CCB-856B-243FEAA56869}" srcOrd="0" destOrd="0" presId="urn:microsoft.com/office/officeart/2005/8/layout/hierarchy2"/>
    <dgm:cxn modelId="{0B08B341-1BD2-4610-8327-C16EE7FDC4D8}" type="presOf" srcId="{90A0CB53-D49A-4A43-81BF-8B60DFC2A7E2}" destId="{6A5F4939-9FA6-46E6-BAFE-49E4FB925F9E}" srcOrd="0" destOrd="0" presId="urn:microsoft.com/office/officeart/2005/8/layout/hierarchy2"/>
    <dgm:cxn modelId="{E7980572-BD59-4DBC-B393-92CD07F16286}" type="presOf" srcId="{F4A4C94E-B991-4D19-9FD4-02A7B2945D9D}" destId="{5CC4B964-0387-4B18-AB27-4F5EFF875367}" srcOrd="0" destOrd="0" presId="urn:microsoft.com/office/officeart/2005/8/layout/hierarchy2"/>
    <dgm:cxn modelId="{C55BA304-F8AF-46BB-B256-7C46661B3066}" srcId="{6AE306A3-8CAC-4547-99DF-E99E46EFCEB8}" destId="{F4A4C94E-B991-4D19-9FD4-02A7B2945D9D}" srcOrd="0" destOrd="0" parTransId="{F2C678EC-214A-411D-88DC-B069B6618413}" sibTransId="{2C13B84D-0C8D-45BF-AF26-D869DAD7ECB3}"/>
    <dgm:cxn modelId="{702E2EFC-39A6-486B-B99F-0379EE8F8C71}" srcId="{F4A4C94E-B991-4D19-9FD4-02A7B2945D9D}" destId="{C7B70221-F3FA-4998-8FE8-2D685CFAB6A6}" srcOrd="1" destOrd="0" parTransId="{87F82763-4791-444D-A6CD-212A508A1AFD}" sibTransId="{245B6D67-60E6-4A60-AE98-EE08E476D1C6}"/>
    <dgm:cxn modelId="{04AB00B5-32C3-437B-A8DF-CDE035D7BE43}" type="presOf" srcId="{C7B70221-F3FA-4998-8FE8-2D685CFAB6A6}" destId="{3F9F5007-0D82-4D70-A2A4-81536B1B0754}" srcOrd="0" destOrd="0" presId="urn:microsoft.com/office/officeart/2005/8/layout/hierarchy2"/>
    <dgm:cxn modelId="{0EE31E36-52D7-4FF7-953C-6408FFF5C184}" type="presOf" srcId="{87F82763-4791-444D-A6CD-212A508A1AFD}" destId="{572A92B8-F772-4BBC-818D-F29CCE980713}" srcOrd="1" destOrd="0" presId="urn:microsoft.com/office/officeart/2005/8/layout/hierarchy2"/>
    <dgm:cxn modelId="{11348B75-4563-4A5A-8467-A0A9D9D7704E}" srcId="{F4A4C94E-B991-4D19-9FD4-02A7B2945D9D}" destId="{90A0CB53-D49A-4A43-81BF-8B60DFC2A7E2}" srcOrd="0" destOrd="0" parTransId="{1DCF6024-F06A-453E-B8EA-AB9BC34728B4}" sibTransId="{6B986914-E311-4FC3-8C71-D37EE50F2C2F}"/>
    <dgm:cxn modelId="{E5F7E0FA-A534-4EA7-9B49-B23064EF46A8}" type="presOf" srcId="{87F82763-4791-444D-A6CD-212A508A1AFD}" destId="{A1F12E07-2F91-4D0B-85C7-733C66629440}" srcOrd="0" destOrd="0" presId="urn:microsoft.com/office/officeart/2005/8/layout/hierarchy2"/>
    <dgm:cxn modelId="{F23AA51E-AAD6-4D91-8DCD-322A39E86705}" type="presOf" srcId="{1DCF6024-F06A-453E-B8EA-AB9BC34728B4}" destId="{F980A580-6CA3-4EEB-9B15-FCFF08B66CD4}" srcOrd="1" destOrd="0" presId="urn:microsoft.com/office/officeart/2005/8/layout/hierarchy2"/>
    <dgm:cxn modelId="{1EC7F950-116F-4FED-97AF-B02C33912E7D}" type="presParOf" srcId="{B89FEFF6-9470-40D3-97CB-458B3FA347CF}" destId="{5C1BCECA-8481-41E0-9865-CCF60BE1067E}" srcOrd="0" destOrd="0" presId="urn:microsoft.com/office/officeart/2005/8/layout/hierarchy2"/>
    <dgm:cxn modelId="{EAB47B33-B2F1-48EB-93D4-0795AFB92CA4}" type="presParOf" srcId="{5C1BCECA-8481-41E0-9865-CCF60BE1067E}" destId="{5CC4B964-0387-4B18-AB27-4F5EFF875367}" srcOrd="0" destOrd="0" presId="urn:microsoft.com/office/officeart/2005/8/layout/hierarchy2"/>
    <dgm:cxn modelId="{1CEA3D84-1B9C-415E-A4DD-8CBB7D11736F}" type="presParOf" srcId="{5C1BCECA-8481-41E0-9865-CCF60BE1067E}" destId="{A5F2B8C8-AEEE-43E3-A4A4-882C274FDD9D}" srcOrd="1" destOrd="0" presId="urn:microsoft.com/office/officeart/2005/8/layout/hierarchy2"/>
    <dgm:cxn modelId="{43F9F2C5-AE87-44D3-B448-718C97EFBC36}" type="presParOf" srcId="{A5F2B8C8-AEEE-43E3-A4A4-882C274FDD9D}" destId="{E179BAAC-D134-4CCB-856B-243FEAA56869}" srcOrd="0" destOrd="0" presId="urn:microsoft.com/office/officeart/2005/8/layout/hierarchy2"/>
    <dgm:cxn modelId="{92425C33-A164-4C4A-840F-77F77ADBDAE7}" type="presParOf" srcId="{E179BAAC-D134-4CCB-856B-243FEAA56869}" destId="{F980A580-6CA3-4EEB-9B15-FCFF08B66CD4}" srcOrd="0" destOrd="0" presId="urn:microsoft.com/office/officeart/2005/8/layout/hierarchy2"/>
    <dgm:cxn modelId="{92FCB6A5-7204-4ACC-A8BE-A72CFB7B5208}" type="presParOf" srcId="{A5F2B8C8-AEEE-43E3-A4A4-882C274FDD9D}" destId="{889BE87E-F6CF-436F-A47B-0FE22149B9A8}" srcOrd="1" destOrd="0" presId="urn:microsoft.com/office/officeart/2005/8/layout/hierarchy2"/>
    <dgm:cxn modelId="{1E4DD9B4-2973-4C08-AC5B-59D6FE2E04AE}" type="presParOf" srcId="{889BE87E-F6CF-436F-A47B-0FE22149B9A8}" destId="{6A5F4939-9FA6-46E6-BAFE-49E4FB925F9E}" srcOrd="0" destOrd="0" presId="urn:microsoft.com/office/officeart/2005/8/layout/hierarchy2"/>
    <dgm:cxn modelId="{EE02EC30-D6E2-4F3E-858B-9B8831C66B19}" type="presParOf" srcId="{889BE87E-F6CF-436F-A47B-0FE22149B9A8}" destId="{819D3A61-61BC-47C4-8818-A20467840B34}" srcOrd="1" destOrd="0" presId="urn:microsoft.com/office/officeart/2005/8/layout/hierarchy2"/>
    <dgm:cxn modelId="{54AF866E-B3C2-4D63-BAD4-5538965DAFB4}" type="presParOf" srcId="{A5F2B8C8-AEEE-43E3-A4A4-882C274FDD9D}" destId="{A1F12E07-2F91-4D0B-85C7-733C66629440}" srcOrd="2" destOrd="0" presId="urn:microsoft.com/office/officeart/2005/8/layout/hierarchy2"/>
    <dgm:cxn modelId="{E2808476-AB0C-4D35-AFDD-7AD1710E9EB1}" type="presParOf" srcId="{A1F12E07-2F91-4D0B-85C7-733C66629440}" destId="{572A92B8-F772-4BBC-818D-F29CCE980713}" srcOrd="0" destOrd="0" presId="urn:microsoft.com/office/officeart/2005/8/layout/hierarchy2"/>
    <dgm:cxn modelId="{D2757EC3-393E-4028-A6E9-0E26937CF5CE}" type="presParOf" srcId="{A5F2B8C8-AEEE-43E3-A4A4-882C274FDD9D}" destId="{2CA06108-A8EC-4138-AC53-8F2518B57B66}" srcOrd="3" destOrd="0" presId="urn:microsoft.com/office/officeart/2005/8/layout/hierarchy2"/>
    <dgm:cxn modelId="{BE62DB59-5271-4DA2-8574-884D4330BE3D}" type="presParOf" srcId="{2CA06108-A8EC-4138-AC53-8F2518B57B66}" destId="{3F9F5007-0D82-4D70-A2A4-81536B1B0754}" srcOrd="0" destOrd="0" presId="urn:microsoft.com/office/officeart/2005/8/layout/hierarchy2"/>
    <dgm:cxn modelId="{2DEF9BF8-34BA-4615-B674-C1D8C4F61206}" type="presParOf" srcId="{2CA06108-A8EC-4138-AC53-8F2518B57B66}" destId="{01ADACB6-D452-4E79-B2C4-6CC755D49B84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281A09B-1913-4364-8FB9-912913050B59}" type="doc">
      <dgm:prSet loTypeId="urn:microsoft.com/office/officeart/2005/8/layout/hierarchy4" loCatId="list" qsTypeId="urn:microsoft.com/office/officeart/2005/8/quickstyle/3d2#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5E3A8EC-B3B4-4C29-83A1-B9990C450A43}">
      <dgm:prSet custT="1"/>
      <dgm:spPr/>
      <dgm:t>
        <a:bodyPr/>
        <a:lstStyle/>
        <a:p>
          <a:r>
            <a:rPr lang="ru-RU" sz="2000" b="1" dirty="0" smtClean="0">
              <a:solidFill>
                <a:schemeClr val="bg1"/>
              </a:solidFill>
            </a:rPr>
            <a:t>СУД</a:t>
          </a:r>
        </a:p>
        <a:p>
          <a:r>
            <a:rPr lang="ru-RU" sz="2000" b="1" dirty="0" smtClean="0">
              <a:solidFill>
                <a:schemeClr val="bg1">
                  <a:lumMod val="95000"/>
                </a:schemeClr>
              </a:solidFill>
            </a:rPr>
            <a:t>общей юрисдикции</a:t>
          </a:r>
          <a:endParaRPr lang="ru-RU" sz="2000" b="1" dirty="0">
            <a:solidFill>
              <a:schemeClr val="bg1">
                <a:lumMod val="95000"/>
              </a:schemeClr>
            </a:solidFill>
          </a:endParaRPr>
        </a:p>
      </dgm:t>
    </dgm:pt>
    <dgm:pt modelId="{437B1D57-F94A-4183-9317-9F102F8C9D8F}" type="sibTrans" cxnId="{D539B9C4-2F74-4E20-8CCF-E51E59203C3D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6BB59C5F-4839-4A8E-9F9D-3E08F2F904D9}" type="parTrans" cxnId="{D539B9C4-2F74-4E20-8CCF-E51E59203C3D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DBC3B2D5-662B-4CD9-ADE6-3E351F034BD6}">
      <dgm:prSet custT="1"/>
      <dgm:spPr/>
      <dgm:t>
        <a:bodyPr/>
        <a:lstStyle/>
        <a:p>
          <a:r>
            <a:rPr lang="ru-RU" sz="2000" b="1" dirty="0" smtClean="0">
              <a:solidFill>
                <a:schemeClr val="bg1"/>
              </a:solidFill>
            </a:rPr>
            <a:t>КОМИССИЯ</a:t>
          </a:r>
        </a:p>
        <a:p>
          <a:r>
            <a:rPr lang="ru-RU" sz="2000" b="1" dirty="0" smtClean="0">
              <a:solidFill>
                <a:srgbClr val="FF0000"/>
              </a:solidFill>
            </a:rPr>
            <a:t>при ГБУ по КО</a:t>
          </a:r>
          <a:endParaRPr lang="ru-RU" sz="2000" b="1" dirty="0">
            <a:solidFill>
              <a:srgbClr val="FF0000"/>
            </a:solidFill>
          </a:endParaRPr>
        </a:p>
      </dgm:t>
    </dgm:pt>
    <dgm:pt modelId="{F7836A2A-2565-4557-B353-B3018ABB8767}" type="sibTrans" cxnId="{2FABB961-8C19-4FA3-9229-AA8C339EBDD9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EF5BDCAD-5C72-4C6E-8A44-EBA4D8246D8E}" type="parTrans" cxnId="{2FABB961-8C19-4FA3-9229-AA8C339EBDD9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90AAB884-A8D3-480F-B61A-DF4A8159DF42}">
      <dgm:prSet phldrT="[Текст]" custT="1"/>
      <dgm:spPr/>
      <dgm:t>
        <a:bodyPr/>
        <a:lstStyle/>
        <a:p>
          <a:r>
            <a:rPr lang="ru-RU" sz="1800" b="1" dirty="0" smtClean="0">
              <a:solidFill>
                <a:schemeClr val="bg1"/>
              </a:solidFill>
            </a:rPr>
            <a:t>ОСПАРИВАНИЕ КС </a:t>
          </a:r>
        </a:p>
        <a:p>
          <a:r>
            <a:rPr lang="ru-RU" sz="1800" b="1" dirty="0" smtClean="0">
              <a:solidFill>
                <a:srgbClr val="FF0000"/>
              </a:solidFill>
            </a:rPr>
            <a:t>ЮР. и ФИЗ. ЛИЦАМИ</a:t>
          </a:r>
          <a:endParaRPr lang="ru-RU" sz="1800" b="1" dirty="0">
            <a:solidFill>
              <a:srgbClr val="FF0000"/>
            </a:solidFill>
          </a:endParaRPr>
        </a:p>
      </dgm:t>
    </dgm:pt>
    <dgm:pt modelId="{67162BB9-343C-485D-8E20-18980D1180D7}" type="sibTrans" cxnId="{5740F8BE-5835-4802-A93A-52637F7A9B3A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469E807F-A7DB-4205-B5B7-864C6B61145A}" type="parTrans" cxnId="{5740F8BE-5835-4802-A93A-52637F7A9B3A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1A04C809-564C-468E-B7F6-21304373095A}" type="pres">
      <dgm:prSet presAssocID="{D281A09B-1913-4364-8FB9-912913050B59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6D388C91-57EE-4DA7-BFFD-8B14716E2CE4}" type="pres">
      <dgm:prSet presAssocID="{90AAB884-A8D3-480F-B61A-DF4A8159DF42}" presName="vertOne" presStyleCnt="0"/>
      <dgm:spPr/>
    </dgm:pt>
    <dgm:pt modelId="{99C1C17C-D714-4AED-A305-233742B105BF}" type="pres">
      <dgm:prSet presAssocID="{90AAB884-A8D3-480F-B61A-DF4A8159DF42}" presName="txOne" presStyleLbl="node0" presStyleIdx="0" presStyleCnt="3" custScaleY="98112" custLinFactNeighborX="-2103" custLinFactNeighborY="94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952ABFC-CED3-41FD-86BC-512C408514FC}" type="pres">
      <dgm:prSet presAssocID="{90AAB884-A8D3-480F-B61A-DF4A8159DF42}" presName="horzOne" presStyleCnt="0"/>
      <dgm:spPr/>
    </dgm:pt>
    <dgm:pt modelId="{BA9548FE-9DEB-457F-8E07-AB7146692D98}" type="pres">
      <dgm:prSet presAssocID="{67162BB9-343C-485D-8E20-18980D1180D7}" presName="sibSpaceOne" presStyleCnt="0"/>
      <dgm:spPr/>
    </dgm:pt>
    <dgm:pt modelId="{0D2B9AE4-108B-4B85-B75B-7C4133FF518E}" type="pres">
      <dgm:prSet presAssocID="{DBC3B2D5-662B-4CD9-ADE6-3E351F034BD6}" presName="vertOne" presStyleCnt="0"/>
      <dgm:spPr/>
    </dgm:pt>
    <dgm:pt modelId="{7429365C-8E2D-453F-9985-3A7DEBEF5060}" type="pres">
      <dgm:prSet presAssocID="{DBC3B2D5-662B-4CD9-ADE6-3E351F034BD6}" presName="txOne" presStyleLbl="node0" presStyleIdx="1" presStyleCnt="3" custLinFactNeighborX="0" custLinFactNeighborY="71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A00755F-2B14-4F14-864A-95C07C488C28}" type="pres">
      <dgm:prSet presAssocID="{DBC3B2D5-662B-4CD9-ADE6-3E351F034BD6}" presName="horzOne" presStyleCnt="0"/>
      <dgm:spPr/>
    </dgm:pt>
    <dgm:pt modelId="{4C08E9CA-6AF2-48F7-BC80-7C21E67EBA25}" type="pres">
      <dgm:prSet presAssocID="{F7836A2A-2565-4557-B353-B3018ABB8767}" presName="sibSpaceOne" presStyleCnt="0"/>
      <dgm:spPr/>
    </dgm:pt>
    <dgm:pt modelId="{14315153-BF0C-49FD-A1A3-8A17C71BC4FD}" type="pres">
      <dgm:prSet presAssocID="{F5E3A8EC-B3B4-4C29-83A1-B9990C450A43}" presName="vertOne" presStyleCnt="0"/>
      <dgm:spPr/>
    </dgm:pt>
    <dgm:pt modelId="{75776AEF-250F-4BB7-AFBD-99BC6359FD56}" type="pres">
      <dgm:prSet presAssocID="{F5E3A8EC-B3B4-4C29-83A1-B9990C450A43}" presName="txOne" presStyleLbl="node0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CA4CAA6-3899-4AAB-9C56-086A5605ED9B}" type="pres">
      <dgm:prSet presAssocID="{F5E3A8EC-B3B4-4C29-83A1-B9990C450A43}" presName="horzOne" presStyleCnt="0"/>
      <dgm:spPr/>
    </dgm:pt>
  </dgm:ptLst>
  <dgm:cxnLst>
    <dgm:cxn modelId="{D539B9C4-2F74-4E20-8CCF-E51E59203C3D}" srcId="{D281A09B-1913-4364-8FB9-912913050B59}" destId="{F5E3A8EC-B3B4-4C29-83A1-B9990C450A43}" srcOrd="2" destOrd="0" parTransId="{6BB59C5F-4839-4A8E-9F9D-3E08F2F904D9}" sibTransId="{437B1D57-F94A-4183-9317-9F102F8C9D8F}"/>
    <dgm:cxn modelId="{29852EE2-3FB7-4CA0-AA47-8F276B8B61BF}" type="presOf" srcId="{F5E3A8EC-B3B4-4C29-83A1-B9990C450A43}" destId="{75776AEF-250F-4BB7-AFBD-99BC6359FD56}" srcOrd="0" destOrd="0" presId="urn:microsoft.com/office/officeart/2005/8/layout/hierarchy4"/>
    <dgm:cxn modelId="{3BC4F72E-7C2B-4B98-85F7-772D5E648862}" type="presOf" srcId="{D281A09B-1913-4364-8FB9-912913050B59}" destId="{1A04C809-564C-468E-B7F6-21304373095A}" srcOrd="0" destOrd="0" presId="urn:microsoft.com/office/officeart/2005/8/layout/hierarchy4"/>
    <dgm:cxn modelId="{2FABB961-8C19-4FA3-9229-AA8C339EBDD9}" srcId="{D281A09B-1913-4364-8FB9-912913050B59}" destId="{DBC3B2D5-662B-4CD9-ADE6-3E351F034BD6}" srcOrd="1" destOrd="0" parTransId="{EF5BDCAD-5C72-4C6E-8A44-EBA4D8246D8E}" sibTransId="{F7836A2A-2565-4557-B353-B3018ABB8767}"/>
    <dgm:cxn modelId="{9E5EC95C-884A-4895-8A3F-55AE097FA8EF}" type="presOf" srcId="{90AAB884-A8D3-480F-B61A-DF4A8159DF42}" destId="{99C1C17C-D714-4AED-A305-233742B105BF}" srcOrd="0" destOrd="0" presId="urn:microsoft.com/office/officeart/2005/8/layout/hierarchy4"/>
    <dgm:cxn modelId="{63877EE7-537C-4F5F-B47E-890BE5C438FB}" type="presOf" srcId="{DBC3B2D5-662B-4CD9-ADE6-3E351F034BD6}" destId="{7429365C-8E2D-453F-9985-3A7DEBEF5060}" srcOrd="0" destOrd="0" presId="urn:microsoft.com/office/officeart/2005/8/layout/hierarchy4"/>
    <dgm:cxn modelId="{5740F8BE-5835-4802-A93A-52637F7A9B3A}" srcId="{D281A09B-1913-4364-8FB9-912913050B59}" destId="{90AAB884-A8D3-480F-B61A-DF4A8159DF42}" srcOrd="0" destOrd="0" parTransId="{469E807F-A7DB-4205-B5B7-864C6B61145A}" sibTransId="{67162BB9-343C-485D-8E20-18980D1180D7}"/>
    <dgm:cxn modelId="{A5FF7B2C-4B06-4973-869E-531A22AD2AC6}" type="presParOf" srcId="{1A04C809-564C-468E-B7F6-21304373095A}" destId="{6D388C91-57EE-4DA7-BFFD-8B14716E2CE4}" srcOrd="0" destOrd="0" presId="urn:microsoft.com/office/officeart/2005/8/layout/hierarchy4"/>
    <dgm:cxn modelId="{87A05EAB-D4F0-4109-A48D-6CA997CB11C6}" type="presParOf" srcId="{6D388C91-57EE-4DA7-BFFD-8B14716E2CE4}" destId="{99C1C17C-D714-4AED-A305-233742B105BF}" srcOrd="0" destOrd="0" presId="urn:microsoft.com/office/officeart/2005/8/layout/hierarchy4"/>
    <dgm:cxn modelId="{096E26CA-3160-4129-91A5-CB7A43A35A5F}" type="presParOf" srcId="{6D388C91-57EE-4DA7-BFFD-8B14716E2CE4}" destId="{E952ABFC-CED3-41FD-86BC-512C408514FC}" srcOrd="1" destOrd="0" presId="urn:microsoft.com/office/officeart/2005/8/layout/hierarchy4"/>
    <dgm:cxn modelId="{3B26F2EC-465E-42F4-9C78-2FAF3E492E52}" type="presParOf" srcId="{1A04C809-564C-468E-B7F6-21304373095A}" destId="{BA9548FE-9DEB-457F-8E07-AB7146692D98}" srcOrd="1" destOrd="0" presId="urn:microsoft.com/office/officeart/2005/8/layout/hierarchy4"/>
    <dgm:cxn modelId="{DD54E9DB-0D0B-47A6-BA61-56952CA57931}" type="presParOf" srcId="{1A04C809-564C-468E-B7F6-21304373095A}" destId="{0D2B9AE4-108B-4B85-B75B-7C4133FF518E}" srcOrd="2" destOrd="0" presId="urn:microsoft.com/office/officeart/2005/8/layout/hierarchy4"/>
    <dgm:cxn modelId="{3E9646B3-095A-459E-9998-93BA7057232E}" type="presParOf" srcId="{0D2B9AE4-108B-4B85-B75B-7C4133FF518E}" destId="{7429365C-8E2D-453F-9985-3A7DEBEF5060}" srcOrd="0" destOrd="0" presId="urn:microsoft.com/office/officeart/2005/8/layout/hierarchy4"/>
    <dgm:cxn modelId="{4639EB6C-E9F8-48F1-AFFD-45B89AE06F73}" type="presParOf" srcId="{0D2B9AE4-108B-4B85-B75B-7C4133FF518E}" destId="{9A00755F-2B14-4F14-864A-95C07C488C28}" srcOrd="1" destOrd="0" presId="urn:microsoft.com/office/officeart/2005/8/layout/hierarchy4"/>
    <dgm:cxn modelId="{53C42976-D72C-4A57-B5B8-560164B58C21}" type="presParOf" srcId="{1A04C809-564C-468E-B7F6-21304373095A}" destId="{4C08E9CA-6AF2-48F7-BC80-7C21E67EBA25}" srcOrd="3" destOrd="0" presId="urn:microsoft.com/office/officeart/2005/8/layout/hierarchy4"/>
    <dgm:cxn modelId="{B4B80E9F-B16B-435C-8E78-A08F6F90664C}" type="presParOf" srcId="{1A04C809-564C-468E-B7F6-21304373095A}" destId="{14315153-BF0C-49FD-A1A3-8A17C71BC4FD}" srcOrd="4" destOrd="0" presId="urn:microsoft.com/office/officeart/2005/8/layout/hierarchy4"/>
    <dgm:cxn modelId="{3F245B04-0497-452C-BB2D-02CB917A43DC}" type="presParOf" srcId="{14315153-BF0C-49FD-A1A3-8A17C71BC4FD}" destId="{75776AEF-250F-4BB7-AFBD-99BC6359FD56}" srcOrd="0" destOrd="0" presId="urn:microsoft.com/office/officeart/2005/8/layout/hierarchy4"/>
    <dgm:cxn modelId="{6B9C8E09-7D08-428B-A334-9885D5B86401}" type="presParOf" srcId="{14315153-BF0C-49FD-A1A3-8A17C71BC4FD}" destId="{CCA4CAA6-3899-4AAB-9C56-086A5605ED9B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281A09B-1913-4364-8FB9-912913050B59}" type="doc">
      <dgm:prSet loTypeId="urn:microsoft.com/office/officeart/2005/8/layout/hierarchy4" loCatId="list" qsTypeId="urn:microsoft.com/office/officeart/2005/8/quickstyle/3d2#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5E3A8EC-B3B4-4C29-83A1-B9990C450A43}">
      <dgm:prSet custT="1"/>
      <dgm:spPr/>
      <dgm:t>
        <a:bodyPr/>
        <a:lstStyle/>
        <a:p>
          <a:r>
            <a:rPr lang="ru-RU" sz="2000" b="1" dirty="0" smtClean="0">
              <a:solidFill>
                <a:schemeClr val="bg1"/>
              </a:solidFill>
            </a:rPr>
            <a:t>СУД</a:t>
          </a:r>
        </a:p>
        <a:p>
          <a:r>
            <a:rPr lang="ru-RU" sz="2000" b="1" dirty="0" smtClean="0">
              <a:solidFill>
                <a:schemeClr val="bg1">
                  <a:lumMod val="95000"/>
                </a:schemeClr>
              </a:solidFill>
            </a:rPr>
            <a:t>общей юрисдикции</a:t>
          </a:r>
          <a:endParaRPr lang="ru-RU" sz="2000" b="1" dirty="0">
            <a:solidFill>
              <a:schemeClr val="bg1">
                <a:lumMod val="95000"/>
              </a:schemeClr>
            </a:solidFill>
          </a:endParaRPr>
        </a:p>
      </dgm:t>
    </dgm:pt>
    <dgm:pt modelId="{437B1D57-F94A-4183-9317-9F102F8C9D8F}" type="sibTrans" cxnId="{D539B9C4-2F74-4E20-8CCF-E51E59203C3D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6BB59C5F-4839-4A8E-9F9D-3E08F2F904D9}" type="parTrans" cxnId="{D539B9C4-2F74-4E20-8CCF-E51E59203C3D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DBC3B2D5-662B-4CD9-ADE6-3E351F034BD6}">
      <dgm:prSet custT="1"/>
      <dgm:spPr/>
      <dgm:t>
        <a:bodyPr/>
        <a:lstStyle/>
        <a:p>
          <a:r>
            <a:rPr lang="ru-RU" sz="2000" b="1" dirty="0" smtClean="0">
              <a:solidFill>
                <a:srgbClr val="FF0000"/>
              </a:solidFill>
            </a:rPr>
            <a:t>ГБУ по КО</a:t>
          </a:r>
          <a:endParaRPr lang="ru-RU" sz="2000" b="1" dirty="0">
            <a:solidFill>
              <a:srgbClr val="FF0000"/>
            </a:solidFill>
          </a:endParaRPr>
        </a:p>
      </dgm:t>
    </dgm:pt>
    <dgm:pt modelId="{F7836A2A-2565-4557-B353-B3018ABB8767}" type="sibTrans" cxnId="{2FABB961-8C19-4FA3-9229-AA8C339EBDD9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EF5BDCAD-5C72-4C6E-8A44-EBA4D8246D8E}" type="parTrans" cxnId="{2FABB961-8C19-4FA3-9229-AA8C339EBDD9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90AAB884-A8D3-480F-B61A-DF4A8159DF42}">
      <dgm:prSet phldrT="[Текст]" custT="1"/>
      <dgm:spPr/>
      <dgm:t>
        <a:bodyPr/>
        <a:lstStyle/>
        <a:p>
          <a:r>
            <a:rPr lang="ru-RU" sz="1800" b="1" dirty="0" smtClean="0">
              <a:solidFill>
                <a:schemeClr val="bg1"/>
              </a:solidFill>
            </a:rPr>
            <a:t>ОСПАРИВАНИЕ КС </a:t>
          </a:r>
        </a:p>
        <a:p>
          <a:r>
            <a:rPr lang="ru-RU" sz="1800" b="1" dirty="0" smtClean="0">
              <a:solidFill>
                <a:srgbClr val="FF0000"/>
              </a:solidFill>
            </a:rPr>
            <a:t>ЮР. и ФИЗ. ЛИЦАМИ</a:t>
          </a:r>
          <a:endParaRPr lang="ru-RU" sz="1800" b="1" dirty="0">
            <a:solidFill>
              <a:srgbClr val="FF0000"/>
            </a:solidFill>
          </a:endParaRPr>
        </a:p>
      </dgm:t>
    </dgm:pt>
    <dgm:pt modelId="{67162BB9-343C-485D-8E20-18980D1180D7}" type="sibTrans" cxnId="{5740F8BE-5835-4802-A93A-52637F7A9B3A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469E807F-A7DB-4205-B5B7-864C6B61145A}" type="parTrans" cxnId="{5740F8BE-5835-4802-A93A-52637F7A9B3A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1A04C809-564C-468E-B7F6-21304373095A}" type="pres">
      <dgm:prSet presAssocID="{D281A09B-1913-4364-8FB9-912913050B59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6D388C91-57EE-4DA7-BFFD-8B14716E2CE4}" type="pres">
      <dgm:prSet presAssocID="{90AAB884-A8D3-480F-B61A-DF4A8159DF42}" presName="vertOne" presStyleCnt="0"/>
      <dgm:spPr/>
    </dgm:pt>
    <dgm:pt modelId="{99C1C17C-D714-4AED-A305-233742B105BF}" type="pres">
      <dgm:prSet presAssocID="{90AAB884-A8D3-480F-B61A-DF4A8159DF42}" presName="txOne" presStyleLbl="node0" presStyleIdx="0" presStyleCnt="3" custScaleY="98112" custLinFactNeighborX="-2103" custLinFactNeighborY="94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952ABFC-CED3-41FD-86BC-512C408514FC}" type="pres">
      <dgm:prSet presAssocID="{90AAB884-A8D3-480F-B61A-DF4A8159DF42}" presName="horzOne" presStyleCnt="0"/>
      <dgm:spPr/>
    </dgm:pt>
    <dgm:pt modelId="{BA9548FE-9DEB-457F-8E07-AB7146692D98}" type="pres">
      <dgm:prSet presAssocID="{67162BB9-343C-485D-8E20-18980D1180D7}" presName="sibSpaceOne" presStyleCnt="0"/>
      <dgm:spPr/>
    </dgm:pt>
    <dgm:pt modelId="{0D2B9AE4-108B-4B85-B75B-7C4133FF518E}" type="pres">
      <dgm:prSet presAssocID="{DBC3B2D5-662B-4CD9-ADE6-3E351F034BD6}" presName="vertOne" presStyleCnt="0"/>
      <dgm:spPr/>
    </dgm:pt>
    <dgm:pt modelId="{7429365C-8E2D-453F-9985-3A7DEBEF5060}" type="pres">
      <dgm:prSet presAssocID="{DBC3B2D5-662B-4CD9-ADE6-3E351F034BD6}" presName="txOne" presStyleLbl="node0" presStyleIdx="1" presStyleCnt="3" custLinFactNeighborX="0" custLinFactNeighborY="71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A00755F-2B14-4F14-864A-95C07C488C28}" type="pres">
      <dgm:prSet presAssocID="{DBC3B2D5-662B-4CD9-ADE6-3E351F034BD6}" presName="horzOne" presStyleCnt="0"/>
      <dgm:spPr/>
    </dgm:pt>
    <dgm:pt modelId="{4C08E9CA-6AF2-48F7-BC80-7C21E67EBA25}" type="pres">
      <dgm:prSet presAssocID="{F7836A2A-2565-4557-B353-B3018ABB8767}" presName="sibSpaceOne" presStyleCnt="0"/>
      <dgm:spPr/>
    </dgm:pt>
    <dgm:pt modelId="{14315153-BF0C-49FD-A1A3-8A17C71BC4FD}" type="pres">
      <dgm:prSet presAssocID="{F5E3A8EC-B3B4-4C29-83A1-B9990C450A43}" presName="vertOne" presStyleCnt="0"/>
      <dgm:spPr/>
    </dgm:pt>
    <dgm:pt modelId="{75776AEF-250F-4BB7-AFBD-99BC6359FD56}" type="pres">
      <dgm:prSet presAssocID="{F5E3A8EC-B3B4-4C29-83A1-B9990C450A43}" presName="txOne" presStyleLbl="node0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CA4CAA6-3899-4AAB-9C56-086A5605ED9B}" type="pres">
      <dgm:prSet presAssocID="{F5E3A8EC-B3B4-4C29-83A1-B9990C450A43}" presName="horzOne" presStyleCnt="0"/>
      <dgm:spPr/>
    </dgm:pt>
  </dgm:ptLst>
  <dgm:cxnLst>
    <dgm:cxn modelId="{D539B9C4-2F74-4E20-8CCF-E51E59203C3D}" srcId="{D281A09B-1913-4364-8FB9-912913050B59}" destId="{F5E3A8EC-B3B4-4C29-83A1-B9990C450A43}" srcOrd="2" destOrd="0" parTransId="{6BB59C5F-4839-4A8E-9F9D-3E08F2F904D9}" sibTransId="{437B1D57-F94A-4183-9317-9F102F8C9D8F}"/>
    <dgm:cxn modelId="{29852EE2-3FB7-4CA0-AA47-8F276B8B61BF}" type="presOf" srcId="{F5E3A8EC-B3B4-4C29-83A1-B9990C450A43}" destId="{75776AEF-250F-4BB7-AFBD-99BC6359FD56}" srcOrd="0" destOrd="0" presId="urn:microsoft.com/office/officeart/2005/8/layout/hierarchy4"/>
    <dgm:cxn modelId="{3BC4F72E-7C2B-4B98-85F7-772D5E648862}" type="presOf" srcId="{D281A09B-1913-4364-8FB9-912913050B59}" destId="{1A04C809-564C-468E-B7F6-21304373095A}" srcOrd="0" destOrd="0" presId="urn:microsoft.com/office/officeart/2005/8/layout/hierarchy4"/>
    <dgm:cxn modelId="{2FABB961-8C19-4FA3-9229-AA8C339EBDD9}" srcId="{D281A09B-1913-4364-8FB9-912913050B59}" destId="{DBC3B2D5-662B-4CD9-ADE6-3E351F034BD6}" srcOrd="1" destOrd="0" parTransId="{EF5BDCAD-5C72-4C6E-8A44-EBA4D8246D8E}" sibTransId="{F7836A2A-2565-4557-B353-B3018ABB8767}"/>
    <dgm:cxn modelId="{9E5EC95C-884A-4895-8A3F-55AE097FA8EF}" type="presOf" srcId="{90AAB884-A8D3-480F-B61A-DF4A8159DF42}" destId="{99C1C17C-D714-4AED-A305-233742B105BF}" srcOrd="0" destOrd="0" presId="urn:microsoft.com/office/officeart/2005/8/layout/hierarchy4"/>
    <dgm:cxn modelId="{63877EE7-537C-4F5F-B47E-890BE5C438FB}" type="presOf" srcId="{DBC3B2D5-662B-4CD9-ADE6-3E351F034BD6}" destId="{7429365C-8E2D-453F-9985-3A7DEBEF5060}" srcOrd="0" destOrd="0" presId="urn:microsoft.com/office/officeart/2005/8/layout/hierarchy4"/>
    <dgm:cxn modelId="{5740F8BE-5835-4802-A93A-52637F7A9B3A}" srcId="{D281A09B-1913-4364-8FB9-912913050B59}" destId="{90AAB884-A8D3-480F-B61A-DF4A8159DF42}" srcOrd="0" destOrd="0" parTransId="{469E807F-A7DB-4205-B5B7-864C6B61145A}" sibTransId="{67162BB9-343C-485D-8E20-18980D1180D7}"/>
    <dgm:cxn modelId="{A5FF7B2C-4B06-4973-869E-531A22AD2AC6}" type="presParOf" srcId="{1A04C809-564C-468E-B7F6-21304373095A}" destId="{6D388C91-57EE-4DA7-BFFD-8B14716E2CE4}" srcOrd="0" destOrd="0" presId="urn:microsoft.com/office/officeart/2005/8/layout/hierarchy4"/>
    <dgm:cxn modelId="{87A05EAB-D4F0-4109-A48D-6CA997CB11C6}" type="presParOf" srcId="{6D388C91-57EE-4DA7-BFFD-8B14716E2CE4}" destId="{99C1C17C-D714-4AED-A305-233742B105BF}" srcOrd="0" destOrd="0" presId="urn:microsoft.com/office/officeart/2005/8/layout/hierarchy4"/>
    <dgm:cxn modelId="{096E26CA-3160-4129-91A5-CB7A43A35A5F}" type="presParOf" srcId="{6D388C91-57EE-4DA7-BFFD-8B14716E2CE4}" destId="{E952ABFC-CED3-41FD-86BC-512C408514FC}" srcOrd="1" destOrd="0" presId="urn:microsoft.com/office/officeart/2005/8/layout/hierarchy4"/>
    <dgm:cxn modelId="{3B26F2EC-465E-42F4-9C78-2FAF3E492E52}" type="presParOf" srcId="{1A04C809-564C-468E-B7F6-21304373095A}" destId="{BA9548FE-9DEB-457F-8E07-AB7146692D98}" srcOrd="1" destOrd="0" presId="urn:microsoft.com/office/officeart/2005/8/layout/hierarchy4"/>
    <dgm:cxn modelId="{DD54E9DB-0D0B-47A6-BA61-56952CA57931}" type="presParOf" srcId="{1A04C809-564C-468E-B7F6-21304373095A}" destId="{0D2B9AE4-108B-4B85-B75B-7C4133FF518E}" srcOrd="2" destOrd="0" presId="urn:microsoft.com/office/officeart/2005/8/layout/hierarchy4"/>
    <dgm:cxn modelId="{3E9646B3-095A-459E-9998-93BA7057232E}" type="presParOf" srcId="{0D2B9AE4-108B-4B85-B75B-7C4133FF518E}" destId="{7429365C-8E2D-453F-9985-3A7DEBEF5060}" srcOrd="0" destOrd="0" presId="urn:microsoft.com/office/officeart/2005/8/layout/hierarchy4"/>
    <dgm:cxn modelId="{4639EB6C-E9F8-48F1-AFFD-45B89AE06F73}" type="presParOf" srcId="{0D2B9AE4-108B-4B85-B75B-7C4133FF518E}" destId="{9A00755F-2B14-4F14-864A-95C07C488C28}" srcOrd="1" destOrd="0" presId="urn:microsoft.com/office/officeart/2005/8/layout/hierarchy4"/>
    <dgm:cxn modelId="{53C42976-D72C-4A57-B5B8-560164B58C21}" type="presParOf" srcId="{1A04C809-564C-468E-B7F6-21304373095A}" destId="{4C08E9CA-6AF2-48F7-BC80-7C21E67EBA25}" srcOrd="3" destOrd="0" presId="urn:microsoft.com/office/officeart/2005/8/layout/hierarchy4"/>
    <dgm:cxn modelId="{B4B80E9F-B16B-435C-8E78-A08F6F90664C}" type="presParOf" srcId="{1A04C809-564C-468E-B7F6-21304373095A}" destId="{14315153-BF0C-49FD-A1A3-8A17C71BC4FD}" srcOrd="4" destOrd="0" presId="urn:microsoft.com/office/officeart/2005/8/layout/hierarchy4"/>
    <dgm:cxn modelId="{3F245B04-0497-452C-BB2D-02CB917A43DC}" type="presParOf" srcId="{14315153-BF0C-49FD-A1A3-8A17C71BC4FD}" destId="{75776AEF-250F-4BB7-AFBD-99BC6359FD56}" srcOrd="0" destOrd="0" presId="urn:microsoft.com/office/officeart/2005/8/layout/hierarchy4"/>
    <dgm:cxn modelId="{6B9C8E09-7D08-428B-A334-9885D5B86401}" type="presParOf" srcId="{14315153-BF0C-49FD-A1A3-8A17C71BC4FD}" destId="{CCA4CAA6-3899-4AAB-9C56-086A5605ED9B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CC4B964-0387-4B18-AB27-4F5EFF875367}">
      <dsp:nvSpPr>
        <dsp:cNvPr id="0" name=""/>
        <dsp:cNvSpPr/>
      </dsp:nvSpPr>
      <dsp:spPr>
        <a:xfrm>
          <a:off x="6261" y="837160"/>
          <a:ext cx="3414689" cy="17073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ts val="600"/>
            </a:spcAft>
          </a:pPr>
          <a:r>
            <a:rPr lang="ru-RU" sz="2400" b="1" kern="1200" dirty="0" smtClean="0">
              <a:solidFill>
                <a:schemeClr val="bg1"/>
              </a:solidFill>
            </a:rPr>
            <a:t>ОСПАРИВАНИЕ КС </a:t>
          </a:r>
          <a:r>
            <a:rPr lang="ru-RU" sz="2400" b="1" kern="1200" dirty="0" smtClean="0">
              <a:solidFill>
                <a:srgbClr val="FF0000"/>
              </a:solidFill>
            </a:rPr>
            <a:t>юр. и физ. лицами</a:t>
          </a:r>
          <a:endParaRPr lang="ru-RU" sz="2400" b="1" kern="1200" dirty="0">
            <a:solidFill>
              <a:srgbClr val="FF0000"/>
            </a:solidFill>
          </a:endParaRPr>
        </a:p>
      </dsp:txBody>
      <dsp:txXfrm>
        <a:off x="6261" y="837160"/>
        <a:ext cx="3414689" cy="1707344"/>
      </dsp:txXfrm>
    </dsp:sp>
    <dsp:sp modelId="{E179BAAC-D134-4CCB-856B-243FEAA56869}">
      <dsp:nvSpPr>
        <dsp:cNvPr id="0" name=""/>
        <dsp:cNvSpPr/>
      </dsp:nvSpPr>
      <dsp:spPr>
        <a:xfrm rot="19291320">
          <a:off x="3233452" y="1108151"/>
          <a:ext cx="1726870" cy="90878"/>
        </a:xfrm>
        <a:custGeom>
          <a:avLst/>
          <a:gdLst/>
          <a:ahLst/>
          <a:cxnLst/>
          <a:rect l="0" t="0" r="0" b="0"/>
          <a:pathLst>
            <a:path>
              <a:moveTo>
                <a:pt x="0" y="45439"/>
              </a:moveTo>
              <a:lnTo>
                <a:pt x="1726870" y="4543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b="1" kern="1200">
            <a:solidFill>
              <a:schemeClr val="tx1"/>
            </a:solidFill>
          </a:endParaRPr>
        </a:p>
      </dsp:txBody>
      <dsp:txXfrm rot="19291320">
        <a:off x="4053716" y="1110419"/>
        <a:ext cx="86343" cy="86343"/>
      </dsp:txXfrm>
    </dsp:sp>
    <dsp:sp modelId="{6A5F4939-9FA6-46E6-BAFE-49E4FB925F9E}">
      <dsp:nvSpPr>
        <dsp:cNvPr id="0" name=""/>
        <dsp:cNvSpPr/>
      </dsp:nvSpPr>
      <dsp:spPr>
        <a:xfrm>
          <a:off x="4772825" y="11274"/>
          <a:ext cx="2551728" cy="121014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ts val="600"/>
            </a:spcAft>
          </a:pPr>
          <a:r>
            <a:rPr lang="ru-RU" sz="2400" b="1" kern="1200" dirty="0" smtClean="0">
              <a:solidFill>
                <a:schemeClr val="bg1"/>
              </a:solidFill>
            </a:rPr>
            <a:t>КОМИССИЯ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ts val="600"/>
            </a:spcAft>
          </a:pPr>
          <a:r>
            <a:rPr lang="ru-RU" sz="1400" b="1" kern="1200" dirty="0" smtClean="0">
              <a:solidFill>
                <a:srgbClr val="FF0000"/>
              </a:solidFill>
            </a:rPr>
            <a:t>(в случае ее создания в субъекте РФ)</a:t>
          </a:r>
          <a:endParaRPr lang="ru-RU" sz="1400" b="1" kern="1200" dirty="0">
            <a:solidFill>
              <a:srgbClr val="FF0000"/>
            </a:solidFill>
          </a:endParaRPr>
        </a:p>
      </dsp:txBody>
      <dsp:txXfrm>
        <a:off x="4772825" y="11274"/>
        <a:ext cx="2551728" cy="1210148"/>
      </dsp:txXfrm>
    </dsp:sp>
    <dsp:sp modelId="{A1F12E07-2F91-4D0B-85C7-733C66629440}">
      <dsp:nvSpPr>
        <dsp:cNvPr id="0" name=""/>
        <dsp:cNvSpPr/>
      </dsp:nvSpPr>
      <dsp:spPr>
        <a:xfrm rot="2181865">
          <a:off x="3254902" y="2150959"/>
          <a:ext cx="1705346" cy="90878"/>
        </a:xfrm>
        <a:custGeom>
          <a:avLst/>
          <a:gdLst/>
          <a:ahLst/>
          <a:cxnLst/>
          <a:rect l="0" t="0" r="0" b="0"/>
          <a:pathLst>
            <a:path>
              <a:moveTo>
                <a:pt x="0" y="45439"/>
              </a:moveTo>
              <a:lnTo>
                <a:pt x="1705346" y="4543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b="1" kern="1200">
            <a:solidFill>
              <a:schemeClr val="tx1"/>
            </a:solidFill>
          </a:endParaRPr>
        </a:p>
      </dsp:txBody>
      <dsp:txXfrm rot="2181865">
        <a:off x="4064942" y="2153764"/>
        <a:ext cx="85267" cy="85267"/>
      </dsp:txXfrm>
    </dsp:sp>
    <dsp:sp modelId="{3F9F5007-0D82-4D70-A2A4-81536B1B0754}">
      <dsp:nvSpPr>
        <dsp:cNvPr id="0" name=""/>
        <dsp:cNvSpPr/>
      </dsp:nvSpPr>
      <dsp:spPr>
        <a:xfrm>
          <a:off x="4794201" y="2157987"/>
          <a:ext cx="2547323" cy="108795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ts val="600"/>
            </a:spcAft>
          </a:pPr>
          <a:r>
            <a:rPr lang="ru-RU" sz="2200" b="1" kern="1200" dirty="0" smtClean="0">
              <a:solidFill>
                <a:schemeClr val="bg1"/>
              </a:solidFill>
            </a:rPr>
            <a:t>СУД</a:t>
          </a:r>
          <a:r>
            <a:rPr lang="ru-RU" sz="2200" b="1" kern="1200" baseline="0" dirty="0" smtClean="0">
              <a:solidFill>
                <a:schemeClr val="bg1"/>
              </a:solidFill>
            </a:rPr>
            <a:t> 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ts val="600"/>
            </a:spcAft>
          </a:pPr>
          <a:r>
            <a:rPr lang="ru-RU" sz="2200" b="1" kern="1200" baseline="0" dirty="0" smtClean="0">
              <a:solidFill>
                <a:srgbClr val="FF0000"/>
              </a:solidFill>
            </a:rPr>
            <a:t>общей юрисдикции</a:t>
          </a:r>
          <a:endParaRPr lang="ru-RU" sz="2200" b="1" kern="1200" dirty="0">
            <a:solidFill>
              <a:srgbClr val="FF0000"/>
            </a:solidFill>
          </a:endParaRPr>
        </a:p>
      </dsp:txBody>
      <dsp:txXfrm>
        <a:off x="4794201" y="2157987"/>
        <a:ext cx="2547323" cy="1087954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9C1C17C-D714-4AED-A305-233742B105BF}">
      <dsp:nvSpPr>
        <dsp:cNvPr id="0" name=""/>
        <dsp:cNvSpPr/>
      </dsp:nvSpPr>
      <dsp:spPr>
        <a:xfrm>
          <a:off x="0" y="12915"/>
          <a:ext cx="2567924" cy="134232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bg1"/>
              </a:solidFill>
            </a:rPr>
            <a:t>ОСПАРИВАНИЕ КС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FF0000"/>
              </a:solidFill>
            </a:rPr>
            <a:t>ЮР. и ФИЗ. ЛИЦАМИ</a:t>
          </a:r>
          <a:endParaRPr lang="ru-RU" sz="1800" b="1" kern="1200" dirty="0">
            <a:solidFill>
              <a:srgbClr val="FF0000"/>
            </a:solidFill>
          </a:endParaRPr>
        </a:p>
      </dsp:txBody>
      <dsp:txXfrm>
        <a:off x="0" y="12915"/>
        <a:ext cx="2567924" cy="1342321"/>
      </dsp:txXfrm>
    </dsp:sp>
    <dsp:sp modelId="{7429365C-8E2D-453F-9985-3A7DEBEF5060}">
      <dsp:nvSpPr>
        <dsp:cNvPr id="0" name=""/>
        <dsp:cNvSpPr/>
      </dsp:nvSpPr>
      <dsp:spPr>
        <a:xfrm>
          <a:off x="3005685" y="0"/>
          <a:ext cx="2567924" cy="136815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bg1"/>
              </a:solidFill>
            </a:rPr>
            <a:t>КОМИССИЯ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FF0000"/>
              </a:solidFill>
            </a:rPr>
            <a:t>при ГБУ по КО</a:t>
          </a:r>
          <a:endParaRPr lang="ru-RU" sz="2000" b="1" kern="1200" dirty="0">
            <a:solidFill>
              <a:srgbClr val="FF0000"/>
            </a:solidFill>
          </a:endParaRPr>
        </a:p>
      </dsp:txBody>
      <dsp:txXfrm>
        <a:off x="3005685" y="0"/>
        <a:ext cx="2567924" cy="1368152"/>
      </dsp:txXfrm>
    </dsp:sp>
    <dsp:sp modelId="{75776AEF-250F-4BB7-AFBD-99BC6359FD56}">
      <dsp:nvSpPr>
        <dsp:cNvPr id="0" name=""/>
        <dsp:cNvSpPr/>
      </dsp:nvSpPr>
      <dsp:spPr>
        <a:xfrm>
          <a:off x="6005021" y="0"/>
          <a:ext cx="2567924" cy="136815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bg1"/>
              </a:solidFill>
            </a:rPr>
            <a:t>СУД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bg1">
                  <a:lumMod val="95000"/>
                </a:schemeClr>
              </a:solidFill>
            </a:rPr>
            <a:t>общей юрисдикции</a:t>
          </a:r>
          <a:endParaRPr lang="ru-RU" sz="2000" b="1" kern="1200" dirty="0">
            <a:solidFill>
              <a:schemeClr val="bg1">
                <a:lumMod val="95000"/>
              </a:schemeClr>
            </a:solidFill>
          </a:endParaRPr>
        </a:p>
      </dsp:txBody>
      <dsp:txXfrm>
        <a:off x="6005021" y="0"/>
        <a:ext cx="2567924" cy="1368152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9C1C17C-D714-4AED-A305-233742B105BF}">
      <dsp:nvSpPr>
        <dsp:cNvPr id="0" name=""/>
        <dsp:cNvSpPr/>
      </dsp:nvSpPr>
      <dsp:spPr>
        <a:xfrm>
          <a:off x="0" y="12915"/>
          <a:ext cx="2567924" cy="134232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bg1"/>
              </a:solidFill>
            </a:rPr>
            <a:t>ОСПАРИВАНИЕ КС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FF0000"/>
              </a:solidFill>
            </a:rPr>
            <a:t>ЮР. и ФИЗ. ЛИЦАМИ</a:t>
          </a:r>
          <a:endParaRPr lang="ru-RU" sz="1800" b="1" kern="1200" dirty="0">
            <a:solidFill>
              <a:srgbClr val="FF0000"/>
            </a:solidFill>
          </a:endParaRPr>
        </a:p>
      </dsp:txBody>
      <dsp:txXfrm>
        <a:off x="0" y="12915"/>
        <a:ext cx="2567924" cy="1342321"/>
      </dsp:txXfrm>
    </dsp:sp>
    <dsp:sp modelId="{7429365C-8E2D-453F-9985-3A7DEBEF5060}">
      <dsp:nvSpPr>
        <dsp:cNvPr id="0" name=""/>
        <dsp:cNvSpPr/>
      </dsp:nvSpPr>
      <dsp:spPr>
        <a:xfrm>
          <a:off x="3005685" y="0"/>
          <a:ext cx="2567924" cy="136815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FF0000"/>
              </a:solidFill>
            </a:rPr>
            <a:t>ГБУ по КО</a:t>
          </a:r>
          <a:endParaRPr lang="ru-RU" sz="2000" b="1" kern="1200" dirty="0">
            <a:solidFill>
              <a:srgbClr val="FF0000"/>
            </a:solidFill>
          </a:endParaRPr>
        </a:p>
      </dsp:txBody>
      <dsp:txXfrm>
        <a:off x="3005685" y="0"/>
        <a:ext cx="2567924" cy="1368152"/>
      </dsp:txXfrm>
    </dsp:sp>
    <dsp:sp modelId="{75776AEF-250F-4BB7-AFBD-99BC6359FD56}">
      <dsp:nvSpPr>
        <dsp:cNvPr id="0" name=""/>
        <dsp:cNvSpPr/>
      </dsp:nvSpPr>
      <dsp:spPr>
        <a:xfrm>
          <a:off x="6005021" y="0"/>
          <a:ext cx="2567924" cy="136815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bg1"/>
              </a:solidFill>
            </a:rPr>
            <a:t>СУД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bg1">
                  <a:lumMod val="95000"/>
                </a:schemeClr>
              </a:solidFill>
            </a:rPr>
            <a:t>общей юрисдикции</a:t>
          </a:r>
          <a:endParaRPr lang="ru-RU" sz="2000" b="1" kern="1200" dirty="0">
            <a:solidFill>
              <a:schemeClr val="bg1">
                <a:lumMod val="95000"/>
              </a:schemeClr>
            </a:solidFill>
          </a:endParaRPr>
        </a:p>
      </dsp:txBody>
      <dsp:txXfrm>
        <a:off x="6005021" y="0"/>
        <a:ext cx="2567924" cy="13681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#1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#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#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C6C0EF-3063-4F1F-8BFC-B61BD4E148C0}" type="datetimeFigureOut">
              <a:rPr lang="ru-RU" smtClean="0"/>
              <a:pPr/>
              <a:t>08.12.2020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53FBB7-D555-4C99-BC6A-5E1F35C10B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95140677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E80DBF-66ED-4C40-8CD1-7695A54057BC}" type="datetimeFigureOut">
              <a:rPr lang="ru-RU" smtClean="0"/>
              <a:pPr/>
              <a:t>08.12.2020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5A9671-E853-4A27-AF64-2270053A2C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93461602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Верхний колонтитул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28540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2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body" idx="1"/>
          </p:nvPr>
        </p:nvSpPr>
        <p:spPr>
          <a:xfrm>
            <a:off x="457200" y="1600202"/>
            <a:ext cx="8229600" cy="49675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556792" y="6333133"/>
            <a:ext cx="548699" cy="52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fld id="{D62B84D6-446D-4D94-8159-98A5971DF3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50065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457200" y="5875080"/>
            <a:ext cx="8229600" cy="6927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2400">
                <a:solidFill>
                  <a:schemeClr val="dk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Shape 26"/>
          <p:cNvSpPr txBox="1">
            <a:spLocks noGrp="1"/>
          </p:cNvSpPr>
          <p:nvPr>
            <p:ph type="sldNum" idx="12"/>
          </p:nvPr>
        </p:nvSpPr>
        <p:spPr>
          <a:xfrm>
            <a:off x="8556792" y="6333133"/>
            <a:ext cx="548699" cy="52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fld id="{D62B84D6-446D-4D94-8159-98A5971DF3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039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972C80C-CF06-4C72-BF7F-6B9F497A08E1}" type="datetimeFigureOut">
              <a:rPr lang="ru-RU" smtClean="0"/>
              <a:pPr/>
              <a:t>08.12.2020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FA0DD-2507-4263-B26F-1D85C5F6943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049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21153-4E0C-4B6D-B0C4-C204C7EB3D0E}" type="datetime1">
              <a:rPr lang="ru-RU" smtClean="0"/>
              <a:pPr/>
              <a:t>08.12.2020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36205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1pPr>
            <a:lvl2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2pPr>
            <a:lvl3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3pPr>
            <a:lvl4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4pPr>
            <a:lvl5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5pPr>
            <a:lvl6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6pPr>
            <a:lvl7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7pPr>
            <a:lvl8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8pPr>
            <a:lvl9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600202"/>
            <a:ext cx="8229600" cy="4967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600"/>
              </a:spcBef>
              <a:buSzPct val="100000"/>
              <a:defRPr sz="3000"/>
            </a:lvl1pPr>
            <a:lvl2pPr>
              <a:spcBef>
                <a:spcPts val="480"/>
              </a:spcBef>
              <a:buSzPct val="100000"/>
              <a:defRPr sz="2400"/>
            </a:lvl2pPr>
            <a:lvl3pPr>
              <a:spcBef>
                <a:spcPts val="480"/>
              </a:spcBef>
              <a:buSzPct val="100000"/>
              <a:defRPr sz="2400"/>
            </a:lvl3pPr>
            <a:lvl4pPr>
              <a:spcBef>
                <a:spcPts val="360"/>
              </a:spcBef>
              <a:buSzPct val="100000"/>
              <a:defRPr sz="1800"/>
            </a:lvl4pPr>
            <a:lvl5pPr>
              <a:spcBef>
                <a:spcPts val="360"/>
              </a:spcBef>
              <a:buSzPct val="100000"/>
              <a:defRPr sz="1800"/>
            </a:lvl5pPr>
            <a:lvl6pPr>
              <a:spcBef>
                <a:spcPts val="360"/>
              </a:spcBef>
              <a:buSzPct val="100000"/>
              <a:defRPr sz="1800"/>
            </a:lvl6pPr>
            <a:lvl7pPr>
              <a:spcBef>
                <a:spcPts val="360"/>
              </a:spcBef>
              <a:buSzPct val="100000"/>
              <a:defRPr sz="1800"/>
            </a:lvl7pPr>
            <a:lvl8pPr>
              <a:spcBef>
                <a:spcPts val="360"/>
              </a:spcBef>
              <a:buSzPct val="100000"/>
              <a:defRPr sz="1800"/>
            </a:lvl8pPr>
            <a:lvl9pPr>
              <a:spcBef>
                <a:spcPts val="360"/>
              </a:spcBef>
              <a:buSzPct val="100000"/>
              <a:defRPr sz="1800"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8556792" y="6333133"/>
            <a:ext cx="548699" cy="52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>
            <a:lvl1pPr algn="r">
              <a:spcBef>
                <a:spcPts val="0"/>
              </a:spcBef>
              <a:buNone/>
              <a:defRPr sz="1733">
                <a:solidFill>
                  <a:schemeClr val="dk1"/>
                </a:solidFill>
              </a:defRPr>
            </a:lvl1pPr>
          </a:lstStyle>
          <a:p>
            <a:fld id="{D62B84D6-446D-4D94-8159-98A5971DF3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02396822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2" r:id="rId1"/>
    <p:sldLayoutId id="2147483665" r:id="rId2"/>
    <p:sldLayoutId id="2147483668" r:id="rId3"/>
    <p:sldLayoutId id="2147483669" r:id="rId4"/>
  </p:sldLayoutIdLst>
  <p:hf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arant.ru/products/ipo/prime/doc/74352028/" TargetMode="Externa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arant.ru/products/ipo/prime/doc/74352028/" TargetMode="Externa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619274" y="310384"/>
            <a:ext cx="793870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ЗАКОНОДАТЕЛЬНЫЕ </a:t>
            </a:r>
          </a:p>
          <a:p>
            <a:pPr algn="ctr"/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и МЕТОДИЧЕСКИЕ НОВЕЛЛЫ </a:t>
            </a:r>
          </a:p>
          <a:p>
            <a:pPr algn="ctr"/>
            <a:r>
              <a:rPr lang="ru-RU" sz="36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в</a:t>
            </a: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ГКО и ОСПАРИВАНИИ</a:t>
            </a:r>
          </a:p>
          <a:p>
            <a:pPr algn="ctr"/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КАДАСТРОВОЙ СТОИМОСТИ.</a:t>
            </a:r>
          </a:p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Промежуточные итоги ГКО-2020 </a:t>
            </a:r>
          </a:p>
          <a:p>
            <a:pPr algn="ctr"/>
            <a:r>
              <a:rPr lang="ru-RU" sz="3600" b="1" dirty="0">
                <a:solidFill>
                  <a:srgbClr val="FF0000"/>
                </a:solidFill>
                <a:latin typeface="Calibri" panose="020F0502020204030204" pitchFamily="34" charset="0"/>
              </a:rPr>
              <a:t>и</a:t>
            </a:r>
            <a:r>
              <a:rPr lang="ru-RU" sz="36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 перспективы проведения ГКО-2021 </a:t>
            </a:r>
          </a:p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в г. Москве</a:t>
            </a:r>
          </a:p>
        </p:txBody>
      </p:sp>
      <p:sp>
        <p:nvSpPr>
          <p:cNvPr id="17" name="Прямоугольник 10"/>
          <p:cNvSpPr>
            <a:spLocks noChangeArrowheads="1"/>
          </p:cNvSpPr>
          <p:nvPr/>
        </p:nvSpPr>
        <p:spPr bwMode="auto">
          <a:xfrm>
            <a:off x="89901" y="6297537"/>
            <a:ext cx="9144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ru-RU" altLang="ru-RU" b="1" dirty="0" smtClean="0">
                <a:solidFill>
                  <a:srgbClr val="0070C0"/>
                </a:solidFill>
              </a:rPr>
              <a:t>Всероссийский оценочный форум, 09 декабря 2020 </a:t>
            </a:r>
            <a:r>
              <a:rPr lang="ru-RU" altLang="ru-RU" b="1" dirty="0">
                <a:solidFill>
                  <a:srgbClr val="0070C0"/>
                </a:solidFill>
              </a:rPr>
              <a:t>года</a:t>
            </a:r>
            <a:endParaRPr lang="ru-RU" alt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394051" y="4365790"/>
            <a:ext cx="8628702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  <a:latin typeface="Arial" charset="0"/>
                <a:cs typeface="Arial" charset="0"/>
              </a:rPr>
              <a:t>Кулаков Кирилл Юрьевич</a:t>
            </a:r>
            <a:r>
              <a:rPr lang="ru-RU" sz="2400" dirty="0" smtClean="0">
                <a:solidFill>
                  <a:schemeClr val="bg2">
                    <a:lumMod val="10000"/>
                  </a:schemeClr>
                </a:solidFill>
                <a:latin typeface="Arial" charset="0"/>
                <a:cs typeface="Arial" charset="0"/>
              </a:rPr>
              <a:t>,</a:t>
            </a:r>
          </a:p>
          <a:p>
            <a:pPr algn="ctr"/>
            <a:r>
              <a:rPr lang="ru-RU" dirty="0" smtClean="0">
                <a:solidFill>
                  <a:schemeClr val="bg2">
                    <a:lumMod val="10000"/>
                  </a:schemeClr>
                </a:solidFill>
                <a:latin typeface="Arial" charset="0"/>
                <a:cs typeface="Arial" charset="0"/>
              </a:rPr>
              <a:t>Председатель Комитета по кадастровой оценке и оспариванию КС НО СРОО,</a:t>
            </a:r>
          </a:p>
          <a:p>
            <a:pPr algn="ctr"/>
            <a:r>
              <a:rPr lang="ru-RU" dirty="0" smtClean="0">
                <a:solidFill>
                  <a:schemeClr val="bg2">
                    <a:lumMod val="10000"/>
                  </a:schemeClr>
                </a:solidFill>
                <a:latin typeface="Arial" charset="0"/>
                <a:cs typeface="Arial" charset="0"/>
              </a:rPr>
              <a:t>Вице-президент СРО РАО,</a:t>
            </a:r>
          </a:p>
          <a:p>
            <a:pPr algn="ctr"/>
            <a:r>
              <a:rPr lang="ru-RU" dirty="0" smtClean="0">
                <a:solidFill>
                  <a:schemeClr val="bg2">
                    <a:lumMod val="10000"/>
                  </a:schemeClr>
                </a:solidFill>
                <a:latin typeface="Arial" charset="0"/>
                <a:cs typeface="Arial" charset="0"/>
              </a:rPr>
              <a:t>Общественный уполномоченный Правительства Москвы по вопросам судебной экспертизы, кадастровой оценке и оспариванию КС,</a:t>
            </a:r>
          </a:p>
          <a:p>
            <a:pPr algn="ctr"/>
            <a:r>
              <a:rPr lang="ru-RU" dirty="0" smtClean="0">
                <a:solidFill>
                  <a:schemeClr val="bg2">
                    <a:lumMod val="10000"/>
                  </a:schemeClr>
                </a:solidFill>
                <a:latin typeface="Arial" charset="0"/>
                <a:cs typeface="Arial" charset="0"/>
              </a:rPr>
              <a:t>Президент Союза финансово-экономических судебных экспертов </a:t>
            </a:r>
          </a:p>
        </p:txBody>
      </p:sp>
    </p:spTree>
    <p:extLst>
      <p:ext uri="{BB962C8B-B14F-4D97-AF65-F5344CB8AC3E}">
        <p14:creationId xmlns:p14="http://schemas.microsoft.com/office/powerpoint/2010/main" xmlns="" val="40558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Содержимое 12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xmlns="" val="457857688"/>
              </p:ext>
            </p:extLst>
          </p:nvPr>
        </p:nvGraphicFramePr>
        <p:xfrm>
          <a:off x="345270" y="2630292"/>
          <a:ext cx="8579296" cy="13681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9" name="Прямая со стрелкой 8"/>
          <p:cNvCxnSpPr/>
          <p:nvPr/>
        </p:nvCxnSpPr>
        <p:spPr>
          <a:xfrm>
            <a:off x="2919587" y="3324131"/>
            <a:ext cx="504056" cy="0"/>
          </a:xfrm>
          <a:prstGeom prst="straightConnector1">
            <a:avLst/>
          </a:prstGeom>
          <a:ln w="28575">
            <a:prstDash val="solid"/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5883300" y="3301781"/>
            <a:ext cx="504056" cy="0"/>
          </a:xfrm>
          <a:prstGeom prst="straightConnector1">
            <a:avLst/>
          </a:prstGeom>
          <a:ln w="28575">
            <a:prstDash val="dash"/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116670" y="260789"/>
            <a:ext cx="903649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u="sng" dirty="0" smtClean="0"/>
              <a:t>ОСПАРИВАНИЕ КС - </a:t>
            </a:r>
            <a:r>
              <a:rPr lang="ru-RU" sz="3200" b="1" u="sng" dirty="0" smtClean="0">
                <a:solidFill>
                  <a:srgbClr val="FF0000"/>
                </a:solidFill>
              </a:rPr>
              <a:t>ЧТО ПРЕДЛАГАЛОСЬ </a:t>
            </a:r>
          </a:p>
          <a:p>
            <a:pPr algn="ctr"/>
            <a:r>
              <a:rPr lang="ru-RU" sz="2400" b="1" u="sng" dirty="0" smtClean="0"/>
              <a:t>(в соответствии с проектом изменений в 237-ФЗ </a:t>
            </a:r>
          </a:p>
          <a:p>
            <a:pPr algn="ctr"/>
            <a:r>
              <a:rPr lang="ru-RU" sz="2400" b="1" u="sng" dirty="0" smtClean="0"/>
              <a:t>от Минэкономразвития РФ):</a:t>
            </a:r>
            <a:endParaRPr lang="ru-RU" sz="2400" b="1" u="sng" dirty="0"/>
          </a:p>
        </p:txBody>
      </p:sp>
      <p:cxnSp>
        <p:nvCxnSpPr>
          <p:cNvPr id="11" name="Прямая со стрелкой 10"/>
          <p:cNvCxnSpPr/>
          <p:nvPr/>
        </p:nvCxnSpPr>
        <p:spPr>
          <a:xfrm>
            <a:off x="7508724" y="3998444"/>
            <a:ext cx="16517" cy="789444"/>
          </a:xfrm>
          <a:prstGeom prst="straightConnector1">
            <a:avLst/>
          </a:prstGeom>
          <a:ln w="28575">
            <a:prstDash val="dash"/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Группа 11"/>
          <p:cNvGrpSpPr/>
          <p:nvPr/>
        </p:nvGrpSpPr>
        <p:grpSpPr>
          <a:xfrm>
            <a:off x="5632906" y="4787888"/>
            <a:ext cx="3329996" cy="1368152"/>
            <a:chOff x="6005021" y="0"/>
            <a:chExt cx="2567924" cy="1368152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13" name="Скругленный прямоугольник 12"/>
            <p:cNvSpPr/>
            <p:nvPr/>
          </p:nvSpPr>
          <p:spPr>
            <a:xfrm>
              <a:off x="6005021" y="0"/>
              <a:ext cx="2567924" cy="1368152"/>
            </a:xfrm>
            <a:prstGeom prst="roundRect">
              <a:avLst>
                <a:gd name="adj" fmla="val 10000"/>
              </a:avLst>
            </a:prstGeom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Скругленный прямоугольник 4"/>
            <p:cNvSpPr txBox="1"/>
            <p:nvPr/>
          </p:nvSpPr>
          <p:spPr>
            <a:xfrm>
              <a:off x="6045093" y="40072"/>
              <a:ext cx="2487780" cy="1288008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b="1" dirty="0" smtClean="0">
                  <a:solidFill>
                    <a:srgbClr val="FF0000"/>
                  </a:solidFill>
                </a:rPr>
                <a:t>ОСПАРИВАЕТСЯ РЕШЕНИЕ ГБУ</a:t>
              </a:r>
              <a:r>
                <a:rPr lang="ru-RU" sz="2000" b="1" dirty="0">
                  <a:solidFill>
                    <a:srgbClr val="FF0000"/>
                  </a:solidFill>
                </a:rPr>
                <a:t> </a:t>
              </a:r>
              <a:r>
                <a:rPr lang="ru-RU" sz="2000" b="1" dirty="0" smtClean="0">
                  <a:solidFill>
                    <a:srgbClr val="FF0000"/>
                  </a:solidFill>
                </a:rPr>
                <a:t>!!!</a:t>
              </a:r>
            </a:p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b="1" dirty="0" smtClean="0">
                  <a:solidFill>
                    <a:srgbClr val="FF0000"/>
                  </a:solidFill>
                </a:rPr>
                <a:t> </a:t>
              </a:r>
              <a:r>
                <a:rPr lang="ru-RU" sz="2000" b="1" u="sng" kern="1200" dirty="0" smtClean="0">
                  <a:solidFill>
                    <a:schemeClr val="bg1"/>
                  </a:solidFill>
                </a:rPr>
                <a:t>не устанавливается КС в размере РС !!!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2893278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337403" y="586606"/>
            <a:ext cx="8640959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u="sng" dirty="0" smtClean="0"/>
              <a:t>НАШЕ ПРЕДЛОЖЕНИЕ:</a:t>
            </a:r>
          </a:p>
          <a:p>
            <a:pPr algn="ctr"/>
            <a:endParaRPr lang="ru-RU" sz="2800" b="1" dirty="0" smtClean="0"/>
          </a:p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ОСТАВИТЬ В СИЛЕ </a:t>
            </a:r>
            <a:r>
              <a:rPr lang="ru-RU" sz="2400" b="1" dirty="0" smtClean="0"/>
              <a:t>ДЕЙСТВУЮЩУЮ РЕДАКЦИЮ </a:t>
            </a:r>
          </a:p>
          <a:p>
            <a:pPr algn="ctr"/>
            <a:r>
              <a:rPr lang="ru-RU" sz="2400" b="1" dirty="0"/>
              <a:t>с</a:t>
            </a:r>
            <a:r>
              <a:rPr lang="ru-RU" sz="2400" b="1" dirty="0" smtClean="0"/>
              <a:t>татьи 22 237-ФЗ </a:t>
            </a:r>
          </a:p>
          <a:p>
            <a:pPr algn="ctr"/>
            <a:r>
              <a:rPr lang="ru-RU" sz="2400" b="1" dirty="0" smtClean="0"/>
              <a:t>В ЧАСТИ ПРОЦЕДУРЫ ОСПАРИВАНИЯ КС</a:t>
            </a:r>
          </a:p>
          <a:p>
            <a:pPr algn="ctr"/>
            <a:endParaRPr lang="ru-RU" sz="2400" b="1" dirty="0"/>
          </a:p>
          <a:p>
            <a:pPr algn="ctr"/>
            <a:r>
              <a:rPr lang="ru-RU" sz="2400" b="1" u="sng" dirty="0" smtClean="0"/>
              <a:t>ИЛИ (</a:t>
            </a:r>
            <a:r>
              <a:rPr lang="ru-RU" sz="2400" b="1" u="sng" dirty="0" smtClean="0">
                <a:solidFill>
                  <a:srgbClr val="FF0000"/>
                </a:solidFill>
              </a:rPr>
              <a:t>КАК МИНИМУМ</a:t>
            </a:r>
            <a:r>
              <a:rPr lang="ru-RU" sz="2400" b="1" u="sng" dirty="0" smtClean="0"/>
              <a:t>)</a:t>
            </a:r>
          </a:p>
          <a:p>
            <a:pPr algn="ctr"/>
            <a:r>
              <a:rPr lang="ru-RU" sz="2400" b="1" dirty="0" smtClean="0"/>
              <a:t>ВНЕСТИ В ЗАКОНОПРОЕКТ </a:t>
            </a:r>
          </a:p>
          <a:p>
            <a:pPr algn="ctr"/>
            <a:r>
              <a:rPr lang="ru-RU" sz="2400" b="1" dirty="0" smtClean="0"/>
              <a:t>Минэкономразвития РФ </a:t>
            </a:r>
            <a:r>
              <a:rPr lang="ru-RU" sz="2400" b="1" dirty="0" smtClean="0">
                <a:solidFill>
                  <a:srgbClr val="FF0000"/>
                </a:solidFill>
              </a:rPr>
              <a:t>поправку</a:t>
            </a:r>
            <a:r>
              <a:rPr lang="ru-RU" sz="2400" b="1" dirty="0" smtClean="0"/>
              <a:t>, </a:t>
            </a:r>
          </a:p>
          <a:p>
            <a:pPr algn="ctr"/>
            <a:r>
              <a:rPr lang="ru-RU" sz="2400" b="1" dirty="0" smtClean="0"/>
              <a:t>прямо предусматривающую </a:t>
            </a:r>
          </a:p>
          <a:p>
            <a:pPr algn="ctr"/>
            <a:r>
              <a:rPr lang="ru-RU" sz="2400" b="1" u="sng" dirty="0" smtClean="0"/>
              <a:t>установление в судебном порядке </a:t>
            </a:r>
          </a:p>
          <a:p>
            <a:pPr algn="ctr"/>
            <a:r>
              <a:rPr lang="ru-RU" sz="2000" b="1" dirty="0" smtClean="0"/>
              <a:t>(после Решения ГБУ) </a:t>
            </a:r>
          </a:p>
          <a:p>
            <a:pPr algn="ctr"/>
            <a:r>
              <a:rPr lang="ru-RU" sz="2400" b="1" u="sng" dirty="0" smtClean="0"/>
              <a:t>КС в размере РС </a:t>
            </a:r>
          </a:p>
          <a:p>
            <a:pPr algn="ctr"/>
            <a:endParaRPr lang="ru-RU" sz="2400" b="1" dirty="0"/>
          </a:p>
          <a:p>
            <a:pPr algn="ctr"/>
            <a:endParaRPr lang="ru-RU" sz="2400" b="1" dirty="0" smtClean="0"/>
          </a:p>
          <a:p>
            <a:pPr marL="446088" indent="-446088" algn="just">
              <a:buAutoNum type="arabicPeriod"/>
            </a:pPr>
            <a:endParaRPr lang="ru-RU" sz="2400" b="1" dirty="0" smtClean="0">
              <a:solidFill>
                <a:srgbClr val="FF0000"/>
              </a:solidFill>
            </a:endParaRPr>
          </a:p>
        </p:txBody>
      </p:sp>
      <p:sp>
        <p:nvSpPr>
          <p:cNvPr id="31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7007533" y="6492203"/>
            <a:ext cx="2133600" cy="365125"/>
          </a:xfrm>
        </p:spPr>
        <p:txBody>
          <a:bodyPr/>
          <a:lstStyle/>
          <a:p>
            <a:fld id="{84407CEC-AE81-4D29-A1DA-55D4B26EE605}" type="slidenum">
              <a:rPr lang="ru-RU" smtClean="0"/>
              <a:pPr/>
              <a:t>11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8800568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Содержимое 12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xmlns="" val="3082674722"/>
              </p:ext>
            </p:extLst>
          </p:nvPr>
        </p:nvGraphicFramePr>
        <p:xfrm>
          <a:off x="496828" y="1538907"/>
          <a:ext cx="8579296" cy="13681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9" name="Прямая со стрелкой 8"/>
          <p:cNvCxnSpPr/>
          <p:nvPr/>
        </p:nvCxnSpPr>
        <p:spPr>
          <a:xfrm>
            <a:off x="3045886" y="2222983"/>
            <a:ext cx="504056" cy="0"/>
          </a:xfrm>
          <a:prstGeom prst="straightConnector1">
            <a:avLst/>
          </a:prstGeom>
          <a:ln w="28575">
            <a:prstDash val="solid"/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6100533" y="2190488"/>
            <a:ext cx="504056" cy="0"/>
          </a:xfrm>
          <a:prstGeom prst="straightConnector1">
            <a:avLst/>
          </a:prstGeom>
          <a:ln w="28575">
            <a:prstDash val="dash"/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116670" y="260789"/>
            <a:ext cx="903649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000" b="1" u="sng" dirty="0" smtClean="0"/>
              <a:t>ОСПАРИВАНИЕ КС – </a:t>
            </a:r>
          </a:p>
          <a:p>
            <a:pPr algn="ctr"/>
            <a:r>
              <a:rPr lang="ru-RU" sz="3000" b="1" u="sng" dirty="0" smtClean="0">
                <a:solidFill>
                  <a:srgbClr val="FF0000"/>
                </a:solidFill>
              </a:rPr>
              <a:t>ЧТО В ИТОГЕ по 269-ФЗ (статья 22.1) </a:t>
            </a:r>
          </a:p>
        </p:txBody>
      </p:sp>
      <p:cxnSp>
        <p:nvCxnSpPr>
          <p:cNvPr id="11" name="Прямая со стрелкой 10"/>
          <p:cNvCxnSpPr/>
          <p:nvPr/>
        </p:nvCxnSpPr>
        <p:spPr>
          <a:xfrm>
            <a:off x="7427893" y="2907059"/>
            <a:ext cx="16517" cy="789444"/>
          </a:xfrm>
          <a:prstGeom prst="straightConnector1">
            <a:avLst/>
          </a:prstGeom>
          <a:ln w="28575">
            <a:prstDash val="dash"/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Группа 11"/>
          <p:cNvGrpSpPr/>
          <p:nvPr/>
        </p:nvGrpSpPr>
        <p:grpSpPr>
          <a:xfrm>
            <a:off x="3122095" y="3696503"/>
            <a:ext cx="5884583" cy="2189000"/>
            <a:chOff x="6005021" y="0"/>
            <a:chExt cx="2567924" cy="1368152"/>
          </a:xfrm>
          <a:solidFill>
            <a:schemeClr val="accent1">
              <a:lumMod val="40000"/>
              <a:lumOff val="60000"/>
            </a:schemeClr>
          </a:solidFill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13" name="Скругленный прямоугольник 12"/>
            <p:cNvSpPr/>
            <p:nvPr/>
          </p:nvSpPr>
          <p:spPr>
            <a:xfrm>
              <a:off x="6005021" y="0"/>
              <a:ext cx="2567924" cy="1368152"/>
            </a:xfrm>
            <a:prstGeom prst="roundRect">
              <a:avLst>
                <a:gd name="adj" fmla="val 10000"/>
              </a:avLst>
            </a:prstGeom>
            <a:grpFill/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Скругленный прямоугольник 4"/>
            <p:cNvSpPr txBox="1"/>
            <p:nvPr/>
          </p:nvSpPr>
          <p:spPr>
            <a:xfrm>
              <a:off x="6035631" y="0"/>
              <a:ext cx="2487780" cy="1288008"/>
            </a:xfrm>
            <a:prstGeom prst="rect">
              <a:avLst/>
            </a:prstGeom>
            <a:grp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marL="457200" lvl="0" indent="-45720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AutoNum type="arabicPeriod"/>
              </a:pPr>
              <a:r>
                <a:rPr lang="ru-RU" sz="2000" b="1" dirty="0" smtClean="0">
                  <a:solidFill>
                    <a:srgbClr val="FF0000"/>
                  </a:solidFill>
                </a:rPr>
                <a:t>ОСПАРИВАЕТСЯ РЕШЕНИЕ ГБУ</a:t>
              </a:r>
              <a:r>
                <a:rPr lang="ru-RU" sz="2000" b="1" dirty="0">
                  <a:solidFill>
                    <a:srgbClr val="FF0000"/>
                  </a:solidFill>
                </a:rPr>
                <a:t> </a:t>
              </a:r>
              <a:endParaRPr lang="ru-RU" sz="2000" b="1" dirty="0" smtClean="0">
                <a:solidFill>
                  <a:srgbClr val="FF0000"/>
                </a:solidFill>
              </a:endParaRPr>
            </a:p>
            <a:p>
              <a:pPr marL="457200" lvl="0" indent="-45720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AutoNum type="arabicPeriod"/>
              </a:pPr>
              <a:r>
                <a:rPr lang="ru-RU" sz="2000" b="1" u="sng" dirty="0" smtClean="0">
                  <a:solidFill>
                    <a:srgbClr val="FF0000"/>
                  </a:solidFill>
                </a:rPr>
                <a:t>ОДНОВРЕМЕННО</a:t>
              </a:r>
              <a:r>
                <a:rPr lang="ru-RU" sz="2000" b="1" dirty="0" smtClean="0">
                  <a:solidFill>
                    <a:srgbClr val="FF0000"/>
                  </a:solidFill>
                </a:rPr>
                <a:t> !!! </a:t>
              </a:r>
            </a:p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b="1" dirty="0" smtClean="0">
                  <a:solidFill>
                    <a:srgbClr val="FF0000"/>
                  </a:solidFill>
                </a:rPr>
                <a:t>могут быть заявлены требования           </a:t>
              </a:r>
            </a:p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b="1" dirty="0" smtClean="0">
                  <a:solidFill>
                    <a:srgbClr val="FF0000"/>
                  </a:solidFill>
                </a:rPr>
                <a:t>об установлении КС в размере РС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377734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337403" y="586606"/>
            <a:ext cx="8640959" cy="7417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u="sng" dirty="0" smtClean="0"/>
              <a:t>ПРОЧИЕ НЮАНСЫ ОСПАРИВАНИЯ</a:t>
            </a:r>
          </a:p>
          <a:p>
            <a:pPr algn="ctr"/>
            <a:r>
              <a:rPr lang="ru-RU" sz="3200" b="1" u="sng" dirty="0" smtClean="0"/>
              <a:t>(статья 22.1 237-ФЗ в ред. 269-ФЗ):</a:t>
            </a:r>
          </a:p>
          <a:p>
            <a:pPr algn="ctr"/>
            <a:endParaRPr lang="ru-RU" sz="2800" b="1" dirty="0" smtClean="0"/>
          </a:p>
          <a:p>
            <a:pPr marL="457200" indent="-457200" algn="ctr">
              <a:buAutoNum type="arabicPeriod"/>
            </a:pPr>
            <a:r>
              <a:rPr lang="ru-RU" sz="2400" b="1" dirty="0" smtClean="0"/>
              <a:t>К </a:t>
            </a:r>
            <a:r>
              <a:rPr lang="ru-RU" sz="2400" b="1" dirty="0"/>
              <a:t>ЗАЯВЛЕНИЮ ПРИКЛАДЫВАЕТСЯ </a:t>
            </a:r>
            <a:r>
              <a:rPr lang="ru-RU" sz="2400" b="1" dirty="0" smtClean="0"/>
              <a:t>                           ОТЧЕТ </a:t>
            </a:r>
            <a:r>
              <a:rPr lang="ru-RU" sz="2400" b="1" dirty="0"/>
              <a:t>ОБ ОЦЕНКЕ НА </a:t>
            </a:r>
            <a:r>
              <a:rPr lang="ru-RU" sz="2400" b="1" dirty="0">
                <a:solidFill>
                  <a:srgbClr val="FF0000"/>
                </a:solidFill>
              </a:rPr>
              <a:t>ЭЛЕКТРОННОМ НОСИТЕЛЕ В ФОРМЕ </a:t>
            </a:r>
            <a:r>
              <a:rPr lang="ru-RU" sz="2400" b="1" dirty="0" smtClean="0">
                <a:solidFill>
                  <a:srgbClr val="FF0000"/>
                </a:solidFill>
              </a:rPr>
              <a:t>ЭЛЕКТРОННОГО ДОКУМЕНТА</a:t>
            </a:r>
          </a:p>
          <a:p>
            <a:pPr marL="457200" indent="-457200" algn="ctr">
              <a:buAutoNum type="arabicPeriod"/>
            </a:pPr>
            <a:endParaRPr lang="ru-RU" sz="2400" b="1" dirty="0" smtClean="0">
              <a:solidFill>
                <a:srgbClr val="FF0000"/>
              </a:solidFill>
            </a:endParaRPr>
          </a:p>
          <a:p>
            <a:pPr marL="457200" indent="-457200" algn="ctr">
              <a:buAutoNum type="arabicPeriod"/>
            </a:pPr>
            <a:r>
              <a:rPr lang="ru-RU" sz="2400" b="1" dirty="0" smtClean="0"/>
              <a:t>ОТЧЕТ ОБ ОЦЕНКЕ ДОЛЖЕН СОДЕРЖАТЬ </a:t>
            </a:r>
            <a:r>
              <a:rPr lang="ru-RU" sz="2400" b="1" dirty="0" smtClean="0">
                <a:solidFill>
                  <a:srgbClr val="FF0000"/>
                </a:solidFill>
              </a:rPr>
              <a:t>ВЫПИСКУ ИЗ ЕГРН</a:t>
            </a:r>
          </a:p>
          <a:p>
            <a:pPr marL="457200" indent="-457200" algn="ctr">
              <a:buAutoNum type="arabicPeriod"/>
            </a:pPr>
            <a:endParaRPr lang="ru-RU" sz="2400" b="1" dirty="0" smtClean="0">
              <a:solidFill>
                <a:srgbClr val="FF0000"/>
              </a:solidFill>
            </a:endParaRPr>
          </a:p>
          <a:p>
            <a:pPr marL="457200" indent="-457200" algn="ctr">
              <a:buAutoNum type="arabicPeriod"/>
            </a:pPr>
            <a:r>
              <a:rPr lang="ru-RU" sz="2400" b="1" dirty="0" smtClean="0"/>
              <a:t>ЗАЯВЛЕНИЕ МОЖЕ БЫТЬ ПОДАНО </a:t>
            </a:r>
            <a:r>
              <a:rPr lang="ru-RU" sz="2400" b="1" u="sng" dirty="0" smtClean="0">
                <a:solidFill>
                  <a:srgbClr val="FF0000"/>
                </a:solidFill>
              </a:rPr>
              <a:t>В ТЕЧЕНИЕ        6 МЕСЯЦЕВ</a:t>
            </a:r>
            <a:r>
              <a:rPr lang="ru-RU" sz="2400" b="1" dirty="0" smtClean="0"/>
              <a:t> </a:t>
            </a:r>
            <a:r>
              <a:rPr lang="ru-RU" sz="2400" b="1" dirty="0" smtClean="0">
                <a:solidFill>
                  <a:srgbClr val="FF0000"/>
                </a:solidFill>
              </a:rPr>
              <a:t>С ДАТЫ, ПО СОСТОЯНИЮ НА КОТОРУЮ ПРОВЕДЕНА ОЦЕНКА РС В ОТЧЕТЕ ОБ ОЦЕНКЕ</a:t>
            </a:r>
          </a:p>
          <a:p>
            <a:pPr marL="457200" indent="-457200" algn="ctr">
              <a:buAutoNum type="arabicPeriod"/>
            </a:pPr>
            <a:endParaRPr lang="ru-RU" sz="2400" b="1" dirty="0" smtClean="0">
              <a:solidFill>
                <a:srgbClr val="FF0000"/>
              </a:solidFill>
            </a:endParaRPr>
          </a:p>
          <a:p>
            <a:pPr marL="457200" indent="-457200" algn="ctr">
              <a:buAutoNum type="arabicPeriod"/>
            </a:pPr>
            <a:endParaRPr lang="ru-RU" sz="2400" b="1" dirty="0" smtClean="0">
              <a:solidFill>
                <a:srgbClr val="FF0000"/>
              </a:solidFill>
            </a:endParaRPr>
          </a:p>
          <a:p>
            <a:pPr marL="457200" indent="-457200" algn="ctr">
              <a:buAutoNum type="arabicPeriod"/>
            </a:pPr>
            <a:endParaRPr lang="ru-RU" sz="2400" b="1" dirty="0"/>
          </a:p>
          <a:p>
            <a:pPr algn="ctr"/>
            <a:endParaRPr lang="ru-RU" sz="2400" b="1" dirty="0"/>
          </a:p>
          <a:p>
            <a:pPr algn="ctr"/>
            <a:endParaRPr lang="ru-RU" sz="2400" b="1" dirty="0" smtClean="0"/>
          </a:p>
          <a:p>
            <a:pPr marL="446088" indent="-446088" algn="just">
              <a:buAutoNum type="arabicPeriod"/>
            </a:pPr>
            <a:endParaRPr lang="ru-RU" sz="2400" b="1" dirty="0" smtClean="0">
              <a:solidFill>
                <a:srgbClr val="FF0000"/>
              </a:solidFill>
            </a:endParaRPr>
          </a:p>
        </p:txBody>
      </p:sp>
      <p:sp>
        <p:nvSpPr>
          <p:cNvPr id="31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7007533" y="6492203"/>
            <a:ext cx="2133600" cy="365125"/>
          </a:xfrm>
        </p:spPr>
        <p:txBody>
          <a:bodyPr/>
          <a:lstStyle/>
          <a:p>
            <a:fld id="{84407CEC-AE81-4D29-A1DA-55D4B26EE605}" type="slidenum">
              <a:rPr lang="ru-RU" smtClean="0"/>
              <a:pPr/>
              <a:t>13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8584362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291936" y="177399"/>
            <a:ext cx="8640959" cy="7171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800" b="1" dirty="0" smtClean="0"/>
          </a:p>
          <a:p>
            <a:pPr algn="ctr"/>
            <a:r>
              <a:rPr lang="ru-RU" sz="2400" b="1" dirty="0" smtClean="0"/>
              <a:t>4. В СЛУЧАЕ ОТКАЗА ГБУ В ЕГО РЕШЕНИИ ДОЛЖНЫ БЫТЬ ПРИВЕДЕНЫ </a:t>
            </a:r>
            <a:r>
              <a:rPr lang="ru-RU" sz="2400" b="1" dirty="0" smtClean="0">
                <a:solidFill>
                  <a:srgbClr val="FF0000"/>
                </a:solidFill>
              </a:rPr>
              <a:t>ВСЕ</a:t>
            </a:r>
            <a:r>
              <a:rPr lang="ru-RU" sz="2400" b="1" dirty="0" smtClean="0"/>
              <a:t> ВЫЯВЛЕННЫЕ В ХОДЕ РАССМОТРЕНИЯ ЗАЯВЛЕНИЯ ПРИЧИНЫ, </a:t>
            </a:r>
            <a:r>
              <a:rPr lang="ru-RU" sz="2400" b="1" dirty="0" smtClean="0">
                <a:solidFill>
                  <a:srgbClr val="FF0000"/>
                </a:solidFill>
              </a:rPr>
              <a:t>ПРЕДУСМОТРЕННЫЕ П.2 ЧАСТИ 11 СТАТЬИ 22.1</a:t>
            </a:r>
            <a:r>
              <a:rPr lang="ru-RU" sz="2400" b="1" dirty="0" smtClean="0"/>
              <a:t>:</a:t>
            </a:r>
          </a:p>
          <a:p>
            <a:pPr algn="ctr"/>
            <a:endParaRPr lang="ru-RU" sz="2400" b="1" dirty="0" smtClean="0">
              <a:solidFill>
                <a:srgbClr val="FF0000"/>
              </a:solidFill>
            </a:endParaRPr>
          </a:p>
          <a:p>
            <a:pPr marL="285750" indent="-285750" algn="just">
              <a:buFontTx/>
              <a:buChar char="-"/>
            </a:pPr>
            <a:r>
              <a:rPr lang="ru-RU" sz="2400" dirty="0" smtClean="0"/>
              <a:t>в </a:t>
            </a:r>
            <a:r>
              <a:rPr lang="ru-RU" sz="2400" dirty="0"/>
              <a:t>связи с использованием неполных и (или) недостоверных сведений</a:t>
            </a:r>
            <a:r>
              <a:rPr lang="ru-RU" sz="2400" dirty="0" smtClean="0"/>
              <a:t>,</a:t>
            </a:r>
          </a:p>
          <a:p>
            <a:pPr marL="285750" indent="-285750" algn="just">
              <a:buFontTx/>
              <a:buChar char="-"/>
            </a:pPr>
            <a:r>
              <a:rPr lang="ru-RU" sz="2400" dirty="0" smtClean="0"/>
              <a:t> </a:t>
            </a:r>
            <a:r>
              <a:rPr lang="ru-RU" sz="2400" dirty="0"/>
              <a:t>расчетными или иными ошибками, повлиявшими на итоговый результат определения рыночной стоимости такого объекта недвижимости</a:t>
            </a:r>
            <a:r>
              <a:rPr lang="ru-RU" sz="2400" dirty="0" smtClean="0"/>
              <a:t>,</a:t>
            </a:r>
          </a:p>
          <a:p>
            <a:pPr marL="285750" indent="-285750" algn="just">
              <a:buFontTx/>
              <a:buChar char="-"/>
            </a:pPr>
            <a:r>
              <a:rPr lang="ru-RU" sz="2400" dirty="0" smtClean="0"/>
              <a:t> нарушением </a:t>
            </a:r>
            <a:r>
              <a:rPr lang="ru-RU" sz="2400" dirty="0"/>
              <a:t>требований законодательства об оценочной деятельности при составлении отчета об оценке рыночной стоимости такого объекта </a:t>
            </a:r>
            <a:r>
              <a:rPr lang="ru-RU" sz="2400" dirty="0" smtClean="0"/>
              <a:t>недвижимости</a:t>
            </a:r>
            <a:endParaRPr lang="ru-RU" sz="2400" b="1" dirty="0" smtClean="0">
              <a:solidFill>
                <a:srgbClr val="FF0000"/>
              </a:solidFill>
            </a:endParaRPr>
          </a:p>
          <a:p>
            <a:pPr marL="457200" indent="-457200" algn="ctr">
              <a:buAutoNum type="arabicPeriod"/>
            </a:pPr>
            <a:endParaRPr lang="ru-RU" sz="2400" b="1" dirty="0"/>
          </a:p>
          <a:p>
            <a:pPr algn="ctr"/>
            <a:endParaRPr lang="ru-RU" sz="2400" b="1" dirty="0"/>
          </a:p>
          <a:p>
            <a:pPr algn="ctr"/>
            <a:endParaRPr lang="ru-RU" sz="2400" b="1" dirty="0" smtClean="0"/>
          </a:p>
          <a:p>
            <a:pPr marL="446088" indent="-446088" algn="just">
              <a:buAutoNum type="arabicPeriod"/>
            </a:pPr>
            <a:endParaRPr lang="ru-RU" sz="2400" b="1" dirty="0" smtClean="0">
              <a:solidFill>
                <a:srgbClr val="FF0000"/>
              </a:solidFill>
            </a:endParaRPr>
          </a:p>
        </p:txBody>
      </p:sp>
      <p:sp>
        <p:nvSpPr>
          <p:cNvPr id="31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7007533" y="6492203"/>
            <a:ext cx="2133600" cy="365125"/>
          </a:xfrm>
        </p:spPr>
        <p:txBody>
          <a:bodyPr/>
          <a:lstStyle/>
          <a:p>
            <a:fld id="{84407CEC-AE81-4D29-A1DA-55D4B26EE605}" type="slidenum">
              <a:rPr lang="ru-RU" smtClean="0"/>
              <a:pPr/>
              <a:t>14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1094636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291936" y="177399"/>
            <a:ext cx="8640959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 smtClean="0"/>
              <a:t>5. В </a:t>
            </a:r>
            <a:r>
              <a:rPr lang="ru-RU" sz="2000" dirty="0"/>
              <a:t>течение </a:t>
            </a:r>
            <a:r>
              <a:rPr lang="ru-RU" sz="2000" b="1" dirty="0">
                <a:solidFill>
                  <a:srgbClr val="FF0000"/>
                </a:solidFill>
              </a:rPr>
              <a:t>трех рабочих дней </a:t>
            </a:r>
            <a:r>
              <a:rPr lang="ru-RU" sz="2000" u="sng" dirty="0"/>
              <a:t>со дня вступления в силу </a:t>
            </a:r>
            <a:r>
              <a:rPr lang="ru-RU" sz="2000" b="1" dirty="0"/>
              <a:t>решения суда </a:t>
            </a:r>
            <a:r>
              <a:rPr lang="ru-RU" sz="2000" dirty="0"/>
              <a:t>о признании решения об отказе в установлении рыночной стоимости объекта недвижимости незаконным бюджетное учреждение принимает решение об установлении рыночной стоимости по соответствующему заявлению</a:t>
            </a:r>
            <a:r>
              <a:rPr lang="ru-RU" sz="2000" dirty="0" smtClean="0"/>
              <a:t>.</a:t>
            </a:r>
          </a:p>
          <a:p>
            <a:pPr algn="just"/>
            <a:endParaRPr lang="ru-RU" sz="2000" dirty="0"/>
          </a:p>
          <a:p>
            <a:pPr algn="just"/>
            <a:r>
              <a:rPr lang="ru-RU" sz="2000" dirty="0" smtClean="0"/>
              <a:t>6. Решение </a:t>
            </a:r>
            <a:r>
              <a:rPr lang="ru-RU" sz="2000" dirty="0"/>
              <a:t>об установлении кадастровой стоимости </a:t>
            </a:r>
            <a:r>
              <a:rPr lang="ru-RU" sz="2000" b="1" dirty="0">
                <a:solidFill>
                  <a:srgbClr val="FF0000"/>
                </a:solidFill>
              </a:rPr>
              <a:t>земельного участка </a:t>
            </a:r>
            <a:r>
              <a:rPr lang="ru-RU" sz="2000" dirty="0"/>
              <a:t>в размере его рыночной стоимости может быть оспорено в суде органом местного самоуправления либо органом государственной власти города федерального значения Москвы, Санкт-Петербурга или Севастополя в отношении земельного участка, </a:t>
            </a:r>
            <a:r>
              <a:rPr lang="ru-RU" sz="2000" b="1" dirty="0">
                <a:solidFill>
                  <a:srgbClr val="FF0000"/>
                </a:solidFill>
              </a:rPr>
              <a:t>не находящегося в собственности </a:t>
            </a:r>
            <a:r>
              <a:rPr lang="ru-RU" sz="2000" dirty="0"/>
              <a:t>муниципального образования либо города федерального значения Москвы, Санкт-Петербурга или Севастополя, </a:t>
            </a:r>
            <a:r>
              <a:rPr lang="ru-RU" sz="2000" u="sng" dirty="0"/>
              <a:t>но расположенного на соответствующей территории</a:t>
            </a:r>
            <a:r>
              <a:rPr lang="ru-RU" sz="2000" dirty="0"/>
              <a:t>, в случае, </a:t>
            </a:r>
            <a:r>
              <a:rPr lang="ru-RU" sz="2000" b="1" dirty="0">
                <a:solidFill>
                  <a:srgbClr val="FF0000"/>
                </a:solidFill>
              </a:rPr>
              <a:t>если по заявлению собственника этого земельного участка его кадастровая стоимость была </a:t>
            </a:r>
            <a:r>
              <a:rPr lang="ru-RU" sz="2000" b="1" u="sng" dirty="0">
                <a:solidFill>
                  <a:srgbClr val="FF0000"/>
                </a:solidFill>
              </a:rPr>
              <a:t>существенно снижена </a:t>
            </a:r>
            <a:r>
              <a:rPr lang="ru-RU" sz="2000" b="1" dirty="0">
                <a:solidFill>
                  <a:srgbClr val="FF0000"/>
                </a:solidFill>
              </a:rPr>
              <a:t>на основании установления рыночной стоимости</a:t>
            </a:r>
            <a:r>
              <a:rPr lang="ru-RU" sz="2000" dirty="0"/>
              <a:t>, чем могут быть затронуты права и законные интересы данного муниципального образования либо города федерального </a:t>
            </a:r>
            <a:r>
              <a:rPr lang="ru-RU" sz="2000" dirty="0" smtClean="0"/>
              <a:t>значения … , </a:t>
            </a:r>
            <a:r>
              <a:rPr lang="ru-RU" sz="2000" dirty="0"/>
              <a:t>в том числе связанные с поступлениями налоговых доходов в местный бюджет либо в бюджет города </a:t>
            </a:r>
            <a:r>
              <a:rPr lang="ru-RU" sz="2000" dirty="0" smtClean="0"/>
              <a:t>федерального значения ...</a:t>
            </a:r>
            <a:endParaRPr lang="ru-RU" sz="2000" dirty="0"/>
          </a:p>
        </p:txBody>
      </p:sp>
      <p:sp>
        <p:nvSpPr>
          <p:cNvPr id="31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7007533" y="6492203"/>
            <a:ext cx="2133600" cy="365125"/>
          </a:xfrm>
        </p:spPr>
        <p:txBody>
          <a:bodyPr/>
          <a:lstStyle/>
          <a:p>
            <a:fld id="{84407CEC-AE81-4D29-A1DA-55D4B26EE605}" type="slidenum">
              <a:rPr lang="ru-RU" smtClean="0"/>
              <a:pPr/>
              <a:t>15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6101013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352558" y="424945"/>
            <a:ext cx="8640959" cy="877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u="sng" dirty="0" smtClean="0"/>
              <a:t>КОГДА ЭТО ВСТУПАЕТ В СИЛУ ?</a:t>
            </a:r>
          </a:p>
          <a:p>
            <a:pPr algn="ctr"/>
            <a:endParaRPr lang="ru-RU" sz="800" b="1" dirty="0" smtClean="0"/>
          </a:p>
          <a:p>
            <a:pPr algn="just"/>
            <a:r>
              <a:rPr lang="ru-RU" sz="2000" b="1" dirty="0">
                <a:solidFill>
                  <a:srgbClr val="FF0000"/>
                </a:solidFill>
              </a:rPr>
              <a:t>До 1 января 2023 года </a:t>
            </a:r>
            <a:r>
              <a:rPr lang="ru-RU" dirty="0"/>
              <a:t>устанавливается </a:t>
            </a:r>
            <a:r>
              <a:rPr lang="ru-RU" sz="2000" b="1" dirty="0">
                <a:solidFill>
                  <a:srgbClr val="FF0000"/>
                </a:solidFill>
              </a:rPr>
              <a:t>переходный период </a:t>
            </a:r>
            <a:r>
              <a:rPr lang="ru-RU" dirty="0"/>
              <a:t>применения статей 22 и </a:t>
            </a:r>
            <a:r>
              <a:rPr lang="ru-RU" u="sng" dirty="0">
                <a:hlinkClick r:id="rId2"/>
              </a:rPr>
              <a:t>22.1</a:t>
            </a:r>
            <a:r>
              <a:rPr lang="ru-RU" dirty="0"/>
              <a:t> Федерального закона от 3 июля 2016 года N 237-ФЗ "О государственной кадастровой оценке" с учетом следующих особенностей:</a:t>
            </a:r>
          </a:p>
          <a:p>
            <a:pPr marL="342900" indent="-342900" algn="just">
              <a:buAutoNum type="arabicParenR"/>
            </a:pPr>
            <a:r>
              <a:rPr lang="ru-RU" dirty="0" smtClean="0"/>
              <a:t>в </a:t>
            </a:r>
            <a:r>
              <a:rPr lang="ru-RU" dirty="0"/>
              <a:t>течение переходного периода высшим исполнительным органом государственной власти субъекта Российской Федерации </a:t>
            </a:r>
            <a:r>
              <a:rPr lang="ru-RU" b="1" dirty="0"/>
              <a:t>может быть принято решение о дате перехода </a:t>
            </a:r>
            <a:r>
              <a:rPr lang="ru-RU" dirty="0"/>
              <a:t>к применению положений </a:t>
            </a:r>
            <a:r>
              <a:rPr lang="ru-RU" u="sng" dirty="0">
                <a:hlinkClick r:id="rId2"/>
              </a:rPr>
              <a:t>статьи 22.1</a:t>
            </a:r>
            <a:r>
              <a:rPr lang="ru-RU" dirty="0"/>
              <a:t> Федерального закона от 3 июля 2016 года N 237-ФЗ "О государственной кадастровой оценке" для целей установления кадастровой стоимости объектов недвижимости в размере их рыночной стоимости (далее - решение</a:t>
            </a:r>
            <a:r>
              <a:rPr lang="ru-RU" dirty="0" smtClean="0"/>
              <a:t>);</a:t>
            </a:r>
          </a:p>
          <a:p>
            <a:pPr marL="342900" indent="-342900" algn="just">
              <a:buAutoNum type="arabicParenR"/>
            </a:pPr>
            <a:endParaRPr lang="ru-RU" sz="1000" dirty="0"/>
          </a:p>
          <a:p>
            <a:pPr algn="just"/>
            <a:r>
              <a:rPr lang="ru-RU" dirty="0"/>
              <a:t>2) </a:t>
            </a:r>
            <a:r>
              <a:rPr lang="ru-RU" u="sng" dirty="0"/>
              <a:t>в течение переходного периода </a:t>
            </a:r>
            <a:r>
              <a:rPr lang="ru-RU" dirty="0"/>
              <a:t>до дня, указанного в решении (в случае отсутствия принятого решения - до завершения переходного периода), в субъекте Российской Федерации:</a:t>
            </a:r>
          </a:p>
          <a:p>
            <a:pPr algn="just"/>
            <a:r>
              <a:rPr lang="ru-RU" dirty="0" smtClean="0"/>
              <a:t>	а</a:t>
            </a:r>
            <a:r>
              <a:rPr lang="ru-RU" dirty="0"/>
              <a:t>) не применяются положения </a:t>
            </a:r>
            <a:r>
              <a:rPr lang="ru-RU" u="sng" dirty="0">
                <a:hlinkClick r:id="rId2"/>
              </a:rPr>
              <a:t>статьи 22.1</a:t>
            </a:r>
            <a:r>
              <a:rPr lang="ru-RU" dirty="0"/>
              <a:t> Федерального закона от 3 июля 2016 года N 237-ФЗ "О государственной кадастровой оценке";</a:t>
            </a:r>
          </a:p>
          <a:p>
            <a:pPr algn="just"/>
            <a:r>
              <a:rPr lang="ru-RU" dirty="0" smtClean="0"/>
              <a:t>	б</a:t>
            </a:r>
            <a:r>
              <a:rPr lang="ru-RU" dirty="0"/>
              <a:t>) </a:t>
            </a:r>
            <a:r>
              <a:rPr lang="ru-RU" b="1" dirty="0">
                <a:solidFill>
                  <a:srgbClr val="FF0000"/>
                </a:solidFill>
              </a:rPr>
              <a:t>отчет об оценке </a:t>
            </a:r>
            <a:r>
              <a:rPr lang="ru-RU" dirty="0"/>
              <a:t>рыночной стоимости, прилагаемый к заявлению об оспаривании в соответствии с частью 9 статьи 22 Федерального закона от 3 июля 2016 года N 237-ФЗ "О государственной кадастровой оценке", </a:t>
            </a:r>
            <a:r>
              <a:rPr lang="ru-RU" b="1" dirty="0">
                <a:solidFill>
                  <a:srgbClr val="FF0000"/>
                </a:solidFill>
              </a:rPr>
              <a:t>подлежит составлению исключительно в форме электронного документа</a:t>
            </a:r>
            <a:r>
              <a:rPr lang="ru-RU" dirty="0"/>
              <a:t>;</a:t>
            </a:r>
          </a:p>
          <a:p>
            <a:pPr marL="457200" indent="-457200" algn="ctr">
              <a:buAutoNum type="arabicPeriod"/>
            </a:pPr>
            <a:endParaRPr lang="ru-RU" sz="2400" b="1" dirty="0" smtClean="0">
              <a:solidFill>
                <a:srgbClr val="FF0000"/>
              </a:solidFill>
            </a:endParaRPr>
          </a:p>
          <a:p>
            <a:pPr marL="457200" indent="-457200" algn="ctr">
              <a:buAutoNum type="arabicPeriod"/>
            </a:pPr>
            <a:endParaRPr lang="ru-RU" sz="2400" b="1" dirty="0" smtClean="0">
              <a:solidFill>
                <a:srgbClr val="FF0000"/>
              </a:solidFill>
            </a:endParaRPr>
          </a:p>
          <a:p>
            <a:pPr marL="457200" indent="-457200" algn="ctr">
              <a:buAutoNum type="arabicPeriod"/>
            </a:pPr>
            <a:endParaRPr lang="ru-RU" sz="2400" b="1" dirty="0"/>
          </a:p>
          <a:p>
            <a:pPr algn="ctr"/>
            <a:endParaRPr lang="ru-RU" sz="2400" b="1" dirty="0"/>
          </a:p>
          <a:p>
            <a:pPr algn="ctr"/>
            <a:endParaRPr lang="ru-RU" sz="2400" b="1" dirty="0" smtClean="0"/>
          </a:p>
          <a:p>
            <a:pPr marL="446088" indent="-446088" algn="just">
              <a:buAutoNum type="arabicPeriod"/>
            </a:pPr>
            <a:endParaRPr lang="ru-RU" sz="2400" b="1" dirty="0" smtClean="0">
              <a:solidFill>
                <a:srgbClr val="FF0000"/>
              </a:solidFill>
            </a:endParaRPr>
          </a:p>
        </p:txBody>
      </p:sp>
      <p:sp>
        <p:nvSpPr>
          <p:cNvPr id="31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557975" y="6492203"/>
            <a:ext cx="583157" cy="365125"/>
          </a:xfrm>
        </p:spPr>
        <p:txBody>
          <a:bodyPr/>
          <a:lstStyle/>
          <a:p>
            <a:fld id="{84407CEC-AE81-4D29-A1DA-55D4B26EE605}" type="slidenum">
              <a:rPr lang="ru-RU" smtClean="0"/>
              <a:pPr/>
              <a:t>16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6686515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352558" y="424945"/>
            <a:ext cx="8640959" cy="729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u="sng" dirty="0" smtClean="0"/>
              <a:t>ЧТО ЕЩЕ ВАЖНО в 269-ФЗ ?</a:t>
            </a:r>
          </a:p>
          <a:p>
            <a:pPr algn="ctr"/>
            <a:endParaRPr lang="ru-RU" sz="3200" b="1" u="sng" dirty="0" smtClean="0"/>
          </a:p>
          <a:p>
            <a:pPr algn="ctr"/>
            <a:endParaRPr lang="ru-RU" sz="800" b="1" dirty="0" smtClean="0"/>
          </a:p>
          <a:p>
            <a:pPr algn="just"/>
            <a:r>
              <a:rPr lang="ru-RU" b="1" u="sng" dirty="0" smtClean="0"/>
              <a:t>п.5 статьи 6 269-ФЗ</a:t>
            </a:r>
            <a:r>
              <a:rPr lang="ru-RU" dirty="0"/>
              <a:t>:</a:t>
            </a:r>
            <a:r>
              <a:rPr lang="ru-RU" dirty="0" smtClean="0"/>
              <a:t> </a:t>
            </a:r>
            <a:r>
              <a:rPr lang="ru-RU" b="1" dirty="0" smtClean="0">
                <a:solidFill>
                  <a:srgbClr val="FF0000"/>
                </a:solidFill>
              </a:rPr>
              <a:t>В </a:t>
            </a:r>
            <a:r>
              <a:rPr lang="ru-RU" b="1" dirty="0">
                <a:solidFill>
                  <a:srgbClr val="FF0000"/>
                </a:solidFill>
              </a:rPr>
              <a:t>2022 году </a:t>
            </a:r>
            <a:r>
              <a:rPr lang="ru-RU" dirty="0"/>
              <a:t>во всех субъектах Российской Федерации должна быть проведена государственная кадастровая оценка </a:t>
            </a:r>
            <a:r>
              <a:rPr lang="ru-RU" b="1" dirty="0">
                <a:solidFill>
                  <a:srgbClr val="FF0000"/>
                </a:solidFill>
              </a:rPr>
              <a:t>земельных участков</a:t>
            </a:r>
            <a:r>
              <a:rPr lang="ru-RU" dirty="0"/>
              <a:t> без учета ограничений по периодичности проведения государственной кадастровой оценки</a:t>
            </a:r>
            <a:r>
              <a:rPr lang="ru-RU" dirty="0" smtClean="0"/>
              <a:t>.</a:t>
            </a:r>
          </a:p>
          <a:p>
            <a:pPr algn="just"/>
            <a:endParaRPr lang="ru-RU" dirty="0"/>
          </a:p>
          <a:p>
            <a:pPr algn="just"/>
            <a:r>
              <a:rPr lang="ru-RU" b="1" u="sng" dirty="0" smtClean="0"/>
              <a:t>п.6 </a:t>
            </a:r>
            <a:r>
              <a:rPr lang="ru-RU" b="1" u="sng" dirty="0"/>
              <a:t>статьи 6 </a:t>
            </a:r>
            <a:r>
              <a:rPr lang="ru-RU" b="1" u="sng" dirty="0" smtClean="0"/>
              <a:t>269-ФЗ:</a:t>
            </a:r>
            <a:r>
              <a:rPr lang="ru-RU" dirty="0" smtClean="0"/>
              <a:t> </a:t>
            </a:r>
            <a:r>
              <a:rPr lang="ru-RU" b="1" dirty="0" smtClean="0">
                <a:solidFill>
                  <a:srgbClr val="FF0000"/>
                </a:solidFill>
              </a:rPr>
              <a:t>В 2023 году </a:t>
            </a:r>
            <a:r>
              <a:rPr lang="ru-RU" dirty="0" smtClean="0"/>
              <a:t>во всех субъектах Российской Федерации должна быть проведена государственная кадастровая оценка </a:t>
            </a:r>
            <a:r>
              <a:rPr lang="ru-RU" b="1" dirty="0" smtClean="0">
                <a:solidFill>
                  <a:srgbClr val="FF0000"/>
                </a:solidFill>
              </a:rPr>
              <a:t>зданий, помещений, сооружений, объектов незавершенного строительства, </a:t>
            </a:r>
            <a:r>
              <a:rPr lang="ru-RU" b="1" dirty="0" err="1" smtClean="0">
                <a:solidFill>
                  <a:srgbClr val="FF0000"/>
                </a:solidFill>
              </a:rPr>
              <a:t>машино</a:t>
            </a:r>
            <a:r>
              <a:rPr lang="ru-RU" b="1" dirty="0" smtClean="0">
                <a:solidFill>
                  <a:srgbClr val="FF0000"/>
                </a:solidFill>
              </a:rPr>
              <a:t>-мест </a:t>
            </a:r>
            <a:r>
              <a:rPr lang="ru-RU" dirty="0" smtClean="0"/>
              <a:t>без учета ограничений по периодичности проведения государственной кадастровой оценки.</a:t>
            </a:r>
          </a:p>
          <a:p>
            <a:pPr algn="ctr"/>
            <a:r>
              <a:rPr lang="ru-RU" sz="2200" b="1" dirty="0" smtClean="0"/>
              <a:t>До этих дат сохраняется текущая периодичность проведения ГКО</a:t>
            </a:r>
          </a:p>
          <a:p>
            <a:pPr algn="ctr"/>
            <a:endParaRPr lang="ru-RU" sz="2400" b="1" dirty="0" smtClean="0"/>
          </a:p>
          <a:p>
            <a:pPr algn="just"/>
            <a:r>
              <a:rPr lang="ru-RU" b="1" u="sng" dirty="0" err="1" smtClean="0"/>
              <a:t>п.п</a:t>
            </a:r>
            <a:r>
              <a:rPr lang="ru-RU" b="1" u="sng" dirty="0" smtClean="0"/>
              <a:t>. 2, п.7 </a:t>
            </a:r>
            <a:r>
              <a:rPr lang="ru-RU" b="1" u="sng" dirty="0"/>
              <a:t>статьи 6 </a:t>
            </a:r>
            <a:r>
              <a:rPr lang="ru-RU" b="1" u="sng" dirty="0" smtClean="0"/>
              <a:t>269-ФЗ:</a:t>
            </a:r>
            <a:r>
              <a:rPr lang="ru-RU" dirty="0" smtClean="0"/>
              <a:t> государственная </a:t>
            </a:r>
            <a:r>
              <a:rPr lang="ru-RU" dirty="0"/>
              <a:t>кадастровая оценка </a:t>
            </a:r>
            <a:r>
              <a:rPr lang="ru-RU" dirty="0" smtClean="0"/>
              <a:t>                        </a:t>
            </a:r>
            <a:r>
              <a:rPr lang="ru-RU" b="1" dirty="0" smtClean="0">
                <a:solidFill>
                  <a:srgbClr val="FF0000"/>
                </a:solidFill>
              </a:rPr>
              <a:t>не </a:t>
            </a:r>
            <a:r>
              <a:rPr lang="ru-RU" b="1" dirty="0">
                <a:solidFill>
                  <a:srgbClr val="FF0000"/>
                </a:solidFill>
              </a:rPr>
              <a:t>проводится </a:t>
            </a:r>
            <a:r>
              <a:rPr lang="ru-RU" dirty="0"/>
              <a:t>в случае, </a:t>
            </a:r>
            <a:r>
              <a:rPr lang="ru-RU" b="1" u="sng" dirty="0"/>
              <a:t>если решение о ее проведении принято менее чем за </a:t>
            </a:r>
            <a:r>
              <a:rPr lang="ru-RU" b="1" u="sng" dirty="0">
                <a:solidFill>
                  <a:srgbClr val="FF0000"/>
                </a:solidFill>
              </a:rPr>
              <a:t>шесть месяцев </a:t>
            </a:r>
            <a:r>
              <a:rPr lang="ru-RU" b="1" u="sng" dirty="0"/>
              <a:t>до 1 января года </a:t>
            </a:r>
            <a:r>
              <a:rPr lang="ru-RU" dirty="0"/>
              <a:t>проведения государственной кадастровой оценки, предусмотренного таким решением.</a:t>
            </a:r>
            <a:endParaRPr lang="ru-RU" sz="2400" b="1" dirty="0"/>
          </a:p>
          <a:p>
            <a:pPr algn="ctr"/>
            <a:endParaRPr lang="ru-RU" sz="2400" b="1" dirty="0"/>
          </a:p>
          <a:p>
            <a:pPr algn="ctr"/>
            <a:endParaRPr lang="ru-RU" sz="2400" b="1" dirty="0" smtClean="0"/>
          </a:p>
          <a:p>
            <a:pPr marL="446088" indent="-446088" algn="just">
              <a:buAutoNum type="arabicPeriod"/>
            </a:pPr>
            <a:endParaRPr lang="ru-RU" sz="2400" b="1" dirty="0" smtClean="0">
              <a:solidFill>
                <a:srgbClr val="FF0000"/>
              </a:solidFill>
            </a:endParaRPr>
          </a:p>
        </p:txBody>
      </p:sp>
      <p:sp>
        <p:nvSpPr>
          <p:cNvPr id="31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557975" y="6492203"/>
            <a:ext cx="583157" cy="365125"/>
          </a:xfrm>
        </p:spPr>
        <p:txBody>
          <a:bodyPr/>
          <a:lstStyle/>
          <a:p>
            <a:fld id="{84407CEC-AE81-4D29-A1DA-55D4B26EE605}" type="slidenum">
              <a:rPr lang="ru-RU" smtClean="0"/>
              <a:pPr/>
              <a:t>17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8175131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352558" y="424945"/>
            <a:ext cx="8640959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u="sng" dirty="0" smtClean="0"/>
              <a:t>ЧТО ЕЩЕ ВАЖНО в 269-ФЗ ?</a:t>
            </a:r>
          </a:p>
          <a:p>
            <a:pPr algn="ctr"/>
            <a:endParaRPr lang="ru-RU" sz="3200" b="1" u="sng" dirty="0" smtClean="0"/>
          </a:p>
          <a:p>
            <a:pPr algn="ctr"/>
            <a:endParaRPr lang="ru-RU" sz="800" b="1" dirty="0" smtClean="0"/>
          </a:p>
          <a:p>
            <a:pPr marL="457200" indent="-457200" algn="just">
              <a:buAutoNum type="arabicPeriod"/>
            </a:pPr>
            <a:r>
              <a:rPr lang="ru-RU" b="1" u="sng" dirty="0" smtClean="0"/>
              <a:t>П. 4 статьи 6 269-ФЗ</a:t>
            </a:r>
            <a:r>
              <a:rPr lang="ru-RU" dirty="0" smtClean="0"/>
              <a:t>: «Сведения </a:t>
            </a:r>
            <a:r>
              <a:rPr lang="ru-RU" dirty="0"/>
              <a:t>о кадастровой стоимости объекта недвижимости, которые внесены в Единый государственный реестр недвижимости в результате оспаривания результатов определения кадастровой стоимости в порядке, установленном статьей 22 Федерального закона от 3 июля 2016 года N 237-ФЗ "О государственной кадастровой оценке", </a:t>
            </a:r>
            <a:r>
              <a:rPr lang="ru-RU" b="1" dirty="0">
                <a:solidFill>
                  <a:srgbClr val="FF0000"/>
                </a:solidFill>
              </a:rPr>
              <a:t>применяются с 1 января года, в котором в суд или в комиссию по рассмотрению споров о результатах определения кадастровой стоимости подано заявление об оспаривании</a:t>
            </a:r>
            <a:r>
              <a:rPr lang="ru-RU" dirty="0"/>
              <a:t>, </a:t>
            </a:r>
            <a:r>
              <a:rPr lang="ru-RU" u="sng" dirty="0"/>
              <a:t>но не ранее даты внесения в Единый государственный реестр недвижимости сведений о кадастровой стоимости, которая являлась предметом </a:t>
            </a:r>
            <a:r>
              <a:rPr lang="ru-RU" u="sng" dirty="0" smtClean="0"/>
              <a:t>оспаривания</a:t>
            </a:r>
            <a:r>
              <a:rPr lang="ru-RU" dirty="0" smtClean="0"/>
              <a:t>».</a:t>
            </a:r>
            <a:endParaRPr lang="ru-RU" sz="2400" b="1" dirty="0" smtClean="0">
              <a:solidFill>
                <a:srgbClr val="FF0000"/>
              </a:solidFill>
            </a:endParaRPr>
          </a:p>
          <a:p>
            <a:pPr marL="457200" indent="-457200" algn="ctr">
              <a:buAutoNum type="arabicPeriod"/>
            </a:pPr>
            <a:endParaRPr lang="ru-RU" sz="2400" b="1" dirty="0" smtClean="0">
              <a:solidFill>
                <a:srgbClr val="FF0000"/>
              </a:solidFill>
            </a:endParaRPr>
          </a:p>
          <a:p>
            <a:pPr marL="457200" indent="-457200" algn="ctr">
              <a:buAutoNum type="arabicPeriod"/>
            </a:pPr>
            <a:endParaRPr lang="ru-RU" sz="2400" b="1" dirty="0"/>
          </a:p>
          <a:p>
            <a:pPr algn="ctr"/>
            <a:endParaRPr lang="ru-RU" sz="2400" b="1" dirty="0"/>
          </a:p>
          <a:p>
            <a:pPr algn="ctr"/>
            <a:endParaRPr lang="ru-RU" sz="2400" b="1" dirty="0" smtClean="0"/>
          </a:p>
          <a:p>
            <a:pPr marL="446088" indent="-446088" algn="just">
              <a:buAutoNum type="arabicPeriod"/>
            </a:pPr>
            <a:endParaRPr lang="ru-RU" sz="2400" b="1" dirty="0" smtClean="0">
              <a:solidFill>
                <a:srgbClr val="FF0000"/>
              </a:solidFill>
            </a:endParaRPr>
          </a:p>
        </p:txBody>
      </p:sp>
      <p:sp>
        <p:nvSpPr>
          <p:cNvPr id="31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557975" y="6492203"/>
            <a:ext cx="583157" cy="365125"/>
          </a:xfrm>
        </p:spPr>
        <p:txBody>
          <a:bodyPr/>
          <a:lstStyle/>
          <a:p>
            <a:fld id="{84407CEC-AE81-4D29-A1DA-55D4B26EE605}" type="slidenum">
              <a:rPr lang="ru-RU" smtClean="0"/>
              <a:pPr/>
              <a:t>18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7059696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352558" y="424945"/>
            <a:ext cx="8640959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u="sng" dirty="0" smtClean="0"/>
              <a:t>ЧТО ЕЩЕ ВАЖНО в 269-ФЗ ?</a:t>
            </a:r>
          </a:p>
          <a:p>
            <a:pPr algn="ctr"/>
            <a:endParaRPr lang="ru-RU" sz="3200" b="1" u="sng" dirty="0" smtClean="0"/>
          </a:p>
          <a:p>
            <a:pPr algn="ctr"/>
            <a:endParaRPr lang="ru-RU" sz="800" b="1" dirty="0" smtClean="0"/>
          </a:p>
          <a:p>
            <a:pPr algn="just"/>
            <a:r>
              <a:rPr lang="ru-RU" b="1" u="sng" dirty="0" smtClean="0"/>
              <a:t>п.8 статьи 6 269-ФЗ</a:t>
            </a:r>
            <a:r>
              <a:rPr lang="ru-RU" dirty="0"/>
              <a:t>:</a:t>
            </a:r>
            <a:r>
              <a:rPr lang="ru-RU" dirty="0" smtClean="0"/>
              <a:t> </a:t>
            </a:r>
            <a:r>
              <a:rPr lang="ru-RU" b="1" dirty="0">
                <a:solidFill>
                  <a:srgbClr val="FF0000"/>
                </a:solidFill>
              </a:rPr>
              <a:t>Размер арендной платы</a:t>
            </a:r>
            <a:r>
              <a:rPr lang="ru-RU" dirty="0"/>
              <a:t> за использование объектов недвижимости, находящихся в государственной или муниципальной собственности, в случаях ее определения на основании кадастровой стоимости таких объектов недвижимости </a:t>
            </a:r>
            <a:r>
              <a:rPr lang="ru-RU" u="sng" dirty="0"/>
              <a:t>за периоды, предшествующие изменению кадастровой стоимости в соответствии со</a:t>
            </a:r>
            <a:r>
              <a:rPr lang="ru-RU" dirty="0"/>
              <a:t> </a:t>
            </a:r>
            <a:r>
              <a:rPr lang="ru-RU" u="sng" dirty="0">
                <a:hlinkClick r:id="rId2"/>
              </a:rPr>
              <a:t>статьей 22.1</a:t>
            </a:r>
            <a:r>
              <a:rPr lang="ru-RU" dirty="0"/>
              <a:t> Федерального закона от 3 июля 2016 года N 237-ФЗ "О государственной кадастровой оценке", </a:t>
            </a:r>
            <a:r>
              <a:rPr lang="ru-RU" b="1" dirty="0">
                <a:solidFill>
                  <a:srgbClr val="FF0000"/>
                </a:solidFill>
              </a:rPr>
              <a:t>не изменяется</a:t>
            </a:r>
            <a:r>
              <a:rPr lang="ru-RU" dirty="0"/>
              <a:t>.</a:t>
            </a:r>
            <a:endParaRPr lang="ru-RU" sz="2400" b="1" dirty="0"/>
          </a:p>
          <a:p>
            <a:pPr algn="ctr"/>
            <a:endParaRPr lang="ru-RU" sz="2400" b="1" dirty="0" smtClean="0"/>
          </a:p>
          <a:p>
            <a:pPr marL="446088" indent="-446088" algn="just">
              <a:buAutoNum type="arabicPeriod"/>
            </a:pPr>
            <a:endParaRPr lang="ru-RU" sz="2400" b="1" dirty="0" smtClean="0">
              <a:solidFill>
                <a:srgbClr val="FF0000"/>
              </a:solidFill>
            </a:endParaRPr>
          </a:p>
        </p:txBody>
      </p:sp>
      <p:sp>
        <p:nvSpPr>
          <p:cNvPr id="31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557975" y="6492203"/>
            <a:ext cx="583157" cy="365125"/>
          </a:xfrm>
        </p:spPr>
        <p:txBody>
          <a:bodyPr/>
          <a:lstStyle/>
          <a:p>
            <a:fld id="{84407CEC-AE81-4D29-A1DA-55D4B26EE605}" type="slidenum">
              <a:rPr lang="ru-RU" smtClean="0"/>
              <a:pPr/>
              <a:t>19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8016804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9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xmlns="" val="1880684757"/>
              </p:ext>
            </p:extLst>
          </p:nvPr>
        </p:nvGraphicFramePr>
        <p:xfrm>
          <a:off x="1068940" y="1823843"/>
          <a:ext cx="7344816" cy="33816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3" name="Прямая со стрелкой 2"/>
          <p:cNvCxnSpPr/>
          <p:nvPr/>
        </p:nvCxnSpPr>
        <p:spPr>
          <a:xfrm flipH="1">
            <a:off x="7148486" y="3080632"/>
            <a:ext cx="14593" cy="925551"/>
          </a:xfrm>
          <a:prstGeom prst="straightConnector1">
            <a:avLst/>
          </a:prstGeom>
          <a:ln w="28575">
            <a:prstDash val="dash"/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116670" y="260789"/>
            <a:ext cx="903649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u="sng" dirty="0" smtClean="0"/>
              <a:t>ОСПАРИВАНИЕ КС – </a:t>
            </a:r>
            <a:r>
              <a:rPr lang="ru-RU" sz="3200" b="1" u="sng" dirty="0" smtClean="0">
                <a:solidFill>
                  <a:srgbClr val="FF0000"/>
                </a:solidFill>
              </a:rPr>
              <a:t>ЧТО СЕЙЧАС</a:t>
            </a:r>
          </a:p>
          <a:p>
            <a:pPr algn="ctr"/>
            <a:r>
              <a:rPr lang="ru-RU" sz="2400" b="1" u="sng" dirty="0" smtClean="0"/>
              <a:t>(в соответствии с 237-ФЗ):</a:t>
            </a:r>
            <a:endParaRPr lang="ru-RU" sz="2400" b="1" u="sng" dirty="0"/>
          </a:p>
        </p:txBody>
      </p:sp>
    </p:spTree>
    <p:extLst>
      <p:ext uri="{BB962C8B-B14F-4D97-AF65-F5344CB8AC3E}">
        <p14:creationId xmlns:p14="http://schemas.microsoft.com/office/powerpoint/2010/main" xmlns="" val="748003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332351" y="975604"/>
            <a:ext cx="8640959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3600" b="1" u="sng" dirty="0" smtClean="0"/>
          </a:p>
          <a:p>
            <a:pPr algn="ctr"/>
            <a:endParaRPr lang="ru-RU" sz="3600" b="1" u="sng" dirty="0"/>
          </a:p>
          <a:p>
            <a:pPr algn="ctr"/>
            <a:r>
              <a:rPr lang="ru-RU" sz="3600" b="1" u="sng" dirty="0" smtClean="0">
                <a:solidFill>
                  <a:srgbClr val="FF0000"/>
                </a:solidFill>
              </a:rPr>
              <a:t>ПРОЕКТЫ НОВЫХ</a:t>
            </a:r>
          </a:p>
          <a:p>
            <a:pPr algn="ctr"/>
            <a:r>
              <a:rPr lang="ru-RU" sz="3600" b="1" u="sng" dirty="0">
                <a:solidFill>
                  <a:srgbClr val="FF0000"/>
                </a:solidFill>
              </a:rPr>
              <a:t>м</a:t>
            </a:r>
            <a:r>
              <a:rPr lang="ru-RU" sz="3600" b="1" u="sng" dirty="0" smtClean="0">
                <a:solidFill>
                  <a:srgbClr val="FF0000"/>
                </a:solidFill>
              </a:rPr>
              <a:t>етодических рекомендаций и разъяснений</a:t>
            </a:r>
          </a:p>
          <a:p>
            <a:pPr marL="446088" indent="-446088" algn="just">
              <a:buAutoNum type="arabicPeriod"/>
            </a:pPr>
            <a:endParaRPr lang="ru-RU" sz="2400" b="1" dirty="0" smtClean="0">
              <a:solidFill>
                <a:srgbClr val="FF0000"/>
              </a:solidFill>
            </a:endParaRPr>
          </a:p>
        </p:txBody>
      </p:sp>
      <p:sp>
        <p:nvSpPr>
          <p:cNvPr id="31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7007533" y="6492203"/>
            <a:ext cx="2133600" cy="365125"/>
          </a:xfrm>
        </p:spPr>
        <p:txBody>
          <a:bodyPr/>
          <a:lstStyle/>
          <a:p>
            <a:fld id="{84407CEC-AE81-4D29-A1DA-55D4B26EE605}" type="slidenum">
              <a:rPr lang="ru-RU" smtClean="0"/>
              <a:pPr/>
              <a:t>20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3981630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322247" y="344112"/>
            <a:ext cx="8640959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Национальное </a:t>
            </a:r>
            <a:r>
              <a:rPr lang="ru-RU" b="1" dirty="0"/>
              <a:t>объединение саморегулируемых организаций оценщиков «Союз СОО»</a:t>
            </a:r>
            <a:endParaRPr lang="ru-RU" dirty="0"/>
          </a:p>
          <a:p>
            <a:r>
              <a:rPr lang="ru-RU" b="1" dirty="0"/>
              <a:t> </a:t>
            </a:r>
            <a:endParaRPr lang="ru-RU" dirty="0"/>
          </a:p>
          <a:p>
            <a:r>
              <a:rPr lang="ru-RU" b="1" dirty="0"/>
              <a:t>Утверждено </a:t>
            </a:r>
            <a:r>
              <a:rPr lang="ru-RU" b="1" dirty="0" smtClean="0">
                <a:solidFill>
                  <a:srgbClr val="FF0000"/>
                </a:solidFill>
              </a:rPr>
              <a:t>к апробации</a:t>
            </a:r>
          </a:p>
          <a:p>
            <a:r>
              <a:rPr lang="ru-RU" b="1" dirty="0" smtClean="0"/>
              <a:t>решением Советом </a:t>
            </a:r>
            <a:r>
              <a:rPr lang="ru-RU" b="1" dirty="0"/>
              <a:t>Союза ССО </a:t>
            </a:r>
            <a:endParaRPr lang="ru-RU" dirty="0"/>
          </a:p>
          <a:p>
            <a:r>
              <a:rPr lang="ru-RU" b="1" dirty="0" smtClean="0">
                <a:solidFill>
                  <a:srgbClr val="FF0000"/>
                </a:solidFill>
              </a:rPr>
              <a:t>«13» мая </a:t>
            </a:r>
            <a:r>
              <a:rPr lang="ru-RU" b="1" dirty="0">
                <a:solidFill>
                  <a:srgbClr val="FF0000"/>
                </a:solidFill>
              </a:rPr>
              <a:t>2020 г.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  <a:p>
            <a:r>
              <a:rPr lang="ru-RU" b="1" i="1" dirty="0"/>
              <a:t> </a:t>
            </a:r>
            <a:endParaRPr lang="ru-RU" dirty="0"/>
          </a:p>
          <a:p>
            <a:r>
              <a:rPr lang="ru-RU" b="1" dirty="0" smtClean="0"/>
              <a:t>1. МЕТОДИЧЕСКИЕ </a:t>
            </a:r>
            <a:r>
              <a:rPr lang="ru-RU" b="1" dirty="0">
                <a:solidFill>
                  <a:srgbClr val="FF0000"/>
                </a:solidFill>
              </a:rPr>
              <a:t>РЕКОМЕНДАЦИИ</a:t>
            </a:r>
            <a:r>
              <a:rPr lang="ru-RU" b="1" dirty="0"/>
              <a:t> </a:t>
            </a:r>
            <a:br>
              <a:rPr lang="ru-RU" b="1" dirty="0"/>
            </a:br>
            <a:r>
              <a:rPr lang="ru-RU" b="1" dirty="0"/>
              <a:t>ПО ОЦЕНКЕ ОБЪЕКТОВ НЕДВИЖИМОСТИ </a:t>
            </a:r>
            <a:br>
              <a:rPr lang="ru-RU" b="1" dirty="0"/>
            </a:br>
            <a:r>
              <a:rPr lang="ru-RU" b="1" dirty="0"/>
              <a:t>ДЛЯ УСТАНОВЛЕНИЯ КАДАСТРОВОЙ СТОИМОСТИ </a:t>
            </a:r>
            <a:endParaRPr lang="ru-RU" b="1" dirty="0" smtClean="0"/>
          </a:p>
          <a:p>
            <a:r>
              <a:rPr lang="ru-RU" b="1" dirty="0" smtClean="0"/>
              <a:t>В </a:t>
            </a:r>
            <a:r>
              <a:rPr lang="ru-RU" b="1" dirty="0"/>
              <a:t>РАЗМЕРЕ РЫНОЧНОЙ </a:t>
            </a:r>
            <a:r>
              <a:rPr lang="ru-RU" b="1" dirty="0" smtClean="0"/>
              <a:t>СТОИМОСТИ</a:t>
            </a:r>
          </a:p>
          <a:p>
            <a:endParaRPr lang="ru-RU" b="1" dirty="0" smtClean="0"/>
          </a:p>
          <a:p>
            <a:endParaRPr lang="ru-RU" b="1" dirty="0"/>
          </a:p>
          <a:p>
            <a:r>
              <a:rPr lang="ru-RU" b="1" dirty="0" smtClean="0"/>
              <a:t>2. </a:t>
            </a:r>
            <a:r>
              <a:rPr lang="ru-RU" b="1" cap="all" dirty="0"/>
              <a:t>Методические </a:t>
            </a:r>
            <a:r>
              <a:rPr lang="ru-RU" b="1" cap="all" dirty="0">
                <a:solidFill>
                  <a:srgbClr val="FF0000"/>
                </a:solidFill>
              </a:rPr>
              <a:t>разъяснения</a:t>
            </a:r>
            <a:r>
              <a:rPr lang="ru-RU" b="1" cap="all" dirty="0"/>
              <a:t> </a:t>
            </a:r>
            <a:r>
              <a:rPr lang="ru-RU" b="1" dirty="0"/>
              <a:t/>
            </a:r>
            <a:br>
              <a:rPr lang="ru-RU" b="1" dirty="0"/>
            </a:br>
            <a:r>
              <a:rPr lang="ru-RU" b="1" u="sng" dirty="0" smtClean="0">
                <a:solidFill>
                  <a:srgbClr val="FF0000"/>
                </a:solidFill>
              </a:rPr>
              <a:t>ПО ВОПРОСУ </a:t>
            </a:r>
            <a:r>
              <a:rPr lang="ru-RU" b="1" u="sng" dirty="0">
                <a:solidFill>
                  <a:srgbClr val="FF0000"/>
                </a:solidFill>
              </a:rPr>
              <a:t>НДС</a:t>
            </a:r>
            <a:r>
              <a:rPr lang="ru-RU" b="1" dirty="0"/>
              <a:t/>
            </a:r>
            <a:br>
              <a:rPr lang="ru-RU" b="1" dirty="0"/>
            </a:br>
            <a:r>
              <a:rPr lang="ru-RU" b="1" dirty="0"/>
              <a:t>при определении рыночной стоимости</a:t>
            </a:r>
            <a:br>
              <a:rPr lang="ru-RU" b="1" dirty="0"/>
            </a:br>
            <a:r>
              <a:rPr lang="ru-RU" b="1" dirty="0"/>
              <a:t>объектов недвижимости</a:t>
            </a:r>
            <a:endParaRPr lang="ru-RU" dirty="0"/>
          </a:p>
          <a:p>
            <a:r>
              <a:rPr lang="ru-RU" b="1" dirty="0"/>
              <a:t>в рамках установления их кадастровой стоимости</a:t>
            </a:r>
            <a:endParaRPr lang="ru-RU" dirty="0"/>
          </a:p>
          <a:p>
            <a:endParaRPr lang="ru-RU" dirty="0"/>
          </a:p>
          <a:p>
            <a:pPr marL="446088" indent="-446088" algn="just">
              <a:buAutoNum type="arabicPeriod"/>
            </a:pPr>
            <a:endParaRPr lang="ru-RU" sz="2400" b="1" dirty="0" smtClean="0">
              <a:solidFill>
                <a:srgbClr val="FF0000"/>
              </a:solidFill>
            </a:endParaRPr>
          </a:p>
        </p:txBody>
      </p:sp>
      <p:sp>
        <p:nvSpPr>
          <p:cNvPr id="31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7007533" y="6492203"/>
            <a:ext cx="2133600" cy="365125"/>
          </a:xfrm>
        </p:spPr>
        <p:txBody>
          <a:bodyPr/>
          <a:lstStyle/>
          <a:p>
            <a:fld id="{84407CEC-AE81-4D29-A1DA-55D4B26EE605}" type="slidenum">
              <a:rPr lang="ru-RU" smtClean="0"/>
              <a:pPr/>
              <a:t>21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6491639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332351" y="975604"/>
            <a:ext cx="864095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3600" b="1" u="sng" dirty="0" smtClean="0"/>
          </a:p>
          <a:p>
            <a:pPr algn="ctr"/>
            <a:endParaRPr lang="ru-RU" sz="3600" b="1" u="sng" dirty="0"/>
          </a:p>
          <a:p>
            <a:pPr algn="ctr"/>
            <a:r>
              <a:rPr lang="ru-RU" sz="4000" b="1" u="sng" dirty="0" smtClean="0">
                <a:solidFill>
                  <a:srgbClr val="FF0000"/>
                </a:solidFill>
              </a:rPr>
              <a:t>ПРОМЕЖУТОЧНЫЕ ИТОГИ</a:t>
            </a:r>
          </a:p>
          <a:p>
            <a:pPr algn="ctr"/>
            <a:r>
              <a:rPr lang="ru-RU" sz="4000" b="1" u="sng" dirty="0" smtClean="0">
                <a:solidFill>
                  <a:srgbClr val="FF0000"/>
                </a:solidFill>
              </a:rPr>
              <a:t>ГКО-2020</a:t>
            </a:r>
          </a:p>
          <a:p>
            <a:pPr algn="ctr"/>
            <a:r>
              <a:rPr lang="ru-RU" sz="4000" b="1" u="sng" dirty="0" smtClean="0">
                <a:solidFill>
                  <a:srgbClr val="FF0000"/>
                </a:solidFill>
              </a:rPr>
              <a:t>В ГОРОДЕ МОСКВЕ</a:t>
            </a:r>
          </a:p>
          <a:p>
            <a:pPr marL="446088" indent="-446088" algn="just">
              <a:buAutoNum type="arabicPeriod"/>
            </a:pPr>
            <a:endParaRPr lang="ru-RU" sz="2400" b="1" dirty="0" smtClean="0">
              <a:solidFill>
                <a:srgbClr val="FF0000"/>
              </a:solidFill>
            </a:endParaRPr>
          </a:p>
        </p:txBody>
      </p:sp>
      <p:sp>
        <p:nvSpPr>
          <p:cNvPr id="31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7007533" y="6492203"/>
            <a:ext cx="2133600" cy="365125"/>
          </a:xfrm>
        </p:spPr>
        <p:txBody>
          <a:bodyPr/>
          <a:lstStyle/>
          <a:p>
            <a:fld id="{84407CEC-AE81-4D29-A1DA-55D4B26EE605}" type="slidenum">
              <a:rPr lang="ru-RU" smtClean="0"/>
              <a:pPr/>
              <a:t>22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3641860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161663" y="288541"/>
            <a:ext cx="8821752" cy="630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3600" b="1" u="sng" dirty="0"/>
          </a:p>
          <a:p>
            <a:pPr algn="just"/>
            <a:r>
              <a:rPr lang="ru-RU" sz="2400" dirty="0"/>
              <a:t>1. Приказ ДГИ №5 от 15.01.2020 г. </a:t>
            </a:r>
            <a:r>
              <a:rPr lang="ru-RU" sz="2400" b="1" u="sng" dirty="0"/>
              <a:t>о проведении ГКО-2020</a:t>
            </a:r>
            <a:r>
              <a:rPr lang="ru-RU" sz="2400" dirty="0"/>
              <a:t>.</a:t>
            </a:r>
          </a:p>
          <a:p>
            <a:pPr algn="just"/>
            <a:endParaRPr lang="ru-RU" sz="2400" dirty="0"/>
          </a:p>
          <a:p>
            <a:pPr algn="just"/>
            <a:r>
              <a:rPr lang="ru-RU" sz="2400" dirty="0"/>
              <a:t>2. </a:t>
            </a:r>
            <a:r>
              <a:rPr lang="ru-RU" sz="2400" b="1" dirty="0" smtClean="0"/>
              <a:t>Мэр Москвы </a:t>
            </a:r>
            <a:r>
              <a:rPr lang="ru-RU" sz="2400" b="1" dirty="0" err="1" smtClean="0"/>
              <a:t>Собянин</a:t>
            </a:r>
            <a:r>
              <a:rPr lang="ru-RU" sz="2400" b="1" dirty="0" smtClean="0"/>
              <a:t> С.С. (</a:t>
            </a:r>
            <a:r>
              <a:rPr lang="ru-RU" sz="2400" b="1" dirty="0" smtClean="0">
                <a:solidFill>
                  <a:srgbClr val="FF0000"/>
                </a:solidFill>
              </a:rPr>
              <a:t>27 июля 2020 г.</a:t>
            </a:r>
            <a:r>
              <a:rPr lang="ru-RU" sz="2400" b="1" dirty="0" smtClean="0"/>
              <a:t>):</a:t>
            </a:r>
          </a:p>
          <a:p>
            <a:pPr algn="just"/>
            <a:r>
              <a:rPr lang="ru-RU" sz="2400" dirty="0" smtClean="0"/>
              <a:t>«</a:t>
            </a:r>
            <a:r>
              <a:rPr lang="ru-RU" sz="2400" b="1" dirty="0" smtClean="0"/>
              <a:t>Предварительные </a:t>
            </a:r>
            <a:r>
              <a:rPr lang="ru-RU" sz="2400" b="1" dirty="0"/>
              <a:t>расчеты </a:t>
            </a:r>
            <a:r>
              <a:rPr lang="ru-RU" sz="2400" dirty="0"/>
              <a:t>показали, что по результатам оценки 2020 г. кадастровая стоимость недви­жимости </a:t>
            </a:r>
            <a:r>
              <a:rPr lang="ru-RU" sz="2400" b="1" dirty="0">
                <a:solidFill>
                  <a:srgbClr val="FF0000"/>
                </a:solidFill>
              </a:rPr>
              <a:t>должна была увеличиться примерно на </a:t>
            </a:r>
            <a:r>
              <a:rPr lang="ru-RU" sz="3200" b="1" dirty="0">
                <a:solidFill>
                  <a:srgbClr val="FF0000"/>
                </a:solidFill>
              </a:rPr>
              <a:t>3%</a:t>
            </a:r>
            <a:r>
              <a:rPr lang="ru-RU" sz="2400" b="1" dirty="0">
                <a:solidFill>
                  <a:srgbClr val="FF0000"/>
                </a:solidFill>
              </a:rPr>
              <a:t>. </a:t>
            </a:r>
            <a:r>
              <a:rPr lang="ru-RU" sz="2400" dirty="0"/>
              <a:t>Но это – </a:t>
            </a:r>
            <a:r>
              <a:rPr lang="ru-RU" sz="2400" b="1" dirty="0"/>
              <a:t>в среднем</a:t>
            </a:r>
            <a:r>
              <a:rPr lang="ru-RU" sz="2400" dirty="0"/>
              <a:t>, а в некоторых районах и на отдельные виды недвижимости </a:t>
            </a:r>
            <a:r>
              <a:rPr lang="ru-RU" sz="2400" b="1" dirty="0">
                <a:solidFill>
                  <a:srgbClr val="FF0000"/>
                </a:solidFill>
              </a:rPr>
              <a:t>рост мог бы быть и гораздо больше</a:t>
            </a:r>
            <a:r>
              <a:rPr lang="ru-RU" sz="2400" dirty="0" smtClean="0"/>
              <a:t>».</a:t>
            </a:r>
          </a:p>
          <a:p>
            <a:pPr algn="just"/>
            <a:r>
              <a:rPr lang="ru-RU" sz="2400" dirty="0"/>
              <a:t>«Но всем же понятно, что </a:t>
            </a:r>
            <a:r>
              <a:rPr lang="ru-RU" sz="2400" b="1" u="sng" dirty="0"/>
              <a:t>кадастровая оценка на 1 января 2020 г. не имеет ничего общего с реальной ситуацией на "пост-</a:t>
            </a:r>
            <a:r>
              <a:rPr lang="ru-RU" sz="2400" b="1" u="sng" dirty="0" err="1"/>
              <a:t>ковидном</a:t>
            </a:r>
            <a:r>
              <a:rPr lang="ru-RU" sz="2400" b="1" u="sng" dirty="0"/>
              <a:t>" рынке недвижимости</a:t>
            </a:r>
            <a:r>
              <a:rPr lang="ru-RU" sz="2400" dirty="0"/>
              <a:t>. Мы вообще пока не знаем, как стоимость недвижимости отреагирует на пандемию. И уж точно ни у кого сейчас нет лишних денег, чтобы платить выросший </a:t>
            </a:r>
            <a:r>
              <a:rPr lang="ru-RU" sz="2400" dirty="0" smtClean="0"/>
              <a:t>налог».</a:t>
            </a:r>
            <a:endParaRPr lang="ru-RU" sz="2400" dirty="0"/>
          </a:p>
          <a:p>
            <a:pPr algn="ctr"/>
            <a:endParaRPr lang="ru-RU" sz="2400" dirty="0"/>
          </a:p>
        </p:txBody>
      </p:sp>
      <p:sp>
        <p:nvSpPr>
          <p:cNvPr id="31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7007533" y="6492203"/>
            <a:ext cx="2133600" cy="365125"/>
          </a:xfrm>
        </p:spPr>
        <p:txBody>
          <a:bodyPr/>
          <a:lstStyle/>
          <a:p>
            <a:fld id="{84407CEC-AE81-4D29-A1DA-55D4B26EE605}" type="slidenum">
              <a:rPr lang="ru-RU" smtClean="0"/>
              <a:pPr/>
              <a:t>23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571123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176819" y="142036"/>
            <a:ext cx="8821752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/>
              <a:t>«</a:t>
            </a:r>
            <a:r>
              <a:rPr lang="ru-RU" sz="2400" b="1" dirty="0" smtClean="0"/>
              <a:t>В </a:t>
            </a:r>
            <a:r>
              <a:rPr lang="ru-RU" sz="2400" b="1" dirty="0"/>
              <a:t>этом году Правительство Москвы </a:t>
            </a:r>
            <a:r>
              <a:rPr lang="ru-RU" sz="2400" b="1" dirty="0">
                <a:solidFill>
                  <a:srgbClr val="FF0000"/>
                </a:solidFill>
              </a:rPr>
              <a:t>не будет </a:t>
            </a:r>
            <a:r>
              <a:rPr lang="ru-RU" sz="2400" b="1" dirty="0"/>
              <a:t>проводить кадастровую оценку</a:t>
            </a:r>
            <a:r>
              <a:rPr lang="ru-RU" sz="2400" dirty="0"/>
              <a:t> жилой и коммерческой недвижимости. Для расчета размеров налога на недвижимость по-прежнему </a:t>
            </a:r>
            <a:r>
              <a:rPr lang="ru-RU" sz="2400" b="1" dirty="0"/>
              <a:t>будет применяться кадастровая стоимость </a:t>
            </a:r>
            <a:r>
              <a:rPr lang="ru-RU" sz="2400" b="1" dirty="0">
                <a:solidFill>
                  <a:srgbClr val="FF0000"/>
                </a:solidFill>
              </a:rPr>
              <a:t>2018 г.</a:t>
            </a:r>
          </a:p>
          <a:p>
            <a:pPr algn="just"/>
            <a:r>
              <a:rPr lang="ru-RU" sz="2400" b="1" u="sng" dirty="0"/>
              <a:t>Почему я принял это решение?</a:t>
            </a:r>
          </a:p>
          <a:p>
            <a:pPr algn="just"/>
            <a:r>
              <a:rPr lang="ru-RU" sz="2400" dirty="0"/>
              <a:t>Закон позволяет проводить кадастровую оценку с периодичностью </a:t>
            </a:r>
            <a:r>
              <a:rPr lang="ru-RU" sz="2400" b="1" dirty="0"/>
              <a:t>от 2 до 5 лет</a:t>
            </a:r>
            <a:r>
              <a:rPr lang="ru-RU" sz="2400" dirty="0"/>
              <a:t>, но – </a:t>
            </a:r>
            <a:r>
              <a:rPr lang="ru-RU" sz="2400" b="1" dirty="0"/>
              <a:t>ВНИМАНИЕ</a:t>
            </a:r>
            <a:r>
              <a:rPr lang="ru-RU" sz="2400" dirty="0"/>
              <a:t>! –  </a:t>
            </a:r>
            <a:r>
              <a:rPr lang="ru-RU" sz="2400" b="1" dirty="0">
                <a:solidFill>
                  <a:srgbClr val="FF0000"/>
                </a:solidFill>
              </a:rPr>
              <a:t>по состоянию на 1 января</a:t>
            </a:r>
            <a:r>
              <a:rPr lang="ru-RU" sz="2400" dirty="0"/>
              <a:t>. </a:t>
            </a:r>
            <a:endParaRPr lang="ru-RU" sz="2400" dirty="0" smtClean="0"/>
          </a:p>
          <a:p>
            <a:pPr algn="just"/>
            <a:r>
              <a:rPr lang="ru-RU" sz="2400" u="sng" dirty="0" smtClean="0"/>
              <a:t>То </a:t>
            </a:r>
            <a:r>
              <a:rPr lang="ru-RU" sz="2400" u="sng" dirty="0"/>
              <a:t>есть в кадастровой оценке 2020 г. невозможно учесть влияние пандемии COVID-19, о которой 1 января еще никто и не </a:t>
            </a:r>
            <a:r>
              <a:rPr lang="ru-RU" sz="2400" u="sng" dirty="0" smtClean="0"/>
              <a:t>слышал»</a:t>
            </a:r>
            <a:r>
              <a:rPr lang="ru-RU" sz="2400" dirty="0" smtClean="0"/>
              <a:t>. </a:t>
            </a:r>
            <a:r>
              <a:rPr lang="ru-RU" sz="2400" dirty="0"/>
              <a:t>  </a:t>
            </a:r>
            <a:endParaRPr lang="ru-RU" sz="2400" dirty="0" smtClean="0"/>
          </a:p>
          <a:p>
            <a:pPr algn="just"/>
            <a:r>
              <a:rPr lang="ru-RU" sz="2400" b="1" dirty="0" smtClean="0"/>
              <a:t>«Для </a:t>
            </a:r>
            <a:r>
              <a:rPr lang="ru-RU" sz="2400" b="1" dirty="0"/>
              <a:t>расчета налога на недвижимость будет применяться кадастровая стоимость </a:t>
            </a:r>
            <a:r>
              <a:rPr lang="ru-RU" sz="2400" b="1" dirty="0">
                <a:solidFill>
                  <a:srgbClr val="FF0000"/>
                </a:solidFill>
              </a:rPr>
              <a:t>на 2018 год</a:t>
            </a:r>
            <a:r>
              <a:rPr lang="ru-RU" sz="2400" b="1" dirty="0"/>
              <a:t>. </a:t>
            </a:r>
            <a:endParaRPr lang="ru-RU" sz="2400" b="1" dirty="0" smtClean="0"/>
          </a:p>
          <a:p>
            <a:pPr algn="just"/>
            <a:r>
              <a:rPr lang="ru-RU" sz="2400" dirty="0" smtClean="0"/>
              <a:t>К </a:t>
            </a:r>
            <a:r>
              <a:rPr lang="ru-RU" sz="2400" dirty="0"/>
              <a:t>вопросу о проведении </a:t>
            </a:r>
            <a:r>
              <a:rPr lang="ru-RU" sz="2400" b="1" dirty="0"/>
              <a:t>очередной кадастровой оценки </a:t>
            </a:r>
            <a:r>
              <a:rPr lang="ru-RU" sz="2400" dirty="0"/>
              <a:t>столичные власти </a:t>
            </a:r>
            <a:r>
              <a:rPr lang="ru-RU" sz="2400" b="1" dirty="0"/>
              <a:t>возвратятся в следующем году</a:t>
            </a:r>
            <a:r>
              <a:rPr lang="ru-RU" sz="2400" dirty="0"/>
              <a:t>, когда рынок недвижимости вернется в нормальное </a:t>
            </a:r>
            <a:r>
              <a:rPr lang="ru-RU" sz="2400" dirty="0" smtClean="0"/>
              <a:t>состояние».</a:t>
            </a:r>
          </a:p>
          <a:p>
            <a:pPr algn="just"/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1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7007533" y="6492203"/>
            <a:ext cx="2133600" cy="365125"/>
          </a:xfrm>
        </p:spPr>
        <p:txBody>
          <a:bodyPr/>
          <a:lstStyle/>
          <a:p>
            <a:fld id="{84407CEC-AE81-4D29-A1DA-55D4B26EE605}" type="slidenum">
              <a:rPr lang="ru-RU" smtClean="0"/>
              <a:pPr/>
              <a:t>24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8360036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-2298309" y="1714181"/>
            <a:ext cx="4930602" cy="228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ru-RU" sz="2400" dirty="0"/>
          </a:p>
        </p:txBody>
      </p:sp>
      <p:sp>
        <p:nvSpPr>
          <p:cNvPr id="31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7007533" y="6492203"/>
            <a:ext cx="2133600" cy="365125"/>
          </a:xfrm>
        </p:spPr>
        <p:txBody>
          <a:bodyPr/>
          <a:lstStyle/>
          <a:p>
            <a:fld id="{84407CEC-AE81-4D29-A1DA-55D4B26EE605}" type="slidenum">
              <a:rPr lang="ru-RU" smtClean="0"/>
              <a:pPr/>
              <a:t>25</a:t>
            </a:fld>
            <a:endParaRPr lang="ru-RU" dirty="0"/>
          </a:p>
        </p:txBody>
      </p:sp>
      <p:pic>
        <p:nvPicPr>
          <p:cNvPr id="2050" name="Picture 2" descr="https://cdn.sobyanin.ru/static/img/24072020-web2-00000000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6816" y="635489"/>
            <a:ext cx="8815625" cy="5509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514829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166715" y="1617199"/>
            <a:ext cx="8821752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3600" b="1" u="sng" dirty="0"/>
          </a:p>
          <a:p>
            <a:pPr algn="just"/>
            <a:r>
              <a:rPr lang="ru-RU" sz="2400" dirty="0" smtClean="0"/>
              <a:t>3. </a:t>
            </a:r>
            <a:r>
              <a:rPr lang="ru-RU" sz="2400" b="1" dirty="0" smtClean="0"/>
              <a:t>Приказ ДГИ № 166</a:t>
            </a:r>
            <a:r>
              <a:rPr lang="ru-RU" sz="2400" dirty="0" smtClean="0"/>
              <a:t> от </a:t>
            </a:r>
            <a:r>
              <a:rPr lang="ru-RU" sz="2400" b="1" dirty="0" smtClean="0">
                <a:solidFill>
                  <a:srgbClr val="FF0000"/>
                </a:solidFill>
              </a:rPr>
              <a:t>24 июля 2020 г. </a:t>
            </a:r>
            <a:r>
              <a:rPr lang="ru-RU" sz="2400" b="1" dirty="0" smtClean="0"/>
              <a:t>«О внесении изменений в Приказ </a:t>
            </a:r>
            <a:r>
              <a:rPr lang="ru-RU" sz="2400" b="1" dirty="0"/>
              <a:t>ДГИ №5 от 15.01.2020 г</a:t>
            </a:r>
            <a:r>
              <a:rPr lang="ru-RU" sz="2400" b="1" dirty="0" smtClean="0"/>
              <a:t>.»:</a:t>
            </a:r>
            <a:endParaRPr lang="ru-RU" sz="2400" b="1" dirty="0"/>
          </a:p>
          <a:p>
            <a:pPr algn="just"/>
            <a:r>
              <a:rPr lang="ru-RU" dirty="0" smtClean="0"/>
              <a:t> …</a:t>
            </a:r>
          </a:p>
          <a:p>
            <a:pPr algn="just"/>
            <a:r>
              <a:rPr lang="ru-RU" sz="2400" b="1" dirty="0" smtClean="0"/>
              <a:t>Заменить </a:t>
            </a:r>
            <a:r>
              <a:rPr lang="ru-RU" sz="2400" b="1" dirty="0"/>
              <a:t>в заголовке и в пункте 1 приказа слова "в 2020 году" словами </a:t>
            </a:r>
            <a:r>
              <a:rPr lang="ru-RU" sz="2400" b="1" dirty="0">
                <a:solidFill>
                  <a:srgbClr val="FF0000"/>
                </a:solidFill>
              </a:rPr>
              <a:t>"в 2021 </a:t>
            </a:r>
            <a:r>
              <a:rPr lang="ru-RU" sz="2400" b="1" dirty="0" smtClean="0">
                <a:solidFill>
                  <a:srgbClr val="FF0000"/>
                </a:solidFill>
              </a:rPr>
              <a:t>году"</a:t>
            </a:r>
            <a:endParaRPr lang="ru-RU" sz="2400" b="1" dirty="0">
              <a:solidFill>
                <a:srgbClr val="FF0000"/>
              </a:solidFill>
            </a:endParaRPr>
          </a:p>
          <a:p>
            <a:pPr algn="ctr"/>
            <a:endParaRPr lang="ru-RU" sz="2400" dirty="0"/>
          </a:p>
        </p:txBody>
      </p:sp>
      <p:sp>
        <p:nvSpPr>
          <p:cNvPr id="31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7007533" y="6492203"/>
            <a:ext cx="2133600" cy="365125"/>
          </a:xfrm>
        </p:spPr>
        <p:txBody>
          <a:bodyPr/>
          <a:lstStyle/>
          <a:p>
            <a:fld id="{84407CEC-AE81-4D29-A1DA-55D4B26EE605}" type="slidenum">
              <a:rPr lang="ru-RU" smtClean="0"/>
              <a:pPr/>
              <a:t>26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5600149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256572" y="1293875"/>
            <a:ext cx="864095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3600" b="1" u="sng" dirty="0" smtClean="0"/>
          </a:p>
          <a:p>
            <a:pPr algn="ctr"/>
            <a:endParaRPr lang="ru-RU" sz="3600" b="1" u="sng" dirty="0"/>
          </a:p>
          <a:p>
            <a:pPr algn="ctr"/>
            <a:r>
              <a:rPr lang="ru-RU" sz="4000" b="1" u="sng" dirty="0" smtClean="0">
                <a:solidFill>
                  <a:srgbClr val="FF0000"/>
                </a:solidFill>
              </a:rPr>
              <a:t>А ТЕПЕРЬ О ВЕЧНОМ  </a:t>
            </a:r>
            <a:r>
              <a:rPr lang="ru-RU" sz="4000" b="1" u="sng" dirty="0" smtClean="0">
                <a:solidFill>
                  <a:srgbClr val="FF0000"/>
                </a:solidFill>
                <a:sym typeface="Wingdings" panose="05000000000000000000" pitchFamily="2" charset="2"/>
              </a:rPr>
              <a:t></a:t>
            </a:r>
            <a:endParaRPr lang="ru-RU" sz="2400" b="1" dirty="0" smtClean="0">
              <a:solidFill>
                <a:srgbClr val="FF0000"/>
              </a:solidFill>
            </a:endParaRPr>
          </a:p>
        </p:txBody>
      </p:sp>
      <p:sp>
        <p:nvSpPr>
          <p:cNvPr id="31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7007533" y="6492203"/>
            <a:ext cx="2133600" cy="365125"/>
          </a:xfrm>
        </p:spPr>
        <p:txBody>
          <a:bodyPr/>
          <a:lstStyle/>
          <a:p>
            <a:fld id="{84407CEC-AE81-4D29-A1DA-55D4B26EE605}" type="slidenum">
              <a:rPr lang="ru-RU" smtClean="0"/>
              <a:pPr/>
              <a:t>27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2812844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256572" y="318853"/>
            <a:ext cx="8640959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u="sng" dirty="0" smtClean="0">
                <a:solidFill>
                  <a:schemeClr val="accent1">
                    <a:lumMod val="75000"/>
                  </a:schemeClr>
                </a:solidFill>
              </a:rPr>
              <a:t>Про учет НДС при определении РС </a:t>
            </a:r>
          </a:p>
          <a:p>
            <a:pPr algn="ctr"/>
            <a:r>
              <a:rPr lang="ru-RU" sz="3600" b="1" u="sng" dirty="0" smtClean="0">
                <a:solidFill>
                  <a:schemeClr val="accent1">
                    <a:lumMod val="75000"/>
                  </a:schemeClr>
                </a:solidFill>
              </a:rPr>
              <a:t>в делах об оспаривании КС</a:t>
            </a:r>
          </a:p>
          <a:p>
            <a:pPr algn="ctr"/>
            <a:endParaRPr lang="ru-RU" sz="3600" b="1" u="sng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ru-RU" sz="3600" b="1" u="sng" dirty="0" smtClean="0">
                <a:solidFill>
                  <a:srgbClr val="FF0000"/>
                </a:solidFill>
              </a:rPr>
              <a:t>СВЕЖЕЕ:</a:t>
            </a:r>
          </a:p>
          <a:p>
            <a:pPr algn="ctr"/>
            <a:endParaRPr lang="ru-RU" b="1" u="sng" dirty="0"/>
          </a:p>
          <a:p>
            <a:pPr algn="ctr"/>
            <a:r>
              <a:rPr lang="ru-RU" sz="2800" b="1" dirty="0" smtClean="0"/>
              <a:t>Обзор судебной практики Верховного суда РФ №1 (2020)</a:t>
            </a:r>
          </a:p>
          <a:p>
            <a:pPr algn="ctr"/>
            <a:r>
              <a:rPr lang="ru-RU" sz="2800" b="1" dirty="0" smtClean="0"/>
              <a:t>Определение № 31-КА19-4 от 10.06.2020</a:t>
            </a:r>
          </a:p>
          <a:p>
            <a:pPr algn="ctr"/>
            <a:endParaRPr lang="ru-RU" sz="1000" b="1" dirty="0" smtClean="0"/>
          </a:p>
          <a:p>
            <a:pPr algn="ctr"/>
            <a:endParaRPr lang="ru-RU" sz="1000" b="1" dirty="0"/>
          </a:p>
          <a:p>
            <a:r>
              <a:rPr lang="ru-RU" b="1" i="1" dirty="0"/>
              <a:t>Определение рыночной стоимости недвижимости</a:t>
            </a:r>
            <a:endParaRPr lang="ru-RU" dirty="0"/>
          </a:p>
          <a:p>
            <a:pPr algn="just"/>
            <a:r>
              <a:rPr lang="ru-RU" dirty="0"/>
              <a:t>При определении рыночной стоимости объекта недвижимости в целях установления кадастровой стоимости следует учитывать, что </a:t>
            </a:r>
            <a:r>
              <a:rPr lang="ru-RU" b="1" dirty="0">
                <a:solidFill>
                  <a:srgbClr val="FF0000"/>
                </a:solidFill>
              </a:rPr>
              <a:t>НДС не является </a:t>
            </a:r>
            <a:r>
              <a:rPr lang="ru-RU" b="1" dirty="0" err="1">
                <a:solidFill>
                  <a:srgbClr val="FF0000"/>
                </a:solidFill>
              </a:rPr>
              <a:t>ценообразующим</a:t>
            </a:r>
            <a:r>
              <a:rPr lang="ru-RU" b="1" dirty="0">
                <a:solidFill>
                  <a:srgbClr val="FF0000"/>
                </a:solidFill>
              </a:rPr>
              <a:t> фактором и отдельно не выделяется из стоимости</a:t>
            </a:r>
            <a:r>
              <a:rPr lang="ru-RU" dirty="0"/>
              <a:t>. Иной вывод противоречит законодательству об оценочной деятельности </a:t>
            </a:r>
            <a:r>
              <a:rPr lang="ru-RU" u="sng" dirty="0"/>
              <a:t>(Определение </a:t>
            </a:r>
            <a:r>
              <a:rPr lang="ru-RU" u="sng" dirty="0" err="1"/>
              <a:t>No</a:t>
            </a:r>
            <a:r>
              <a:rPr lang="ru-RU" u="sng" dirty="0"/>
              <a:t> 5-КА19-54) (п. 52 Обзора).</a:t>
            </a:r>
            <a:r>
              <a:rPr lang="ru-RU" dirty="0"/>
              <a:t> </a:t>
            </a:r>
          </a:p>
          <a:p>
            <a:pPr algn="ctr"/>
            <a:endParaRPr lang="ru-RU" sz="2800" b="1" dirty="0" smtClean="0"/>
          </a:p>
        </p:txBody>
      </p:sp>
      <p:sp>
        <p:nvSpPr>
          <p:cNvPr id="31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7007533" y="6492203"/>
            <a:ext cx="2133600" cy="365125"/>
          </a:xfrm>
        </p:spPr>
        <p:txBody>
          <a:bodyPr/>
          <a:lstStyle/>
          <a:p>
            <a:fld id="{84407CEC-AE81-4D29-A1DA-55D4B26EE605}" type="slidenum">
              <a:rPr lang="ru-RU" smtClean="0"/>
              <a:pPr/>
              <a:t>28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0106940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251520" y="692696"/>
            <a:ext cx="8640959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u="sng" dirty="0" smtClean="0"/>
              <a:t>п</a:t>
            </a:r>
            <a:r>
              <a:rPr lang="ru-RU" u="sng" dirty="0"/>
              <a:t>. 52 </a:t>
            </a:r>
            <a:r>
              <a:rPr lang="ru-RU" u="sng" dirty="0" smtClean="0"/>
              <a:t>Обзора</a:t>
            </a:r>
            <a:r>
              <a:rPr lang="ru-RU" u="sng" dirty="0"/>
              <a:t> </a:t>
            </a:r>
            <a:r>
              <a:rPr lang="ru-RU" u="sng" dirty="0" smtClean="0"/>
              <a:t>судебной практики ВС РФ:</a:t>
            </a:r>
          </a:p>
          <a:p>
            <a:pPr algn="ctr"/>
            <a:endParaRPr lang="ru-RU" u="sng" dirty="0" smtClean="0"/>
          </a:p>
          <a:p>
            <a:pPr algn="ctr"/>
            <a:r>
              <a:rPr lang="ru-RU" dirty="0" smtClean="0"/>
              <a:t>Анализ </a:t>
            </a:r>
            <a:r>
              <a:rPr lang="ru-RU" dirty="0"/>
              <a:t>приведенных норм в их совокупности и взаимной связи позволяет сделать вывод о том, что ни законодательство об оценочной деятельности, ни налоговое законодательство </a:t>
            </a:r>
            <a:r>
              <a:rPr lang="ru-RU" b="1" u="sng" dirty="0"/>
              <a:t>не предусматривают</a:t>
            </a:r>
            <a:r>
              <a:rPr lang="ru-RU" b="1" dirty="0"/>
              <a:t>, что при определении рыночной стоимости объекта недвижимости для целей установления кадастровой стоимости </a:t>
            </a:r>
            <a:r>
              <a:rPr lang="ru-RU" b="1" u="sng" dirty="0"/>
              <a:t>налог на добавленную стоимость является </a:t>
            </a:r>
            <a:r>
              <a:rPr lang="ru-RU" b="1" u="sng" dirty="0" err="1"/>
              <a:t>ценообразующим</a:t>
            </a:r>
            <a:r>
              <a:rPr lang="ru-RU" b="1" u="sng" dirty="0"/>
              <a:t> фактором и отдельно выделяется из рыночной стоимости</a:t>
            </a:r>
            <a:r>
              <a:rPr lang="ru-RU" dirty="0"/>
              <a:t>. </a:t>
            </a:r>
            <a:endParaRPr lang="ru-RU" dirty="0" smtClean="0"/>
          </a:p>
          <a:p>
            <a:pPr algn="ctr"/>
            <a:r>
              <a:rPr lang="ru-RU" dirty="0" smtClean="0"/>
              <a:t>В </a:t>
            </a:r>
            <a:r>
              <a:rPr lang="ru-RU" dirty="0"/>
              <a:t>свою очередь, по общему правилу, </a:t>
            </a:r>
            <a:r>
              <a:rPr lang="ru-RU" b="1" dirty="0">
                <a:solidFill>
                  <a:srgbClr val="FF0000"/>
                </a:solidFill>
              </a:rPr>
              <a:t>реализация объекта </a:t>
            </a:r>
            <a:r>
              <a:rPr lang="ru-RU" b="1" dirty="0"/>
              <a:t>недвижимости по рыночной стоимости может являться объектом налогообложения налогом на добавленную стоимость</a:t>
            </a:r>
            <a:r>
              <a:rPr lang="ru-RU" dirty="0"/>
              <a:t> и в этом случае </a:t>
            </a:r>
            <a:r>
              <a:rPr lang="ru-RU" u="sng" dirty="0"/>
              <a:t>налог на добавленную стоимость подлежит определению по правилам гл. 21 НК РФ</a:t>
            </a:r>
            <a:r>
              <a:rPr lang="ru-RU" dirty="0"/>
              <a:t>. </a:t>
            </a:r>
            <a:r>
              <a:rPr lang="ru-RU" b="1" dirty="0"/>
              <a:t>Следовательно, определение рыночной стоимости с выделением в ее составе налога на добавленную стоимость </a:t>
            </a:r>
            <a:r>
              <a:rPr lang="ru-RU" b="1" dirty="0">
                <a:solidFill>
                  <a:srgbClr val="FF0000"/>
                </a:solidFill>
              </a:rPr>
              <a:t>противоречит</a:t>
            </a:r>
            <a:r>
              <a:rPr lang="ru-RU" b="1" dirty="0"/>
              <a:t> приведенным нормам законодательства об оценочной деятельности</a:t>
            </a:r>
            <a:r>
              <a:rPr lang="ru-RU" dirty="0"/>
              <a:t>. </a:t>
            </a:r>
            <a:endParaRPr lang="ru-RU" dirty="0" smtClean="0"/>
          </a:p>
          <a:p>
            <a:pPr algn="ctr"/>
            <a:endParaRPr lang="ru-RU" sz="2800" b="1" dirty="0" smtClean="0"/>
          </a:p>
        </p:txBody>
      </p:sp>
      <p:sp>
        <p:nvSpPr>
          <p:cNvPr id="31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7007533" y="6492203"/>
            <a:ext cx="2133600" cy="365125"/>
          </a:xfrm>
        </p:spPr>
        <p:txBody>
          <a:bodyPr/>
          <a:lstStyle/>
          <a:p>
            <a:fld id="{84407CEC-AE81-4D29-A1DA-55D4B26EE605}" type="slidenum">
              <a:rPr lang="ru-RU" smtClean="0"/>
              <a:pPr/>
              <a:t>29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1801605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992279" y="342516"/>
            <a:ext cx="736867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400" b="1" dirty="0"/>
              <a:t>За период с </a:t>
            </a:r>
            <a:r>
              <a:rPr lang="ru-RU" sz="2400" b="1" dirty="0" smtClean="0"/>
              <a:t>01.01.2019 </a:t>
            </a:r>
            <a:r>
              <a:rPr lang="ru-RU" sz="2400" b="1" dirty="0"/>
              <a:t>по </a:t>
            </a:r>
            <a:r>
              <a:rPr lang="ru-RU" sz="2400" b="1" dirty="0" smtClean="0"/>
              <a:t>31.08.2019</a:t>
            </a:r>
            <a:r>
              <a:rPr lang="ru-RU" sz="2400" dirty="0" smtClean="0"/>
              <a:t> </a:t>
            </a:r>
          </a:p>
          <a:p>
            <a:pPr algn="ctr">
              <a:spcAft>
                <a:spcPts val="0"/>
              </a:spcAft>
            </a:pPr>
            <a:r>
              <a:rPr lang="ru-RU" sz="2400" dirty="0" smtClean="0"/>
              <a:t>в </a:t>
            </a:r>
            <a:r>
              <a:rPr lang="ru-RU" sz="2400" dirty="0"/>
              <a:t>судах инициировано </a:t>
            </a:r>
            <a:r>
              <a:rPr lang="ru-RU" sz="2400" b="1" dirty="0" smtClean="0"/>
              <a:t>12 467 </a:t>
            </a:r>
            <a:r>
              <a:rPr lang="ru-RU" sz="2400" dirty="0" smtClean="0"/>
              <a:t>споров </a:t>
            </a:r>
            <a:endParaRPr lang="ru-RU" sz="2400" dirty="0"/>
          </a:p>
          <a:p>
            <a:pPr algn="ctr">
              <a:spcAft>
                <a:spcPts val="0"/>
              </a:spcAft>
            </a:pPr>
            <a:r>
              <a:rPr lang="ru-RU" sz="2400" dirty="0" smtClean="0"/>
              <a:t>в </a:t>
            </a:r>
            <a:r>
              <a:rPr lang="ru-RU" sz="2400" dirty="0"/>
              <a:t>отношении </a:t>
            </a:r>
            <a:r>
              <a:rPr lang="ru-RU" sz="2400" b="1" dirty="0" smtClean="0"/>
              <a:t>22 026</a:t>
            </a:r>
            <a:r>
              <a:rPr lang="ru-RU" sz="2400" dirty="0" smtClean="0"/>
              <a:t> </a:t>
            </a:r>
            <a:r>
              <a:rPr lang="ru-RU" sz="2400" dirty="0"/>
              <a:t>объектов </a:t>
            </a:r>
            <a:r>
              <a:rPr lang="ru-RU" sz="2400" dirty="0" smtClean="0"/>
              <a:t>недвижимости</a:t>
            </a:r>
            <a:endParaRPr lang="ru-RU" sz="2400" b="1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11" name="Номер слайда 3"/>
          <p:cNvSpPr>
            <a:spLocks noGrp="1"/>
          </p:cNvSpPr>
          <p:nvPr>
            <p:ph type="sldNum" idx="12"/>
          </p:nvPr>
        </p:nvSpPr>
        <p:spPr>
          <a:xfrm>
            <a:off x="8616326" y="6604067"/>
            <a:ext cx="527941" cy="253933"/>
          </a:xfrm>
        </p:spPr>
        <p:txBody>
          <a:bodyPr/>
          <a:lstStyle/>
          <a:p>
            <a:fld id="{D62B84D6-446D-4D94-8159-98A5971DF368}" type="slidenum">
              <a:rPr lang="ru-RU" sz="1200" smtClean="0">
                <a:latin typeface="Calibri" panose="020F0502020204030204" pitchFamily="34" charset="0"/>
              </a:rPr>
              <a:pPr/>
              <a:t>3</a:t>
            </a:fld>
            <a:endParaRPr lang="ru-RU" sz="1200" dirty="0">
              <a:latin typeface="Calibri" panose="020F0502020204030204" pitchFamily="34" charset="0"/>
            </a:endParaRPr>
          </a:p>
        </p:txBody>
      </p:sp>
      <p:pic>
        <p:nvPicPr>
          <p:cNvPr id="3074" name="Picture 2" descr="https://rosreestr.ru/upload/medialibrary/226/2262871ce7e86dcabe5ef380debdc93b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59768" y="1702378"/>
            <a:ext cx="7246649" cy="5027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907541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251520" y="692696"/>
            <a:ext cx="8640959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u="sng" dirty="0" smtClean="0"/>
              <a:t>п</a:t>
            </a:r>
            <a:r>
              <a:rPr lang="ru-RU" u="sng" dirty="0"/>
              <a:t>. 52 </a:t>
            </a:r>
            <a:r>
              <a:rPr lang="ru-RU" u="sng" dirty="0" smtClean="0"/>
              <a:t>Обзора</a:t>
            </a:r>
            <a:r>
              <a:rPr lang="ru-RU" u="sng" dirty="0"/>
              <a:t> </a:t>
            </a:r>
            <a:r>
              <a:rPr lang="ru-RU" u="sng" dirty="0" smtClean="0"/>
              <a:t>судебной практики ВС РФ:</a:t>
            </a:r>
          </a:p>
          <a:p>
            <a:pPr algn="ctr"/>
            <a:endParaRPr lang="ru-RU" u="sng" dirty="0" smtClean="0"/>
          </a:p>
          <a:p>
            <a:pPr algn="just"/>
            <a:r>
              <a:rPr lang="ru-RU" sz="2000" dirty="0"/>
              <a:t>Установив наличие противоречий в заключениях судебных экспертиз, проведенных в рамках данного дела, суд апелляционной инстанции не принял предусмотренных процессуальным законом мер для устранения этих противоречий путем вызова и допроса экспертов, а при необходимости – путем назначения дополнительной либо повторной судебной экспертизы; </a:t>
            </a:r>
            <a:r>
              <a:rPr lang="ru-RU" sz="2000" b="1" dirty="0"/>
              <a:t>суд апелляционной инстанции при отсутствии специальных познаний и в нарушение требований закона </a:t>
            </a:r>
            <a:r>
              <a:rPr lang="ru-RU" sz="2000" b="1" dirty="0">
                <a:solidFill>
                  <a:srgbClr val="FF0000"/>
                </a:solidFill>
              </a:rPr>
              <a:t>самостоятельно</a:t>
            </a:r>
            <a:r>
              <a:rPr lang="ru-RU" sz="2000" b="1" dirty="0"/>
              <a:t> расчетным путем определил рыночную стоимость объекта недвижимости, </a:t>
            </a:r>
            <a:r>
              <a:rPr lang="ru-RU" sz="2000" b="1" u="sng" dirty="0">
                <a:solidFill>
                  <a:srgbClr val="FF0000"/>
                </a:solidFill>
              </a:rPr>
              <a:t>исключив</a:t>
            </a:r>
            <a:r>
              <a:rPr lang="ru-RU" sz="2000" b="1" dirty="0">
                <a:solidFill>
                  <a:srgbClr val="FF0000"/>
                </a:solidFill>
              </a:rPr>
              <a:t> из величины рыночной стоимости объекта недвижимости, определенной экспертом, размер налога на добавленную стоимость</a:t>
            </a:r>
            <a:r>
              <a:rPr lang="ru-RU" sz="2000" dirty="0"/>
              <a:t>. При таких обстоятельствах Судебная коллегия по административным делам Верховного Суда Российской Федерации пришла к выводу о том, что судебный акт суда апелляционной инстанции нельзя признать законным.  </a:t>
            </a:r>
          </a:p>
          <a:p>
            <a:pPr algn="ctr"/>
            <a:endParaRPr lang="ru-RU" sz="2800" b="1" dirty="0" smtClean="0"/>
          </a:p>
        </p:txBody>
      </p:sp>
      <p:sp>
        <p:nvSpPr>
          <p:cNvPr id="31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7007533" y="6492203"/>
            <a:ext cx="2133600" cy="365125"/>
          </a:xfrm>
        </p:spPr>
        <p:txBody>
          <a:bodyPr/>
          <a:lstStyle/>
          <a:p>
            <a:fld id="{84407CEC-AE81-4D29-A1DA-55D4B26EE605}" type="slidenum">
              <a:rPr lang="ru-RU" smtClean="0"/>
              <a:pPr/>
              <a:t>30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3142153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2148" y="784882"/>
            <a:ext cx="8229600" cy="1143200"/>
          </a:xfrm>
        </p:spPr>
        <p:txBody>
          <a:bodyPr/>
          <a:lstStyle/>
          <a:p>
            <a:pPr algn="ctr"/>
            <a:r>
              <a:rPr lang="ru-RU" dirty="0" smtClean="0"/>
              <a:t>Возможная рекомендация по НДС </a:t>
            </a:r>
            <a:br>
              <a:rPr lang="ru-RU" dirty="0" smtClean="0"/>
            </a:br>
            <a:r>
              <a:rPr lang="ru-RU" dirty="0" smtClean="0"/>
              <a:t>при оспаривании КС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22875" y="2580278"/>
            <a:ext cx="8229600" cy="3239550"/>
          </a:xfrm>
        </p:spPr>
        <p:txBody>
          <a:bodyPr/>
          <a:lstStyle/>
          <a:p>
            <a:pPr marL="0" indent="0" algn="ctr">
              <a:buNone/>
            </a:pPr>
            <a:r>
              <a:rPr lang="ru-RU" b="1" dirty="0" smtClean="0">
                <a:latin typeface="+mn-lt"/>
                <a:cs typeface="Times New Roman" pitchFamily="18" charset="0"/>
              </a:rPr>
              <a:t>В выводах по итогам проведения судебной экспертизы рыночная стоимость объекта недвижимости </a:t>
            </a:r>
            <a:r>
              <a:rPr lang="ru-RU" b="1" dirty="0" smtClean="0">
                <a:solidFill>
                  <a:srgbClr val="FF0000"/>
                </a:solidFill>
                <a:latin typeface="+mn-lt"/>
                <a:cs typeface="Times New Roman" pitchFamily="18" charset="0"/>
              </a:rPr>
              <a:t>должна быть приведена без указания </a:t>
            </a:r>
          </a:p>
          <a:p>
            <a:pPr marL="0" indent="0" algn="ctr">
              <a:buNone/>
            </a:pPr>
            <a:r>
              <a:rPr lang="ru-RU" b="1" dirty="0" smtClean="0">
                <a:solidFill>
                  <a:srgbClr val="FF0000"/>
                </a:solidFill>
                <a:latin typeface="+mn-lt"/>
                <a:cs typeface="Times New Roman" pitchFamily="18" charset="0"/>
              </a:rPr>
              <a:t>на систему налогообложения </a:t>
            </a:r>
          </a:p>
          <a:p>
            <a:pPr marL="0" indent="0" algn="ctr">
              <a:buNone/>
            </a:pPr>
            <a:r>
              <a:rPr lang="ru-RU" b="1" dirty="0" smtClean="0">
                <a:solidFill>
                  <a:srgbClr val="FF0000"/>
                </a:solidFill>
                <a:latin typeface="+mn-lt"/>
                <a:cs typeface="Times New Roman" pitchFamily="18" charset="0"/>
              </a:rPr>
              <a:t>и наличие/отсутствие в ее составе НДС</a:t>
            </a:r>
            <a:endParaRPr lang="ru-RU" b="1" dirty="0">
              <a:solidFill>
                <a:srgbClr val="FF0000"/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31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7952467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221207" y="288542"/>
            <a:ext cx="864095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u="sng" dirty="0" smtClean="0">
                <a:solidFill>
                  <a:srgbClr val="FF0000"/>
                </a:solidFill>
              </a:rPr>
              <a:t>НУ, И НА БИС </a:t>
            </a:r>
            <a:r>
              <a:rPr lang="ru-RU" sz="3600" b="1" u="sng" dirty="0" smtClean="0">
                <a:solidFill>
                  <a:srgbClr val="FF0000"/>
                </a:solidFill>
                <a:sym typeface="Wingdings" panose="05000000000000000000" pitchFamily="2" charset="2"/>
              </a:rPr>
              <a:t></a:t>
            </a:r>
          </a:p>
          <a:p>
            <a:pPr algn="ctr"/>
            <a:endParaRPr lang="ru-RU" sz="3600" b="1" u="sng" dirty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pPr algn="ctr"/>
            <a:r>
              <a:rPr lang="ru-RU" sz="3600" b="1" u="sng" dirty="0" smtClean="0">
                <a:solidFill>
                  <a:schemeClr val="accent1">
                    <a:lumMod val="75000"/>
                  </a:schemeClr>
                </a:solidFill>
              </a:rPr>
              <a:t>ПРОМЕЖУТОЧНЫЕ ИЗМЕНЕНИЯ ДАТЫ </a:t>
            </a:r>
            <a:r>
              <a:rPr lang="ru-RU" sz="3600" b="1" u="sng" dirty="0">
                <a:solidFill>
                  <a:schemeClr val="accent1">
                    <a:lumMod val="75000"/>
                  </a:schemeClr>
                </a:solidFill>
              </a:rPr>
              <a:t>ОПРЕДЕЛЕНИЯ КС</a:t>
            </a:r>
          </a:p>
          <a:p>
            <a:pPr marL="446088" indent="-446088" algn="just">
              <a:buAutoNum type="arabicPeriod"/>
            </a:pPr>
            <a:endParaRPr lang="ru-RU" sz="2400" b="1" dirty="0" smtClean="0">
              <a:solidFill>
                <a:srgbClr val="FF0000"/>
              </a:solidFill>
            </a:endParaRPr>
          </a:p>
        </p:txBody>
      </p:sp>
      <p:sp>
        <p:nvSpPr>
          <p:cNvPr id="31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7007533" y="6492203"/>
            <a:ext cx="2133600" cy="365125"/>
          </a:xfrm>
        </p:spPr>
        <p:txBody>
          <a:bodyPr/>
          <a:lstStyle/>
          <a:p>
            <a:fld id="{84407CEC-AE81-4D29-A1DA-55D4B26EE605}" type="slidenum">
              <a:rPr lang="ru-RU" smtClean="0"/>
              <a:pPr/>
              <a:t>32</a:t>
            </a:fld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59725" y="2818979"/>
            <a:ext cx="8272168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u="sng" dirty="0" smtClean="0"/>
              <a:t>Статья 16   237-ФЗ</a:t>
            </a:r>
          </a:p>
          <a:p>
            <a:pPr algn="ctr"/>
            <a:endParaRPr lang="ru-RU" b="1" dirty="0" smtClean="0"/>
          </a:p>
          <a:p>
            <a:pPr algn="ctr"/>
            <a:r>
              <a:rPr lang="ru-RU" sz="2800" b="1" u="sng" dirty="0"/>
              <a:t>Две проблемы:</a:t>
            </a:r>
          </a:p>
          <a:p>
            <a:pPr marL="571500" indent="-571500" algn="just">
              <a:buFontTx/>
              <a:buChar char="-"/>
            </a:pPr>
            <a:r>
              <a:rPr lang="ru-RU" sz="2800" dirty="0" smtClean="0"/>
              <a:t>Невозможность оспаривания «архивной» даты определения КС</a:t>
            </a:r>
          </a:p>
          <a:p>
            <a:pPr marL="571500" indent="-571500" algn="just">
              <a:buFontTx/>
              <a:buChar char="-"/>
            </a:pPr>
            <a:r>
              <a:rPr lang="ru-RU" sz="2800" dirty="0" smtClean="0"/>
              <a:t>ГБУ при определении КС на новую («промежуточную») дату не учитывает факт оспаривания КС на «основную» дату</a:t>
            </a:r>
          </a:p>
          <a:p>
            <a:pPr algn="just"/>
            <a:r>
              <a:rPr lang="ru-RU" sz="3600" dirty="0"/>
              <a:t/>
            </a:r>
            <a:br>
              <a:rPr lang="ru-RU" sz="3600" dirty="0"/>
            </a:br>
            <a:endParaRPr lang="ru-RU" sz="3600" dirty="0" smtClean="0"/>
          </a:p>
        </p:txBody>
      </p:sp>
    </p:spTree>
    <p:extLst>
      <p:ext uri="{BB962C8B-B14F-4D97-AF65-F5344CB8AC3E}">
        <p14:creationId xmlns:p14="http://schemas.microsoft.com/office/powerpoint/2010/main" xmlns="" val="7736183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467544" y="3429000"/>
            <a:ext cx="8435281" cy="792088"/>
          </a:xfrm>
        </p:spPr>
        <p:txBody>
          <a:bodyPr/>
          <a:lstStyle/>
          <a:p>
            <a:pPr algn="r"/>
            <a:r>
              <a:rPr lang="en-US" dirty="0" smtClean="0"/>
              <a:t>                                                                                                                                                      </a:t>
            </a:r>
            <a:endParaRPr lang="ru-RU" dirty="0" smtClean="0"/>
          </a:p>
          <a:p>
            <a:pPr algn="r"/>
            <a:endParaRPr lang="ru-RU" sz="2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05881" y="44157"/>
            <a:ext cx="8496944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3200" b="1" dirty="0" smtClean="0">
              <a:solidFill>
                <a:schemeClr val="bg2">
                  <a:lumMod val="10000"/>
                </a:schemeClr>
              </a:solidFill>
              <a:latin typeface="Arial" charset="0"/>
              <a:cs typeface="Arial" charset="0"/>
            </a:endParaRPr>
          </a:p>
          <a:p>
            <a:pPr algn="ctr"/>
            <a:r>
              <a:rPr lang="ru-RU" sz="3200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СПАСИБО ЗА ВНИМАНИЕ !</a:t>
            </a:r>
          </a:p>
          <a:p>
            <a:pPr algn="ctr"/>
            <a:endParaRPr lang="ru-RU" sz="2400" b="1" dirty="0">
              <a:solidFill>
                <a:schemeClr val="accent1">
                  <a:lumMod val="50000"/>
                </a:schemeClr>
              </a:solidFill>
              <a:latin typeface="Arial" charset="0"/>
              <a:cs typeface="Arial" charset="0"/>
            </a:endParaRPr>
          </a:p>
          <a:p>
            <a:pPr algn="ctr"/>
            <a:endParaRPr lang="ru-RU" sz="1600" b="1" dirty="0" smtClean="0">
              <a:solidFill>
                <a:schemeClr val="accent1">
                  <a:lumMod val="50000"/>
                </a:schemeClr>
              </a:solidFill>
              <a:latin typeface="Arial" charset="0"/>
              <a:cs typeface="Arial" charset="0"/>
            </a:endParaRPr>
          </a:p>
          <a:p>
            <a:pPr algn="ctr"/>
            <a:r>
              <a:rPr lang="ru-RU" sz="2400" b="1" u="sng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rPr>
              <a:t>КОНТАКТЫ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rPr>
              <a:t>: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rPr>
              <a:t/>
            </a:r>
            <a:br>
              <a:rPr lang="en-US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rPr>
            </a:br>
            <a:endParaRPr lang="ru-RU" sz="2400" dirty="0" smtClean="0">
              <a:solidFill>
                <a:schemeClr val="accent1">
                  <a:lumMod val="50000"/>
                </a:schemeClr>
              </a:solidFill>
              <a:latin typeface="Arial" charset="0"/>
              <a:cs typeface="Arial" charset="0"/>
            </a:endParaRPr>
          </a:p>
          <a:p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rPr>
              <a:t>Кулаков 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rPr>
              <a:t>Кирилл Юрьевич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rPr>
              <a:t>,</a:t>
            </a:r>
            <a:br>
              <a:rPr lang="ru-RU" sz="2400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rPr>
            </a:b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rPr>
              <a:t>-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rPr>
              <a:t>Председатель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rPr>
              <a:t>Комитета по кадастровой оценке и оспариванию кадастровой стоимости Национального объединения СРОО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rPr>
              <a:t>,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rPr>
              <a:t> </a:t>
            </a:r>
            <a:endParaRPr lang="ru-RU" dirty="0" smtClean="0">
              <a:solidFill>
                <a:schemeClr val="accent1">
                  <a:lumMod val="50000"/>
                </a:schemeClr>
              </a:solidFill>
              <a:latin typeface="Arial" charset="0"/>
              <a:cs typeface="Arial" charset="0"/>
            </a:endParaRPr>
          </a:p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rPr>
              <a:t>-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rPr>
              <a:t>Вице-президент СРО РАО,</a:t>
            </a:r>
          </a:p>
          <a:p>
            <a:pPr marL="285750" indent="-285750">
              <a:buFontTx/>
              <a:buChar char="-"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rPr>
              <a:t>Общественный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rPr>
              <a:t>уполномоченный Правительства Москвы по вопросам судебной экспертизы, кадастровой оценке и оспаривания КС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rPr>
              <a:t>,</a:t>
            </a:r>
          </a:p>
          <a:p>
            <a:pPr marL="285750" indent="-285750">
              <a:buFontTx/>
              <a:buChar char="-"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rPr>
              <a:t>Президент Союза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rPr>
              <a:t>ФЭСэ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rPr>
              <a:t>,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Arial" charset="0"/>
              <a:cs typeface="Arial" charset="0"/>
            </a:endParaRPr>
          </a:p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rPr>
              <a:t>- Профессор НИУ МГСУ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rPr>
              <a:t>, д.э.н.,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rPr>
              <a:t>FRICS</a:t>
            </a:r>
            <a:r>
              <a:rPr lang="ru-RU" dirty="0">
                <a:solidFill>
                  <a:schemeClr val="bg2">
                    <a:lumMod val="10000"/>
                  </a:schemeClr>
                </a:solidFill>
                <a:latin typeface="Arial" charset="0"/>
                <a:cs typeface="Arial" charset="0"/>
              </a:rPr>
              <a:t/>
            </a:r>
            <a:br>
              <a:rPr lang="ru-RU" dirty="0">
                <a:solidFill>
                  <a:schemeClr val="bg2">
                    <a:lumMod val="10000"/>
                  </a:schemeClr>
                </a:solidFill>
                <a:latin typeface="Arial" charset="0"/>
                <a:cs typeface="Arial" charset="0"/>
              </a:rPr>
            </a:br>
            <a:endParaRPr lang="ru-RU" dirty="0">
              <a:solidFill>
                <a:schemeClr val="bg2">
                  <a:lumMod val="10000"/>
                </a:schemeClr>
              </a:solidFill>
              <a:latin typeface="Arial" charset="0"/>
              <a:cs typeface="Arial" charset="0"/>
            </a:endParaRPr>
          </a:p>
          <a:p>
            <a:endParaRPr lang="en-US" dirty="0" smtClean="0">
              <a:solidFill>
                <a:schemeClr val="bg2">
                  <a:lumMod val="10000"/>
                </a:schemeClr>
              </a:solidFill>
              <a:latin typeface="Arial" charset="0"/>
              <a:cs typeface="Arial" charset="0"/>
            </a:endParaRPr>
          </a:p>
          <a:p>
            <a:pPr algn="ctr"/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  <a:latin typeface="Arial" charset="0"/>
                <a:cs typeface="Arial" charset="0"/>
              </a:rPr>
              <a:t>Моб.</a:t>
            </a:r>
            <a:r>
              <a:rPr lang="ru-RU" sz="2400" b="1" dirty="0">
                <a:solidFill>
                  <a:schemeClr val="bg2">
                    <a:lumMod val="10000"/>
                  </a:schemeClr>
                </a:solidFill>
                <a:latin typeface="Arial" charset="0"/>
                <a:cs typeface="Arial" charset="0"/>
              </a:rPr>
              <a:t> </a:t>
            </a:r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  <a:latin typeface="Arial" charset="0"/>
                <a:cs typeface="Arial" charset="0"/>
              </a:rPr>
              <a:t>тел.: 8-916-688-06-25</a:t>
            </a:r>
          </a:p>
          <a:p>
            <a:pPr algn="ctr"/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  <a:latin typeface="Arial" charset="0"/>
                <a:cs typeface="Arial" charset="0"/>
              </a:rPr>
              <a:t>Е-</a:t>
            </a:r>
            <a:r>
              <a:rPr lang="en-US" sz="2400" b="1" dirty="0" smtClean="0">
                <a:solidFill>
                  <a:schemeClr val="bg2">
                    <a:lumMod val="10000"/>
                  </a:schemeClr>
                </a:solidFill>
                <a:latin typeface="Arial" charset="0"/>
                <a:cs typeface="Arial" charset="0"/>
              </a:rPr>
              <a:t>mail</a:t>
            </a:r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  <a:latin typeface="Arial" charset="0"/>
                <a:cs typeface="Arial" charset="0"/>
              </a:rPr>
              <a:t>: </a:t>
            </a:r>
            <a:r>
              <a:rPr lang="en-US" sz="2400" b="1" dirty="0" smtClean="0">
                <a:solidFill>
                  <a:schemeClr val="bg2">
                    <a:lumMod val="10000"/>
                  </a:schemeClr>
                </a:solidFill>
                <a:latin typeface="Arial" charset="0"/>
                <a:cs typeface="Arial" charset="0"/>
              </a:rPr>
              <a:t>kkulakov@bk.ru</a:t>
            </a:r>
          </a:p>
          <a:p>
            <a:endParaRPr lang="ru-RU" dirty="0" smtClean="0">
              <a:solidFill>
                <a:schemeClr val="bg2">
                  <a:lumMod val="10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0" cy="0"/>
          </a:xfrm>
          <a:prstGeom prst="rect">
            <a:avLst/>
          </a:prstGeom>
          <a:solidFill>
            <a:srgbClr val="9999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Об ассоциации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0"/>
            <a:ext cx="0" cy="0"/>
          </a:xfrm>
          <a:prstGeom prst="rect">
            <a:avLst/>
          </a:prstGeom>
          <a:solidFill>
            <a:srgbClr val="9999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ctr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rgbClr val="666666"/>
                </a:solidFill>
                <a:effectLst/>
                <a:latin typeface="Arial" pitchFamily="34" charset="0"/>
                <a:cs typeface="Arial" pitchFamily="34" charset="0"/>
              </a:rPr>
              <a:t>  </a:t>
            </a:r>
            <a:r>
              <a:rPr kumimoji="0" lang="ru-RU" sz="4300" b="0" i="0" u="none" strike="noStrike" cap="none" normalizeH="0" baseline="0" smtClean="0">
                <a:ln>
                  <a:noFill/>
                </a:ln>
                <a:solidFill>
                  <a:srgbClr val="666666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rgbClr val="666666"/>
                </a:solidFill>
                <a:effectLst/>
                <a:latin typeface="Arial" pitchFamily="34" charset="0"/>
                <a:cs typeface="Arial" pitchFamily="34" charset="0"/>
              </a:rPr>
              <a:t>                                        Саморегулируемая организация Региональная ассоциация оценщиков создана в результате многочисленных инициатив коллег из различных регионов России. СРО РАО  - это объединение людей, заинтересованных в развитии оценочной деятельности в России, повышении качества </a:t>
            </a:r>
          </a:p>
        </p:txBody>
      </p:sp>
    </p:spTree>
    <p:extLst>
      <p:ext uri="{BB962C8B-B14F-4D97-AF65-F5344CB8AC3E}">
        <p14:creationId xmlns:p14="http://schemas.microsoft.com/office/powerpoint/2010/main" xmlns="" val="2554727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997331" y="286945"/>
            <a:ext cx="736867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400" b="1" dirty="0"/>
              <a:t>За период с </a:t>
            </a:r>
            <a:r>
              <a:rPr lang="ru-RU" sz="2400" b="1" dirty="0" smtClean="0"/>
              <a:t>01.01.2020 </a:t>
            </a:r>
            <a:r>
              <a:rPr lang="ru-RU" sz="2400" b="1" dirty="0"/>
              <a:t>по </a:t>
            </a:r>
            <a:r>
              <a:rPr lang="ru-RU" sz="2400" b="1" dirty="0" smtClean="0"/>
              <a:t>31.08.2020</a:t>
            </a:r>
            <a:r>
              <a:rPr lang="ru-RU" sz="2400" dirty="0" smtClean="0"/>
              <a:t> </a:t>
            </a:r>
          </a:p>
          <a:p>
            <a:pPr algn="ctr">
              <a:spcAft>
                <a:spcPts val="0"/>
              </a:spcAft>
            </a:pPr>
            <a:r>
              <a:rPr lang="ru-RU" sz="2400" dirty="0" smtClean="0"/>
              <a:t>в </a:t>
            </a:r>
            <a:r>
              <a:rPr lang="ru-RU" sz="2400" dirty="0"/>
              <a:t>судах инициировано </a:t>
            </a:r>
            <a:r>
              <a:rPr lang="ru-RU" sz="2400" b="1" dirty="0" smtClean="0"/>
              <a:t>12 604 </a:t>
            </a:r>
            <a:r>
              <a:rPr lang="ru-RU" sz="2400" dirty="0" smtClean="0"/>
              <a:t>споров </a:t>
            </a:r>
            <a:endParaRPr lang="ru-RU" sz="2400" dirty="0"/>
          </a:p>
          <a:p>
            <a:pPr algn="ctr">
              <a:spcAft>
                <a:spcPts val="0"/>
              </a:spcAft>
            </a:pPr>
            <a:r>
              <a:rPr lang="ru-RU" sz="2400" dirty="0" smtClean="0"/>
              <a:t>в </a:t>
            </a:r>
            <a:r>
              <a:rPr lang="ru-RU" sz="2400" dirty="0"/>
              <a:t>отношении </a:t>
            </a:r>
            <a:r>
              <a:rPr lang="ru-RU" sz="2400" b="1" dirty="0" smtClean="0"/>
              <a:t>21 412</a:t>
            </a:r>
            <a:r>
              <a:rPr lang="ru-RU" sz="2400" dirty="0" smtClean="0"/>
              <a:t> </a:t>
            </a:r>
            <a:r>
              <a:rPr lang="ru-RU" sz="2400" dirty="0"/>
              <a:t>объектов </a:t>
            </a:r>
            <a:r>
              <a:rPr lang="ru-RU" sz="2400" dirty="0" smtClean="0"/>
              <a:t>недвижимости</a:t>
            </a:r>
            <a:endParaRPr lang="ru-RU" sz="2400" b="1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11" name="Номер слайда 3"/>
          <p:cNvSpPr>
            <a:spLocks noGrp="1"/>
          </p:cNvSpPr>
          <p:nvPr>
            <p:ph type="sldNum" idx="12"/>
          </p:nvPr>
        </p:nvSpPr>
        <p:spPr>
          <a:xfrm>
            <a:off x="8616326" y="6604067"/>
            <a:ext cx="527941" cy="253933"/>
          </a:xfrm>
        </p:spPr>
        <p:txBody>
          <a:bodyPr/>
          <a:lstStyle/>
          <a:p>
            <a:fld id="{D62B84D6-446D-4D94-8159-98A5971DF368}" type="slidenum">
              <a:rPr lang="ru-RU" sz="1200" smtClean="0">
                <a:latin typeface="Calibri" panose="020F0502020204030204" pitchFamily="34" charset="0"/>
              </a:rPr>
              <a:pPr/>
              <a:t>4</a:t>
            </a:fld>
            <a:endParaRPr lang="ru-RU" sz="1200" dirty="0">
              <a:latin typeface="Calibri" panose="020F0502020204030204" pitchFamily="34" charset="0"/>
            </a:endParaRPr>
          </a:p>
        </p:txBody>
      </p:sp>
      <p:pic>
        <p:nvPicPr>
          <p:cNvPr id="1026" name="Picture 2" descr="https://rosreestr.gov.ru/upload/Doc/15-upr/%D0%A0%D0%B8%D1%81%D1%83%D0%BD%D0%BE%D0%BA%201_trib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40591" y="1637635"/>
            <a:ext cx="7025411" cy="4874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388811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Номер слайда 3"/>
          <p:cNvSpPr>
            <a:spLocks noGrp="1"/>
          </p:cNvSpPr>
          <p:nvPr>
            <p:ph type="sldNum" idx="12"/>
          </p:nvPr>
        </p:nvSpPr>
        <p:spPr>
          <a:xfrm>
            <a:off x="8616326" y="6604067"/>
            <a:ext cx="527941" cy="253933"/>
          </a:xfrm>
        </p:spPr>
        <p:txBody>
          <a:bodyPr/>
          <a:lstStyle/>
          <a:p>
            <a:fld id="{D62B84D6-446D-4D94-8159-98A5971DF368}" type="slidenum">
              <a:rPr lang="ru-RU" sz="1200" smtClean="0">
                <a:latin typeface="Calibri" panose="020F0502020204030204" pitchFamily="34" charset="0"/>
              </a:rPr>
              <a:pPr/>
              <a:t>5</a:t>
            </a:fld>
            <a:endParaRPr lang="ru-RU" sz="1200" dirty="0">
              <a:latin typeface="Calibri" panose="020F0502020204030204" pitchFamily="34" charset="0"/>
            </a:endParaRPr>
          </a:p>
        </p:txBody>
      </p:sp>
      <p:pic>
        <p:nvPicPr>
          <p:cNvPr id="4098" name="Picture 2" descr="https://rosreestr.ru/upload/medialibrary/f25/f2593ad402722fe20489bbc6fccf03ad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7337" y="1151841"/>
            <a:ext cx="4326316" cy="35313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https://rosreestr.gov.ru/upload/Doc/15-upr/%D0%A0%D0%B8%D1%81%D1%83%D0%BD%D0%BE%D0%BA%202_trib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53653" y="1151841"/>
            <a:ext cx="4438719" cy="3488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81547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Номер слайда 3"/>
          <p:cNvSpPr>
            <a:spLocks noGrp="1"/>
          </p:cNvSpPr>
          <p:nvPr>
            <p:ph type="sldNum" idx="12"/>
          </p:nvPr>
        </p:nvSpPr>
        <p:spPr>
          <a:xfrm>
            <a:off x="8616326" y="6604067"/>
            <a:ext cx="527941" cy="253933"/>
          </a:xfrm>
        </p:spPr>
        <p:txBody>
          <a:bodyPr/>
          <a:lstStyle/>
          <a:p>
            <a:fld id="{D62B84D6-446D-4D94-8159-98A5971DF368}" type="slidenum">
              <a:rPr lang="ru-RU" sz="1200" smtClean="0">
                <a:latin typeface="Calibri" panose="020F0502020204030204" pitchFamily="34" charset="0"/>
              </a:rPr>
              <a:pPr/>
              <a:t>6</a:t>
            </a:fld>
            <a:endParaRPr lang="ru-RU" sz="1200" dirty="0">
              <a:latin typeface="Calibri" panose="020F050202020403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33287" y="298063"/>
            <a:ext cx="6548804" cy="2829084"/>
          </a:xfrm>
          <a:prstGeom prst="rect">
            <a:avLst/>
          </a:prstGeom>
        </p:spPr>
      </p:pic>
      <p:pic>
        <p:nvPicPr>
          <p:cNvPr id="3074" name="Picture 2" descr="https://rosreestr.gov.ru/upload/Doc/15-upr/%D0%A0%D0%B8%D1%81%D1%83%D0%BD%D0%BE%D0%BA%204_trib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33287" y="3512158"/>
            <a:ext cx="6511255" cy="2812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712154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Номер слайда 3"/>
          <p:cNvSpPr>
            <a:spLocks noGrp="1"/>
          </p:cNvSpPr>
          <p:nvPr>
            <p:ph type="sldNum" idx="12"/>
          </p:nvPr>
        </p:nvSpPr>
        <p:spPr>
          <a:xfrm>
            <a:off x="8616326" y="6604067"/>
            <a:ext cx="527941" cy="253933"/>
          </a:xfrm>
        </p:spPr>
        <p:txBody>
          <a:bodyPr/>
          <a:lstStyle/>
          <a:p>
            <a:fld id="{D62B84D6-446D-4D94-8159-98A5971DF368}" type="slidenum">
              <a:rPr lang="ru-RU" sz="1200" smtClean="0">
                <a:latin typeface="Calibri" panose="020F0502020204030204" pitchFamily="34" charset="0"/>
              </a:rPr>
              <a:pPr/>
              <a:t>7</a:t>
            </a:fld>
            <a:endParaRPr lang="ru-RU" sz="1200" dirty="0">
              <a:latin typeface="Calibri" panose="020F050202020403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02219" y="1413529"/>
            <a:ext cx="823465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&amp;quot"/>
              </a:rPr>
              <a:t>В результате вынесенных в судебном порядке решений по искам, поступившим в суды в период </a:t>
            </a:r>
            <a:r>
              <a:rPr lang="ru-RU" sz="2400" b="1" dirty="0">
                <a:latin typeface="&amp;quot"/>
              </a:rPr>
              <a:t>с </a:t>
            </a:r>
            <a:r>
              <a:rPr lang="ru-RU" sz="2400" b="1" dirty="0" smtClean="0">
                <a:latin typeface="&amp;quot"/>
              </a:rPr>
              <a:t>01.01.2019 </a:t>
            </a:r>
            <a:r>
              <a:rPr lang="ru-RU" sz="2400" b="1" dirty="0">
                <a:latin typeface="&amp;quot"/>
              </a:rPr>
              <a:t>по </a:t>
            </a:r>
            <a:r>
              <a:rPr lang="ru-RU" sz="2400" b="1" dirty="0" smtClean="0">
                <a:latin typeface="&amp;quot"/>
              </a:rPr>
              <a:t>31.08.2019</a:t>
            </a:r>
            <a:r>
              <a:rPr lang="ru-RU" b="1" dirty="0" smtClean="0">
                <a:latin typeface="&amp;quot"/>
              </a:rPr>
              <a:t>, </a:t>
            </a:r>
            <a:r>
              <a:rPr lang="ru-RU" dirty="0">
                <a:latin typeface="&amp;quot"/>
              </a:rPr>
              <a:t>наблюдается </a:t>
            </a:r>
            <a:r>
              <a:rPr lang="ru-RU" b="1" u="sng" dirty="0">
                <a:latin typeface="&amp;quot"/>
              </a:rPr>
              <a:t>падение</a:t>
            </a:r>
            <a:r>
              <a:rPr lang="ru-RU" dirty="0">
                <a:latin typeface="&amp;quot"/>
              </a:rPr>
              <a:t> суммарной величины кадастровой стоимости в отношении объектов недвижимости, по которым были приняты решения, по состоянию на </a:t>
            </a:r>
            <a:r>
              <a:rPr lang="ru-RU" b="1" dirty="0" smtClean="0">
                <a:latin typeface="&amp;quot"/>
              </a:rPr>
              <a:t>31.08.2019 </a:t>
            </a:r>
            <a:r>
              <a:rPr lang="ru-RU" dirty="0">
                <a:latin typeface="&amp;quot"/>
              </a:rPr>
              <a:t>приблизительно </a:t>
            </a:r>
            <a:r>
              <a:rPr lang="ru-RU" sz="2400" b="1" dirty="0">
                <a:latin typeface="&amp;quot"/>
              </a:rPr>
              <a:t>на </a:t>
            </a:r>
            <a:r>
              <a:rPr lang="ru-RU" sz="2400" b="1" dirty="0" smtClean="0">
                <a:latin typeface="&amp;quot"/>
              </a:rPr>
              <a:t>270 млрд (</a:t>
            </a:r>
            <a:r>
              <a:rPr lang="ru-RU" sz="2400" b="1" dirty="0" smtClean="0">
                <a:solidFill>
                  <a:srgbClr val="FF0000"/>
                </a:solidFill>
                <a:latin typeface="&amp;quot"/>
              </a:rPr>
              <a:t>51,1 %</a:t>
            </a:r>
            <a:r>
              <a:rPr lang="ru-RU" sz="2400" b="1" dirty="0" smtClean="0">
                <a:latin typeface="&amp;quot"/>
              </a:rPr>
              <a:t>): </a:t>
            </a:r>
          </a:p>
          <a:p>
            <a:pPr algn="just"/>
            <a:endParaRPr lang="ru-RU" sz="2400" b="1" dirty="0">
              <a:latin typeface="&amp;quot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dirty="0" smtClean="0">
                <a:latin typeface="&amp;quot"/>
              </a:rPr>
              <a:t>   суммарная </a:t>
            </a:r>
            <a:r>
              <a:rPr lang="ru-RU" dirty="0">
                <a:latin typeface="&amp;quot"/>
              </a:rPr>
              <a:t>величина кадастровой стоимости </a:t>
            </a:r>
            <a:r>
              <a:rPr lang="ru-RU" sz="2400" b="1" dirty="0">
                <a:latin typeface="&amp;quot"/>
              </a:rPr>
              <a:t>до </a:t>
            </a:r>
            <a:r>
              <a:rPr lang="ru-RU" dirty="0">
                <a:latin typeface="&amp;quot"/>
              </a:rPr>
              <a:t>оспаривания составляла около </a:t>
            </a:r>
            <a:r>
              <a:rPr lang="ru-RU" sz="2400" b="1" dirty="0">
                <a:latin typeface="&amp;quot"/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  <a:latin typeface="&amp;quot"/>
              </a:rPr>
              <a:t>523 </a:t>
            </a:r>
            <a:r>
              <a:rPr lang="ru-RU" sz="2400" b="1" dirty="0">
                <a:solidFill>
                  <a:srgbClr val="FF0000"/>
                </a:solidFill>
                <a:latin typeface="&amp;quot"/>
              </a:rPr>
              <a:t>млрд. руб</a:t>
            </a:r>
            <a:r>
              <a:rPr lang="ru-RU" dirty="0">
                <a:solidFill>
                  <a:srgbClr val="FF0000"/>
                </a:solidFill>
                <a:latin typeface="&amp;quot"/>
              </a:rPr>
              <a:t>.;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400" b="1" dirty="0" smtClean="0">
                <a:latin typeface="&amp;quot"/>
              </a:rPr>
              <a:t>  после</a:t>
            </a:r>
            <a:r>
              <a:rPr lang="ru-RU" dirty="0" smtClean="0">
                <a:latin typeface="&amp;quot"/>
              </a:rPr>
              <a:t> </a:t>
            </a:r>
            <a:r>
              <a:rPr lang="ru-RU" dirty="0">
                <a:latin typeface="&amp;quot"/>
              </a:rPr>
              <a:t>оспаривания – около</a:t>
            </a:r>
            <a:r>
              <a:rPr lang="ru-RU" sz="2400" b="1" dirty="0">
                <a:latin typeface="&amp;quot"/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  <a:latin typeface="&amp;quot"/>
              </a:rPr>
              <a:t>259 </a:t>
            </a:r>
            <a:r>
              <a:rPr lang="ru-RU" sz="2400" b="1" dirty="0">
                <a:solidFill>
                  <a:srgbClr val="FF0000"/>
                </a:solidFill>
                <a:latin typeface="&amp;quot"/>
              </a:rPr>
              <a:t>млрд. руб</a:t>
            </a:r>
            <a:r>
              <a:rPr lang="ru-RU" dirty="0" smtClean="0">
                <a:latin typeface="&amp;quot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суммарное </a:t>
            </a:r>
            <a:r>
              <a:rPr lang="ru-RU" dirty="0"/>
              <a:t>снижение кадастровой стоимости в расчете </a:t>
            </a:r>
            <a:r>
              <a:rPr lang="ru-RU" sz="2400" b="1" dirty="0"/>
              <a:t>на 1 объект – </a:t>
            </a:r>
            <a:r>
              <a:rPr lang="ru-RU" sz="2400" b="1" dirty="0" smtClean="0"/>
              <a:t>24,9 </a:t>
            </a:r>
            <a:r>
              <a:rPr lang="ru-RU" sz="2400" b="1" dirty="0"/>
              <a:t>млн. руб. 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ru-RU" b="0" i="0" u="none" strike="noStrike" dirty="0">
              <a:effectLst/>
              <a:latin typeface="&amp;quo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10391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Номер слайда 3"/>
          <p:cNvSpPr>
            <a:spLocks noGrp="1"/>
          </p:cNvSpPr>
          <p:nvPr>
            <p:ph type="sldNum" idx="12"/>
          </p:nvPr>
        </p:nvSpPr>
        <p:spPr>
          <a:xfrm>
            <a:off x="8616326" y="6604067"/>
            <a:ext cx="527941" cy="253933"/>
          </a:xfrm>
        </p:spPr>
        <p:txBody>
          <a:bodyPr/>
          <a:lstStyle/>
          <a:p>
            <a:fld id="{D62B84D6-446D-4D94-8159-98A5971DF368}" type="slidenum">
              <a:rPr lang="ru-RU" sz="1200" smtClean="0">
                <a:latin typeface="Calibri" panose="020F0502020204030204" pitchFamily="34" charset="0"/>
              </a:rPr>
              <a:pPr/>
              <a:t>8</a:t>
            </a:fld>
            <a:endParaRPr lang="ru-RU" sz="1200" dirty="0">
              <a:latin typeface="Calibri" panose="020F050202020403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02219" y="1413529"/>
            <a:ext cx="823465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/>
              <a:t>В результате вынесенных в </a:t>
            </a:r>
            <a:r>
              <a:rPr lang="ru-RU" sz="2400" b="1" dirty="0"/>
              <a:t>судебном порядке решений </a:t>
            </a:r>
            <a:r>
              <a:rPr lang="ru-RU" sz="2400" dirty="0"/>
              <a:t>по искам, поступившим в суды в период с </a:t>
            </a:r>
            <a:r>
              <a:rPr lang="ru-RU" sz="2400" b="1" dirty="0"/>
              <a:t>01.01.2020 по 31.08.2020</a:t>
            </a:r>
            <a:r>
              <a:rPr lang="ru-RU" sz="2400" dirty="0"/>
              <a:t>, наблюдается </a:t>
            </a:r>
            <a:r>
              <a:rPr lang="ru-RU" sz="2400" b="1" u="sng" dirty="0"/>
              <a:t>падение</a:t>
            </a:r>
            <a:r>
              <a:rPr lang="ru-RU" sz="2400" u="sng" dirty="0"/>
              <a:t> суммарной величины кадастровой стоимости</a:t>
            </a:r>
            <a:r>
              <a:rPr lang="ru-RU" sz="2400" dirty="0"/>
              <a:t> в отношении объектов недвижимости, по которым были приняты решения, по состоянию на 31.08.2020 приблизительно на 96,368 млрд. руб. </a:t>
            </a:r>
            <a:r>
              <a:rPr lang="ru-RU" sz="2400" dirty="0" smtClean="0"/>
              <a:t>(</a:t>
            </a:r>
            <a:r>
              <a:rPr lang="ru-RU" sz="2400" dirty="0" smtClean="0">
                <a:solidFill>
                  <a:srgbClr val="FF0000"/>
                </a:solidFill>
              </a:rPr>
              <a:t>-</a:t>
            </a:r>
            <a:r>
              <a:rPr lang="ru-RU" sz="2400" dirty="0" smtClean="0"/>
              <a:t> </a:t>
            </a:r>
            <a:r>
              <a:rPr lang="ru-RU" sz="2400" b="1" dirty="0" smtClean="0">
                <a:solidFill>
                  <a:srgbClr val="FF0000"/>
                </a:solidFill>
              </a:rPr>
              <a:t>55,9 %</a:t>
            </a:r>
            <a:r>
              <a:rPr lang="ru-RU" sz="2400" dirty="0" smtClean="0"/>
              <a:t>):</a:t>
            </a:r>
          </a:p>
          <a:p>
            <a:endParaRPr lang="ru-RU" sz="2400" dirty="0"/>
          </a:p>
          <a:p>
            <a:r>
              <a:rPr lang="ru-RU" sz="2400" dirty="0"/>
              <a:t>суммарная величина кадастровой стоимости </a:t>
            </a:r>
            <a:endParaRPr lang="ru-RU" sz="2400" dirty="0" smtClean="0"/>
          </a:p>
          <a:p>
            <a:r>
              <a:rPr lang="ru-RU" sz="2400" b="1" dirty="0" smtClean="0"/>
              <a:t>до </a:t>
            </a:r>
            <a:r>
              <a:rPr lang="ru-RU" sz="2400" b="1" dirty="0"/>
              <a:t>оспаривания </a:t>
            </a:r>
            <a:r>
              <a:rPr lang="ru-RU" sz="2400" dirty="0"/>
              <a:t>составляла около </a:t>
            </a:r>
            <a:r>
              <a:rPr lang="ru-RU" sz="2400" b="1" dirty="0"/>
              <a:t>172,101 млрд. руб</a:t>
            </a:r>
            <a:r>
              <a:rPr lang="ru-RU" sz="2400" dirty="0"/>
              <a:t>.; </a:t>
            </a:r>
          </a:p>
          <a:p>
            <a:r>
              <a:rPr lang="ru-RU" sz="2400" b="1" dirty="0"/>
              <a:t>после</a:t>
            </a:r>
            <a:r>
              <a:rPr lang="ru-RU" sz="2400" dirty="0"/>
              <a:t> оспаривания – </a:t>
            </a:r>
            <a:r>
              <a:rPr lang="ru-RU" sz="2400" dirty="0" smtClean="0"/>
              <a:t>около </a:t>
            </a:r>
            <a:r>
              <a:rPr lang="ru-RU" sz="2400" b="1" dirty="0" smtClean="0"/>
              <a:t>75,733 </a:t>
            </a:r>
            <a:r>
              <a:rPr lang="ru-RU" sz="2400" b="1" dirty="0"/>
              <a:t>млрд. руб</a:t>
            </a:r>
            <a:r>
              <a:rPr lang="ru-RU" sz="2400" dirty="0" smtClean="0"/>
              <a:t>.;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1253063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418234" y="2102185"/>
            <a:ext cx="8640959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</a:rPr>
              <a:t>NEW !!!</a:t>
            </a:r>
            <a:r>
              <a:rPr lang="ru-RU" sz="3200" b="1" dirty="0" smtClean="0">
                <a:solidFill>
                  <a:srgbClr val="FF0000"/>
                </a:solidFill>
              </a:rPr>
              <a:t> </a:t>
            </a:r>
          </a:p>
          <a:p>
            <a:pPr algn="ctr"/>
            <a:endParaRPr lang="ru-RU" sz="3200" b="1" dirty="0" smtClean="0">
              <a:solidFill>
                <a:srgbClr val="FF0000"/>
              </a:solidFill>
            </a:endParaRPr>
          </a:p>
          <a:p>
            <a:pPr algn="ctr"/>
            <a:r>
              <a:rPr lang="ru-RU" sz="3600" b="1" u="sng" dirty="0" smtClean="0">
                <a:solidFill>
                  <a:srgbClr val="FF0000"/>
                </a:solidFill>
              </a:rPr>
              <a:t>ФЗ-269 </a:t>
            </a:r>
            <a:r>
              <a:rPr lang="ru-RU" sz="3600" b="1" u="sng" dirty="0">
                <a:solidFill>
                  <a:srgbClr val="FF0000"/>
                </a:solidFill>
              </a:rPr>
              <a:t>от 31.07.2020 г.</a:t>
            </a:r>
          </a:p>
          <a:p>
            <a:pPr algn="ctr"/>
            <a:endParaRPr lang="ru-RU" sz="2400" b="1" dirty="0" smtClean="0"/>
          </a:p>
        </p:txBody>
      </p:sp>
      <p:sp>
        <p:nvSpPr>
          <p:cNvPr id="31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7007533" y="6492203"/>
            <a:ext cx="2133600" cy="365125"/>
          </a:xfrm>
        </p:spPr>
        <p:txBody>
          <a:bodyPr/>
          <a:lstStyle/>
          <a:p>
            <a:fld id="{84407CEC-AE81-4D29-A1DA-55D4B26EE605}" type="slidenum">
              <a:rPr lang="ru-RU" smtClean="0"/>
              <a:pPr/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7299789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1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Стандартная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Тема1" id="{4334BE4C-A307-4081-B6CA-378C2788C8EA}" vid="{931854DB-B4CE-4A06-BD6A-1123E4B9AD28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</Template>
  <TotalTime>5829</TotalTime>
  <Words>1408</Words>
  <Application>Microsoft Office PowerPoint</Application>
  <PresentationFormat>Экран (4:3)</PresentationFormat>
  <Paragraphs>247</Paragraphs>
  <Slides>33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34" baseType="lpstr">
      <vt:lpstr>Тема1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Возможная рекомендация по НДС  при оспаривании КС</vt:lpstr>
      <vt:lpstr>Слайд 32</vt:lpstr>
      <vt:lpstr>Слайд 33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Маша Чеснокова</dc:creator>
  <cp:lastModifiedBy>Алексей</cp:lastModifiedBy>
  <cp:revision>280</cp:revision>
  <dcterms:created xsi:type="dcterms:W3CDTF">2016-10-03T12:45:45Z</dcterms:created>
  <dcterms:modified xsi:type="dcterms:W3CDTF">2020-12-08T20:09:17Z</dcterms:modified>
</cp:coreProperties>
</file>