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4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3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0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D94E-D3BA-49C0-A820-F4436CB3937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FE03-8F9D-4251-A516-263D5052E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2899" y="0"/>
            <a:ext cx="8081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онлайн-форум</a:t>
            </a:r>
            <a:endParaRPr lang="en-US" sz="2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Оценочная деятельность: новая реальность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вызовы и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возможности для развития»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1010" y="64886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9.12.2020</a:t>
            </a:r>
            <a:endParaRPr lang="ru-RU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853" t="27484" r="40637" b="39699"/>
          <a:stretch/>
        </p:blipFill>
        <p:spPr>
          <a:xfrm>
            <a:off x="0" y="0"/>
            <a:ext cx="1062899" cy="1062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5804" y="2638352"/>
            <a:ext cx="6280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>
              <a:spcBef>
                <a:spcPts val="6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</a:t>
            </a:r>
            <a:b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оценочных услуг</a:t>
            </a:r>
            <a:b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методы 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нарушений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362" y="4354645"/>
            <a:ext cx="476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Исполнительный директор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Ассоциации «СРОО «Экспертный совет», к.э.н.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AutoShape 2" descr="blob:https://web.whatsapp.com/a6dfb826-a0b3-43d6-8a25-b3ee01bdd9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6"/>
          <a:stretch/>
        </p:blipFill>
        <p:spPr>
          <a:xfrm>
            <a:off x="624840" y="2744374"/>
            <a:ext cx="1863652" cy="2597806"/>
          </a:xfrm>
          <a:prstGeom prst="rect">
            <a:avLst/>
          </a:prstGeom>
        </p:spPr>
      </p:pic>
      <p:pic>
        <p:nvPicPr>
          <p:cNvPr id="13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61" y="5000976"/>
            <a:ext cx="1166699" cy="3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466" y="1876367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Экспертиза –</a:t>
            </a:r>
          </a:p>
          <a:p>
            <a:pPr eaLnBrk="1" hangingPunct="1"/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основной инструмент повышения качества</a:t>
            </a:r>
            <a:b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оценочных услуг и защиты Оценщика </a:t>
            </a:r>
            <a:endParaRPr lang="ru-RU" sz="4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Медальница &quot;Быстрее выше сильнее&quot; (2971640) - Купить по цене от 89.00 руб.  | Интернет магазин SIMA-LAND.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0" b="27192"/>
          <a:stretch/>
        </p:blipFill>
        <p:spPr bwMode="auto">
          <a:xfrm>
            <a:off x="2843093" y="4784078"/>
            <a:ext cx="3562746" cy="15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2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7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rosovet.ru/content/editor/uchebnik/Uchebni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487" y="2028776"/>
            <a:ext cx="1943727" cy="19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74657" y="2356351"/>
            <a:ext cx="644472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А.В. Каминский, М.О. Ильин, В.И. Лебединский и др.</a:t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Экспертиза отчетов об оценке: Учебник.</a:t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2-е издание. – М.: Компания «Про-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</a:rPr>
              <a:t>Аппрайзер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», 2015. – 272 с.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ISBN 978-5-504-03007-4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29F4B5D-F2A6-4946-A560-635CBE7A2390}"/>
              </a:ext>
            </a:extLst>
          </p:cNvPr>
          <p:cNvSpPr txBox="1">
            <a:spLocks/>
          </p:cNvSpPr>
          <p:nvPr/>
        </p:nvSpPr>
        <p:spPr>
          <a:xfrm>
            <a:off x="4035023" y="4422922"/>
            <a:ext cx="3523985" cy="461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https://srosovet.ru/downloads/</a:t>
            </a:r>
            <a:br>
              <a:rPr lang="ru-RU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exp_book.pdf</a:t>
            </a:r>
          </a:p>
          <a:p>
            <a:pPr marL="0" indent="0" algn="ctr">
              <a:buNone/>
            </a:pPr>
            <a:endParaRPr lang="ru-RU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0" y="-33499"/>
            <a:ext cx="914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Философия и методология экспертизы отчетов об оценке: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610075" y="5651698"/>
            <a:ext cx="437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совсем скоро – третья редакция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3</a:t>
            </a:r>
            <a:endParaRPr lang="ru-RU" sz="1200" dirty="0">
              <a:latin typeface="Calibri" panose="020F0502020204030204" pitchFamily="34" charset="0"/>
            </a:endParaRPr>
          </a:p>
        </p:txBody>
      </p:sp>
      <p:pic>
        <p:nvPicPr>
          <p:cNvPr id="4100" name="Picture 4" descr="http://qrcoder.ru/code/?https%3A%2F%2Fsrosovet.ru%2Fdownloads%2F%0Bexp_book.pd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5" y="4126003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bsotp.files.wordpress.com/2010/03/yin-y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159">
            <a:off x="2784746" y="1626054"/>
            <a:ext cx="3616810" cy="35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151095"/>
            <a:ext cx="32532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ыявление</a:t>
            </a:r>
          </a:p>
          <a:p>
            <a:pPr lvl="0" algn="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нарушений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6930" y="4912678"/>
            <a:ext cx="358977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формулирование</a:t>
            </a:r>
          </a:p>
          <a:p>
            <a:pPr lvl="0"/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замечаний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4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2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0" y="-33499"/>
            <a:ext cx="914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Акценты </a:t>
            </a:r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экспертизы</a:t>
            </a:r>
            <a:endParaRPr lang="ru-RU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0754" y="5300816"/>
            <a:ext cx="3816000" cy="126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соблюдения 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формальных требований </a:t>
            </a:r>
            <a:r>
              <a:rPr lang="ru-RU" sz="2400" b="1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ЗоОД</a:t>
            </a:r>
            <a:endParaRPr lang="ru-RU" sz="24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695" y="1675734"/>
            <a:ext cx="3816000" cy="126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информации</a:t>
            </a:r>
            <a:b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достоверность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6794" y="1675734"/>
            <a:ext cx="3816000" cy="126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информации</a:t>
            </a:r>
            <a:b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существенность</a:t>
            </a:r>
            <a:endParaRPr lang="ru-RU" sz="24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695" y="3509301"/>
            <a:ext cx="3816000" cy="126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учета специфики оценочной </a:t>
            </a: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24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6794" y="3488275"/>
            <a:ext cx="3816000" cy="126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значений факторов</a:t>
            </a:r>
            <a:b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расчета</a:t>
            </a:r>
            <a:endParaRPr lang="ru-RU" sz="24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5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0" y="-33499"/>
            <a:ext cx="914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Достоверность</a:t>
            </a:r>
            <a:endParaRPr lang="ru-RU" sz="4800" dirty="0"/>
          </a:p>
        </p:txBody>
      </p:sp>
      <p:pic>
        <p:nvPicPr>
          <p:cNvPr id="3074" name="Picture 2" descr="http://qrcoder.ru/code/?https%3A%2F%2Fsrosovet.ru%2Fcontent%2Feditor%2Fnews%2F2019%2Foctober%25202019%2Fproverka-dostovernosti-informacii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87027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" y="3947245"/>
            <a:ext cx="3954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Оценщик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Эксперт) выполняет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проверку достоверности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используя доступные ему способы.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8660" y="5573169"/>
            <a:ext cx="4572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РАЗЪЯСНЕНИЯ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проверке достоверности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dirty="0"/>
              <a:t>МР–3</a:t>
            </a:r>
            <a:r>
              <a:rPr lang="en-US" dirty="0"/>
              <a:t>/19</a:t>
            </a:r>
            <a:r>
              <a:rPr lang="ru-RU" dirty="0"/>
              <a:t> от </a:t>
            </a:r>
            <a:r>
              <a:rPr lang="en-US" dirty="0"/>
              <a:t>2</a:t>
            </a:r>
            <a:r>
              <a:rPr lang="ru-RU" dirty="0"/>
              <a:t>9</a:t>
            </a:r>
            <a:r>
              <a:rPr lang="en-US" dirty="0"/>
              <a:t>.</a:t>
            </a:r>
            <a:r>
              <a:rPr lang="ru-RU" dirty="0"/>
              <a:t>1</a:t>
            </a:r>
            <a:r>
              <a:rPr lang="en-US" dirty="0"/>
              <a:t>0.2019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9817" y="1982144"/>
            <a:ext cx="9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&gt;&gt;&gt;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886" y="1612810"/>
            <a:ext cx="3438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70C0"/>
                </a:solidFill>
              </a:rPr>
              <a:t>отчет не </a:t>
            </a:r>
            <a:r>
              <a:rPr lang="ru-RU" sz="2400" dirty="0" smtClean="0">
                <a:solidFill>
                  <a:srgbClr val="0070C0"/>
                </a:solidFill>
              </a:rPr>
              <a:t>должен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вводить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заблуждение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(ст. 11 Закона об оценке)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3868" y="1612811"/>
            <a:ext cx="3681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информация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отчете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должна </a:t>
            </a:r>
            <a:r>
              <a:rPr lang="ru-RU" sz="2400" dirty="0">
                <a:solidFill>
                  <a:srgbClr val="0070C0"/>
                </a:solidFill>
              </a:rPr>
              <a:t>быть </a:t>
            </a:r>
            <a:r>
              <a:rPr lang="ru-RU" sz="2400" dirty="0" smtClean="0">
                <a:solidFill>
                  <a:srgbClr val="0070C0"/>
                </a:solidFill>
              </a:rPr>
              <a:t>достоверна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err="1">
                <a:solidFill>
                  <a:srgbClr val="0070C0"/>
                </a:solidFill>
              </a:rPr>
              <a:t>т.ч</a:t>
            </a:r>
            <a:r>
              <a:rPr lang="ru-RU" sz="2400" dirty="0">
                <a:solidFill>
                  <a:srgbClr val="0070C0"/>
                </a:solidFill>
              </a:rPr>
              <a:t>.)</a:t>
            </a:r>
            <a:endParaRPr lang="ru-RU" sz="2400" dirty="0"/>
          </a:p>
        </p:txBody>
      </p:sp>
      <p:sp>
        <p:nvSpPr>
          <p:cNvPr id="9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6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8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0" y="-33499"/>
            <a:ext cx="914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Важность работы с первоисточником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98" y="958576"/>
            <a:ext cx="7197916" cy="5779503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/>
        </p:nvSpPr>
        <p:spPr bwMode="auto">
          <a:xfrm>
            <a:off x="8748464" y="6569968"/>
            <a:ext cx="3955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Calibri" panose="020F0502020204030204" pitchFamily="34" charset="0"/>
              </a:rPr>
              <a:t>7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95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209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duplo</dc:creator>
  <cp:lastModifiedBy>duplo</cp:lastModifiedBy>
  <cp:revision>11</cp:revision>
  <dcterms:created xsi:type="dcterms:W3CDTF">2020-12-01T09:42:02Z</dcterms:created>
  <dcterms:modified xsi:type="dcterms:W3CDTF">2020-12-09T09:58:11Z</dcterms:modified>
</cp:coreProperties>
</file>