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8" r:id="rId7"/>
    <p:sldId id="262" r:id="rId8"/>
    <p:sldId id="270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281" r:id="rId19"/>
    <p:sldId id="282" r:id="rId20"/>
    <p:sldId id="283" r:id="rId21"/>
    <p:sldId id="295" r:id="rId22"/>
    <p:sldId id="296" r:id="rId23"/>
    <p:sldId id="297" r:id="rId24"/>
    <p:sldId id="29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578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6828D-CA7E-4473-98D1-DEF6842A79E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21C6A2-2CD5-4A6E-B93E-1AD3DF0CC180}">
      <dgm:prSet phldrT="[Текст]" custT="1"/>
      <dgm:spPr>
        <a:noFill/>
        <a:ln>
          <a:solidFill>
            <a:schemeClr val="tx2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1. Постановка задачи</a:t>
          </a:r>
          <a:endParaRPr lang="ru-RU" sz="1400" dirty="0">
            <a:solidFill>
              <a:schemeClr val="tx2"/>
            </a:solidFill>
          </a:endParaRPr>
        </a:p>
      </dgm:t>
    </dgm:pt>
    <dgm:pt modelId="{9F77633F-A5F9-4536-934B-AEEEEB4BCD4F}" type="parTrans" cxnId="{4D7AF20B-55A9-414B-9FAC-CB0A6EC1F4CA}">
      <dgm:prSet/>
      <dgm:spPr/>
      <dgm:t>
        <a:bodyPr/>
        <a:lstStyle/>
        <a:p>
          <a:endParaRPr lang="ru-RU"/>
        </a:p>
      </dgm:t>
    </dgm:pt>
    <dgm:pt modelId="{B7D25FFE-659A-4819-81F3-26D22ED8DFEA}" type="sibTrans" cxnId="{4D7AF20B-55A9-414B-9FAC-CB0A6EC1F4CA}">
      <dgm:prSet/>
      <dgm:spPr/>
      <dgm:t>
        <a:bodyPr/>
        <a:lstStyle/>
        <a:p>
          <a:endParaRPr lang="ru-RU"/>
        </a:p>
      </dgm:t>
    </dgm:pt>
    <dgm:pt modelId="{0BA98A52-179A-4CD6-B406-FA262E82D1D9}">
      <dgm:prSet phldrT="[Текст]" custT="1"/>
      <dgm:spPr>
        <a:noFill/>
        <a:ln>
          <a:solidFill>
            <a:schemeClr val="tx2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2. Анализ практики тарифообразования                      в области ОД</a:t>
          </a:r>
          <a:endParaRPr lang="ru-RU" sz="1400" dirty="0">
            <a:solidFill>
              <a:schemeClr val="tx2"/>
            </a:solidFill>
          </a:endParaRPr>
        </a:p>
      </dgm:t>
    </dgm:pt>
    <dgm:pt modelId="{C729A1E6-43B5-4631-AC83-FA24A5508936}" type="parTrans" cxnId="{82CE34E6-D45E-4B23-A900-EB00DA5F9489}">
      <dgm:prSet/>
      <dgm:spPr/>
      <dgm:t>
        <a:bodyPr/>
        <a:lstStyle/>
        <a:p>
          <a:endParaRPr lang="ru-RU"/>
        </a:p>
      </dgm:t>
    </dgm:pt>
    <dgm:pt modelId="{7EB80EF3-C1EE-4848-B147-8DC42CF70398}" type="sibTrans" cxnId="{82CE34E6-D45E-4B23-A900-EB00DA5F9489}">
      <dgm:prSet/>
      <dgm:spPr/>
      <dgm:t>
        <a:bodyPr/>
        <a:lstStyle/>
        <a:p>
          <a:endParaRPr lang="ru-RU"/>
        </a:p>
      </dgm:t>
    </dgm:pt>
    <dgm:pt modelId="{863829E4-44C0-4A1A-B5E7-852DC04E88FA}">
      <dgm:prSet phldrT="[Текст]" custT="1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3. Разработка</a:t>
          </a:r>
          <a:endParaRPr lang="ru-RU" sz="1400" dirty="0">
            <a:solidFill>
              <a:schemeClr val="tx2"/>
            </a:solidFill>
          </a:endParaRPr>
        </a:p>
      </dgm:t>
    </dgm:pt>
    <dgm:pt modelId="{BC55D60E-828C-4CF7-8E37-7C813D841BA3}" type="parTrans" cxnId="{852575E1-3831-40F4-A853-3A964B5D92DA}">
      <dgm:prSet/>
      <dgm:spPr/>
      <dgm:t>
        <a:bodyPr/>
        <a:lstStyle/>
        <a:p>
          <a:endParaRPr lang="ru-RU"/>
        </a:p>
      </dgm:t>
    </dgm:pt>
    <dgm:pt modelId="{A2C3A3F4-EA90-422D-AF27-CE72843EB812}" type="sibTrans" cxnId="{852575E1-3831-40F4-A853-3A964B5D92DA}">
      <dgm:prSet/>
      <dgm:spPr/>
      <dgm:t>
        <a:bodyPr/>
        <a:lstStyle/>
        <a:p>
          <a:endParaRPr lang="ru-RU"/>
        </a:p>
      </dgm:t>
    </dgm:pt>
    <dgm:pt modelId="{C370F775-75D5-40E0-B8CB-628F360E7931}">
      <dgm:prSet custT="1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4. Внедрение</a:t>
          </a:r>
          <a:endParaRPr lang="ru-RU" sz="1400" dirty="0">
            <a:solidFill>
              <a:schemeClr val="tx2"/>
            </a:solidFill>
          </a:endParaRPr>
        </a:p>
      </dgm:t>
    </dgm:pt>
    <dgm:pt modelId="{0A7B92FD-5600-434D-A114-CFE1FDC7E7A8}" type="parTrans" cxnId="{EF75E2C1-FADF-4764-BDDB-9A58E8F431B7}">
      <dgm:prSet/>
      <dgm:spPr/>
      <dgm:t>
        <a:bodyPr/>
        <a:lstStyle/>
        <a:p>
          <a:endParaRPr lang="ru-RU"/>
        </a:p>
      </dgm:t>
    </dgm:pt>
    <dgm:pt modelId="{B19980E5-0E88-40BA-855A-A35FBFC0603A}" type="sibTrans" cxnId="{EF75E2C1-FADF-4764-BDDB-9A58E8F431B7}">
      <dgm:prSet/>
      <dgm:spPr/>
      <dgm:t>
        <a:bodyPr/>
        <a:lstStyle/>
        <a:p>
          <a:endParaRPr lang="ru-RU"/>
        </a:p>
      </dgm:t>
    </dgm:pt>
    <dgm:pt modelId="{3AF473DF-0FBE-474C-94D0-ED81207052A1}" type="pres">
      <dgm:prSet presAssocID="{7656828D-CA7E-4473-98D1-DEF6842A79E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FC26BD5-53D2-43DB-BAF1-FC28285DFB94}" type="pres">
      <dgm:prSet presAssocID="{2621C6A2-2CD5-4A6E-B93E-1AD3DF0CC180}" presName="composite" presStyleCnt="0"/>
      <dgm:spPr/>
    </dgm:pt>
    <dgm:pt modelId="{CEACFF1A-178C-4739-82B6-15B7CD6504AA}" type="pres">
      <dgm:prSet presAssocID="{2621C6A2-2CD5-4A6E-B93E-1AD3DF0CC180}" presName="bentUpArrow1" presStyleLbl="alignImgPlace1" presStyleIdx="0" presStyleCnt="3"/>
      <dgm:spPr/>
    </dgm:pt>
    <dgm:pt modelId="{BC32C60D-8A51-4048-82FC-E28C28C069D7}" type="pres">
      <dgm:prSet presAssocID="{2621C6A2-2CD5-4A6E-B93E-1AD3DF0CC180}" presName="ParentText" presStyleLbl="node1" presStyleIdx="0" presStyleCnt="4" custScaleX="1171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9CC61-6287-4834-BBD3-29DD80715BE4}" type="pres">
      <dgm:prSet presAssocID="{2621C6A2-2CD5-4A6E-B93E-1AD3DF0CC18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19C40F-F50D-4498-A893-0F560C64A7F2}" type="pres">
      <dgm:prSet presAssocID="{B7D25FFE-659A-4819-81F3-26D22ED8DFEA}" presName="sibTrans" presStyleCnt="0"/>
      <dgm:spPr/>
    </dgm:pt>
    <dgm:pt modelId="{FAF9101F-09E5-414F-8052-1055ECD6F95C}" type="pres">
      <dgm:prSet presAssocID="{0BA98A52-179A-4CD6-B406-FA262E82D1D9}" presName="composite" presStyleCnt="0"/>
      <dgm:spPr/>
    </dgm:pt>
    <dgm:pt modelId="{41719C7D-241A-4ACF-9542-D7667DDF71FB}" type="pres">
      <dgm:prSet presAssocID="{0BA98A52-179A-4CD6-B406-FA262E82D1D9}" presName="bentUpArrow1" presStyleLbl="alignImgPlace1" presStyleIdx="1" presStyleCnt="3" custScaleX="247761" custLinFactNeighborX="4522"/>
      <dgm:spPr/>
    </dgm:pt>
    <dgm:pt modelId="{0B961AE5-CADB-4903-8FA7-12DCE7820138}" type="pres">
      <dgm:prSet presAssocID="{0BA98A52-179A-4CD6-B406-FA262E82D1D9}" presName="ParentText" presStyleLbl="node1" presStyleIdx="1" presStyleCnt="4" custScaleX="18897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45BD0F-8216-4B99-9AB0-F9DFFECCECC0}" type="pres">
      <dgm:prSet presAssocID="{0BA98A52-179A-4CD6-B406-FA262E82D1D9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B0C7B-25AA-4381-A4A7-497DAA45E4A5}" type="pres">
      <dgm:prSet presAssocID="{7EB80EF3-C1EE-4848-B147-8DC42CF70398}" presName="sibTrans" presStyleCnt="0"/>
      <dgm:spPr/>
    </dgm:pt>
    <dgm:pt modelId="{39A80671-92DD-435A-8182-0A5651654956}" type="pres">
      <dgm:prSet presAssocID="{863829E4-44C0-4A1A-B5E7-852DC04E88FA}" presName="composite" presStyleCnt="0"/>
      <dgm:spPr/>
    </dgm:pt>
    <dgm:pt modelId="{78EDEEC8-2213-4FE1-B209-C6D42DCBAB0C}" type="pres">
      <dgm:prSet presAssocID="{863829E4-44C0-4A1A-B5E7-852DC04E88FA}" presName="bentUpArrow1" presStyleLbl="alignImgPlace1" presStyleIdx="2" presStyleCnt="3" custScaleX="159455" custLinFactX="50470" custLinFactNeighborX="100000" custLinFactNeighborY="2165"/>
      <dgm:spPr/>
    </dgm:pt>
    <dgm:pt modelId="{E45CA63C-896F-49CE-BBB2-1DD6E09F3B6C}" type="pres">
      <dgm:prSet presAssocID="{863829E4-44C0-4A1A-B5E7-852DC04E88FA}" presName="ParentText" presStyleLbl="node1" presStyleIdx="2" presStyleCnt="4" custScaleX="112833" custLinFactNeighborX="83509" custLinFactNeighborY="-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D68CA-FAC8-4C35-9E98-7EA70D99D38D}" type="pres">
      <dgm:prSet presAssocID="{863829E4-44C0-4A1A-B5E7-852DC04E88FA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0EAF9-5BD2-4CD9-A415-EF943F9381FA}" type="pres">
      <dgm:prSet presAssocID="{A2C3A3F4-EA90-422D-AF27-CE72843EB812}" presName="sibTrans" presStyleCnt="0"/>
      <dgm:spPr/>
    </dgm:pt>
    <dgm:pt modelId="{292936E6-E4F8-4F6F-9A60-257F9A06AA38}" type="pres">
      <dgm:prSet presAssocID="{C370F775-75D5-40E0-B8CB-628F360E7931}" presName="composite" presStyleCnt="0"/>
      <dgm:spPr/>
    </dgm:pt>
    <dgm:pt modelId="{568A8736-D0DF-4950-B88D-71DB8A886002}" type="pres">
      <dgm:prSet presAssocID="{C370F775-75D5-40E0-B8CB-628F360E7931}" presName="ParentText" presStyleLbl="node1" presStyleIdx="3" presStyleCnt="4" custLinFactX="23033" custLinFactNeighborX="100000" custLinFactNeighborY="-27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DB906B-C196-40FA-853D-349172C47CAC}" type="presOf" srcId="{863829E4-44C0-4A1A-B5E7-852DC04E88FA}" destId="{E45CA63C-896F-49CE-BBB2-1DD6E09F3B6C}" srcOrd="0" destOrd="0" presId="urn:microsoft.com/office/officeart/2005/8/layout/StepDownProcess"/>
    <dgm:cxn modelId="{852575E1-3831-40F4-A853-3A964B5D92DA}" srcId="{7656828D-CA7E-4473-98D1-DEF6842A79EC}" destId="{863829E4-44C0-4A1A-B5E7-852DC04E88FA}" srcOrd="2" destOrd="0" parTransId="{BC55D60E-828C-4CF7-8E37-7C813D841BA3}" sibTransId="{A2C3A3F4-EA90-422D-AF27-CE72843EB812}"/>
    <dgm:cxn modelId="{10F4E341-ADE0-47B7-BB2A-3E35D54A9AC5}" type="presOf" srcId="{0BA98A52-179A-4CD6-B406-FA262E82D1D9}" destId="{0B961AE5-CADB-4903-8FA7-12DCE7820138}" srcOrd="0" destOrd="0" presId="urn:microsoft.com/office/officeart/2005/8/layout/StepDownProcess"/>
    <dgm:cxn modelId="{C9FDF3BE-BBDC-413C-B006-3E944A6BF00F}" type="presOf" srcId="{C370F775-75D5-40E0-B8CB-628F360E7931}" destId="{568A8736-D0DF-4950-B88D-71DB8A886002}" srcOrd="0" destOrd="0" presId="urn:microsoft.com/office/officeart/2005/8/layout/StepDownProcess"/>
    <dgm:cxn modelId="{82CE34E6-D45E-4B23-A900-EB00DA5F9489}" srcId="{7656828D-CA7E-4473-98D1-DEF6842A79EC}" destId="{0BA98A52-179A-4CD6-B406-FA262E82D1D9}" srcOrd="1" destOrd="0" parTransId="{C729A1E6-43B5-4631-AC83-FA24A5508936}" sibTransId="{7EB80EF3-C1EE-4848-B147-8DC42CF70398}"/>
    <dgm:cxn modelId="{EF75E2C1-FADF-4764-BDDB-9A58E8F431B7}" srcId="{7656828D-CA7E-4473-98D1-DEF6842A79EC}" destId="{C370F775-75D5-40E0-B8CB-628F360E7931}" srcOrd="3" destOrd="0" parTransId="{0A7B92FD-5600-434D-A114-CFE1FDC7E7A8}" sibTransId="{B19980E5-0E88-40BA-855A-A35FBFC0603A}"/>
    <dgm:cxn modelId="{4D7AF20B-55A9-414B-9FAC-CB0A6EC1F4CA}" srcId="{7656828D-CA7E-4473-98D1-DEF6842A79EC}" destId="{2621C6A2-2CD5-4A6E-B93E-1AD3DF0CC180}" srcOrd="0" destOrd="0" parTransId="{9F77633F-A5F9-4536-934B-AEEEEB4BCD4F}" sibTransId="{B7D25FFE-659A-4819-81F3-26D22ED8DFEA}"/>
    <dgm:cxn modelId="{EB94DE80-1AD5-4050-B96D-5B754DBFC908}" type="presOf" srcId="{7656828D-CA7E-4473-98D1-DEF6842A79EC}" destId="{3AF473DF-0FBE-474C-94D0-ED81207052A1}" srcOrd="0" destOrd="0" presId="urn:microsoft.com/office/officeart/2005/8/layout/StepDownProcess"/>
    <dgm:cxn modelId="{58D67D83-ACEE-4598-84CF-9BD9A129D7AC}" type="presOf" srcId="{2621C6A2-2CD5-4A6E-B93E-1AD3DF0CC180}" destId="{BC32C60D-8A51-4048-82FC-E28C28C069D7}" srcOrd="0" destOrd="0" presId="urn:microsoft.com/office/officeart/2005/8/layout/StepDownProcess"/>
    <dgm:cxn modelId="{4A34029C-AA63-464F-A54E-9D5FEE34F3CC}" type="presParOf" srcId="{3AF473DF-0FBE-474C-94D0-ED81207052A1}" destId="{4FC26BD5-53D2-43DB-BAF1-FC28285DFB94}" srcOrd="0" destOrd="0" presId="urn:microsoft.com/office/officeart/2005/8/layout/StepDownProcess"/>
    <dgm:cxn modelId="{6649FC68-BBD6-46A8-98AF-9B4EF0082439}" type="presParOf" srcId="{4FC26BD5-53D2-43DB-BAF1-FC28285DFB94}" destId="{CEACFF1A-178C-4739-82B6-15B7CD6504AA}" srcOrd="0" destOrd="0" presId="urn:microsoft.com/office/officeart/2005/8/layout/StepDownProcess"/>
    <dgm:cxn modelId="{5B4D3744-F092-45B5-9596-985249161B3D}" type="presParOf" srcId="{4FC26BD5-53D2-43DB-BAF1-FC28285DFB94}" destId="{BC32C60D-8A51-4048-82FC-E28C28C069D7}" srcOrd="1" destOrd="0" presId="urn:microsoft.com/office/officeart/2005/8/layout/StepDownProcess"/>
    <dgm:cxn modelId="{E6ED1E81-E083-43F7-AEE5-4F9F9EF1780F}" type="presParOf" srcId="{4FC26BD5-53D2-43DB-BAF1-FC28285DFB94}" destId="{3859CC61-6287-4834-BBD3-29DD80715BE4}" srcOrd="2" destOrd="0" presId="urn:microsoft.com/office/officeart/2005/8/layout/StepDownProcess"/>
    <dgm:cxn modelId="{0AAB811A-F4CB-4B81-8A9A-C40027F22B62}" type="presParOf" srcId="{3AF473DF-0FBE-474C-94D0-ED81207052A1}" destId="{1E19C40F-F50D-4498-A893-0F560C64A7F2}" srcOrd="1" destOrd="0" presId="urn:microsoft.com/office/officeart/2005/8/layout/StepDownProcess"/>
    <dgm:cxn modelId="{7418FBD8-C4E1-484A-9525-CA8BC99E6253}" type="presParOf" srcId="{3AF473DF-0FBE-474C-94D0-ED81207052A1}" destId="{FAF9101F-09E5-414F-8052-1055ECD6F95C}" srcOrd="2" destOrd="0" presId="urn:microsoft.com/office/officeart/2005/8/layout/StepDownProcess"/>
    <dgm:cxn modelId="{08907034-86BE-4110-B74B-1E6B6A623F5D}" type="presParOf" srcId="{FAF9101F-09E5-414F-8052-1055ECD6F95C}" destId="{41719C7D-241A-4ACF-9542-D7667DDF71FB}" srcOrd="0" destOrd="0" presId="urn:microsoft.com/office/officeart/2005/8/layout/StepDownProcess"/>
    <dgm:cxn modelId="{A5314AC4-306F-47D2-AF51-EDCCF6E1D3AE}" type="presParOf" srcId="{FAF9101F-09E5-414F-8052-1055ECD6F95C}" destId="{0B961AE5-CADB-4903-8FA7-12DCE7820138}" srcOrd="1" destOrd="0" presId="urn:microsoft.com/office/officeart/2005/8/layout/StepDownProcess"/>
    <dgm:cxn modelId="{CB109573-17F8-4374-BFE3-70CCD16CDE41}" type="presParOf" srcId="{FAF9101F-09E5-414F-8052-1055ECD6F95C}" destId="{6645BD0F-8216-4B99-9AB0-F9DFFECCECC0}" srcOrd="2" destOrd="0" presId="urn:microsoft.com/office/officeart/2005/8/layout/StepDownProcess"/>
    <dgm:cxn modelId="{C3947FBE-C520-4A6B-BCEE-B138490253D3}" type="presParOf" srcId="{3AF473DF-0FBE-474C-94D0-ED81207052A1}" destId="{436B0C7B-25AA-4381-A4A7-497DAA45E4A5}" srcOrd="3" destOrd="0" presId="urn:microsoft.com/office/officeart/2005/8/layout/StepDownProcess"/>
    <dgm:cxn modelId="{EB186D03-352B-4DEE-88F5-9F23DD663A51}" type="presParOf" srcId="{3AF473DF-0FBE-474C-94D0-ED81207052A1}" destId="{39A80671-92DD-435A-8182-0A5651654956}" srcOrd="4" destOrd="0" presId="urn:microsoft.com/office/officeart/2005/8/layout/StepDownProcess"/>
    <dgm:cxn modelId="{64FD5678-9F99-4873-9674-70D80C23C530}" type="presParOf" srcId="{39A80671-92DD-435A-8182-0A5651654956}" destId="{78EDEEC8-2213-4FE1-B209-C6D42DCBAB0C}" srcOrd="0" destOrd="0" presId="urn:microsoft.com/office/officeart/2005/8/layout/StepDownProcess"/>
    <dgm:cxn modelId="{554C8DA7-ED23-4F82-8151-31C354B8C860}" type="presParOf" srcId="{39A80671-92DD-435A-8182-0A5651654956}" destId="{E45CA63C-896F-49CE-BBB2-1DD6E09F3B6C}" srcOrd="1" destOrd="0" presId="urn:microsoft.com/office/officeart/2005/8/layout/StepDownProcess"/>
    <dgm:cxn modelId="{C99C5EB5-3AF4-43E4-AE6B-EAFD3BB21AEA}" type="presParOf" srcId="{39A80671-92DD-435A-8182-0A5651654956}" destId="{0E2D68CA-FAC8-4C35-9E98-7EA70D99D38D}" srcOrd="2" destOrd="0" presId="urn:microsoft.com/office/officeart/2005/8/layout/StepDownProcess"/>
    <dgm:cxn modelId="{1F522BC6-106A-472A-8E90-603540675F5C}" type="presParOf" srcId="{3AF473DF-0FBE-474C-94D0-ED81207052A1}" destId="{2810EAF9-5BD2-4CD9-A415-EF943F9381FA}" srcOrd="5" destOrd="0" presId="urn:microsoft.com/office/officeart/2005/8/layout/StepDownProcess"/>
    <dgm:cxn modelId="{3E9AE0A8-4DD1-45F3-9BF0-AD5790B774B3}" type="presParOf" srcId="{3AF473DF-0FBE-474C-94D0-ED81207052A1}" destId="{292936E6-E4F8-4F6F-9A60-257F9A06AA38}" srcOrd="6" destOrd="0" presId="urn:microsoft.com/office/officeart/2005/8/layout/StepDownProcess"/>
    <dgm:cxn modelId="{0B0CE048-C5EC-4382-A25B-25A3906198B7}" type="presParOf" srcId="{292936E6-E4F8-4F6F-9A60-257F9A06AA38}" destId="{568A8736-D0DF-4950-B88D-71DB8A88600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ACFF1A-178C-4739-82B6-15B7CD6504AA}">
      <dsp:nvSpPr>
        <dsp:cNvPr id="0" name=""/>
        <dsp:cNvSpPr/>
      </dsp:nvSpPr>
      <dsp:spPr>
        <a:xfrm rot="5400000">
          <a:off x="1980808" y="888273"/>
          <a:ext cx="780097" cy="8881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2C60D-8A51-4048-82FC-E28C28C069D7}">
      <dsp:nvSpPr>
        <dsp:cNvPr id="0" name=""/>
        <dsp:cNvSpPr/>
      </dsp:nvSpPr>
      <dsp:spPr>
        <a:xfrm>
          <a:off x="1661632" y="23520"/>
          <a:ext cx="1538219" cy="919214"/>
        </a:xfrm>
        <a:prstGeom prst="roundRect">
          <a:avLst>
            <a:gd name="adj" fmla="val 16670"/>
          </a:avLst>
        </a:prstGeom>
        <a:noFill/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1. Постановка задачи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1661632" y="23520"/>
        <a:ext cx="1538219" cy="919214"/>
      </dsp:txXfrm>
    </dsp:sp>
    <dsp:sp modelId="{3859CC61-6287-4834-BBD3-29DD80715BE4}">
      <dsp:nvSpPr>
        <dsp:cNvPr id="0" name=""/>
        <dsp:cNvSpPr/>
      </dsp:nvSpPr>
      <dsp:spPr>
        <a:xfrm>
          <a:off x="3087355" y="111188"/>
          <a:ext cx="955114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19C7D-241A-4ACF-9542-D7667DDF71FB}">
      <dsp:nvSpPr>
        <dsp:cNvPr id="0" name=""/>
        <dsp:cNvSpPr/>
      </dsp:nvSpPr>
      <dsp:spPr>
        <a:xfrm rot="5400000">
          <a:off x="3635481" y="1264712"/>
          <a:ext cx="780097" cy="22003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61AE5-CADB-4903-8FA7-12DCE7820138}">
      <dsp:nvSpPr>
        <dsp:cNvPr id="0" name=""/>
        <dsp:cNvSpPr/>
      </dsp:nvSpPr>
      <dsp:spPr>
        <a:xfrm>
          <a:off x="2804434" y="1056101"/>
          <a:ext cx="2481640" cy="919214"/>
        </a:xfrm>
        <a:prstGeom prst="roundRect">
          <a:avLst>
            <a:gd name="adj" fmla="val 16670"/>
          </a:avLst>
        </a:prstGeom>
        <a:noFill/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2. Анализ практики тарифообразования                      в области ОД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2804434" y="1056101"/>
        <a:ext cx="2481640" cy="919214"/>
      </dsp:txXfrm>
    </dsp:sp>
    <dsp:sp modelId="{6645BD0F-8216-4B99-9AB0-F9DFFECCECC0}">
      <dsp:nvSpPr>
        <dsp:cNvPr id="0" name=""/>
        <dsp:cNvSpPr/>
      </dsp:nvSpPr>
      <dsp:spPr>
        <a:xfrm>
          <a:off x="4701867" y="1143769"/>
          <a:ext cx="955114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DEEC8-2213-4FE1-B209-C6D42DCBAB0C}">
      <dsp:nvSpPr>
        <dsp:cNvPr id="0" name=""/>
        <dsp:cNvSpPr/>
      </dsp:nvSpPr>
      <dsp:spPr>
        <a:xfrm rot="5400000">
          <a:off x="5601602" y="2706312"/>
          <a:ext cx="780097" cy="141614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CA63C-896F-49CE-BBB2-1DD6E09F3B6C}">
      <dsp:nvSpPr>
        <dsp:cNvPr id="0" name=""/>
        <dsp:cNvSpPr/>
      </dsp:nvSpPr>
      <dsp:spPr>
        <a:xfrm>
          <a:off x="5070977" y="2088232"/>
          <a:ext cx="1481751" cy="919214"/>
        </a:xfrm>
        <a:prstGeom prst="roundRect">
          <a:avLst>
            <a:gd name="adj" fmla="val 16670"/>
          </a:avLst>
        </a:prstGeom>
        <a:solidFill>
          <a:schemeClr val="bg1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3. Разработка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5070977" y="2088232"/>
        <a:ext cx="1481751" cy="919214"/>
      </dsp:txXfrm>
    </dsp:sp>
    <dsp:sp modelId="{0E2D68CA-FAC8-4C35-9E98-7EA70D99D38D}">
      <dsp:nvSpPr>
        <dsp:cNvPr id="0" name=""/>
        <dsp:cNvSpPr/>
      </dsp:nvSpPr>
      <dsp:spPr>
        <a:xfrm>
          <a:off x="5371804" y="2176351"/>
          <a:ext cx="955114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A8736-D0DF-4950-B88D-71DB8A886002}">
      <dsp:nvSpPr>
        <dsp:cNvPr id="0" name=""/>
        <dsp:cNvSpPr/>
      </dsp:nvSpPr>
      <dsp:spPr>
        <a:xfrm>
          <a:off x="6705738" y="3096345"/>
          <a:ext cx="1313224" cy="919214"/>
        </a:xfrm>
        <a:prstGeom prst="roundRect">
          <a:avLst>
            <a:gd name="adj" fmla="val 16670"/>
          </a:avLst>
        </a:prstGeom>
        <a:solidFill>
          <a:schemeClr val="bg1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4. Внедрение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6705738" y="3096345"/>
        <a:ext cx="1313224" cy="919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A5857-5789-4DEC-B8C4-65B200A8D26F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27E1C-CBC6-4DE9-A4C1-F876E86B42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406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AC31CF-2FCC-43EC-968E-69C80DB3812F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A365-083C-4F8F-B338-66DA82C71E9B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C086-5D04-456F-861A-76DEBCA09906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D35F66-012A-4ED8-AF2F-0815ABE943F9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0A6180-CF1D-4AC4-BFD6-22DC8EAED58C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AE68-FF24-4126-9B3D-C6DFC1A51478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E5555-7EE1-4386-8708-65BB1E41CE59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B4D8A7-2991-412F-9AE2-4090E9B05F68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61BF-2CD8-4135-9C15-328033C7B034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98ADE3-680B-4707-B324-EC0EDA960645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636176-60F4-48F0-9DBD-CE5A0CD8DB1B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175C32-C440-4D12-B712-4A25B7BEAB3A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1B8EEB-3543-439D-9CB8-3C68E87BA9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 по стратегии развития оценочной деятельности Союза СОО</a:t>
            </a:r>
            <a:br>
              <a:rPr lang="ru-RU" alt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altLang="ru-RU" dirty="0" smtClean="0"/>
              <a:t>Алексей Николаевич Луняк,</a:t>
            </a:r>
            <a:endParaRPr lang="ru-RU" altLang="ru-RU" dirty="0"/>
          </a:p>
          <a:p>
            <a:pPr algn="r"/>
            <a:r>
              <a:rPr lang="ru-RU" altLang="ru-RU" dirty="0"/>
              <a:t>Председатель Комитета по стратегии развития оценочной деятельности </a:t>
            </a:r>
            <a:r>
              <a:rPr lang="ru-RU" altLang="ru-RU" dirty="0" smtClean="0"/>
              <a:t>Союза  </a:t>
            </a:r>
            <a:r>
              <a:rPr lang="ru-RU" altLang="ru-RU" dirty="0"/>
              <a:t>СОО, 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директор </a:t>
            </a:r>
            <a:r>
              <a:rPr lang="ru-RU" altLang="ru-RU" dirty="0"/>
              <a:t>СРО Ассоциации оценщиков «СПО»</a:t>
            </a:r>
          </a:p>
          <a:p>
            <a:pPr algn="r"/>
            <a:endParaRPr lang="ru-RU" altLang="ru-RU" dirty="0"/>
          </a:p>
          <a:p>
            <a:pPr algn="ctr"/>
            <a:r>
              <a:rPr lang="ru-RU" altLang="ru-RU" dirty="0"/>
              <a:t>9</a:t>
            </a:r>
            <a:r>
              <a:rPr lang="ru-RU" altLang="ru-RU" dirty="0" smtClean="0"/>
              <a:t> декабря 2020 </a:t>
            </a:r>
            <a:r>
              <a:rPr lang="ru-RU" altLang="ru-RU" dirty="0"/>
              <a:t>г.</a:t>
            </a:r>
          </a:p>
          <a:p>
            <a:endParaRPr lang="ru-RU" dirty="0"/>
          </a:p>
        </p:txBody>
      </p:sp>
      <p:pic>
        <p:nvPicPr>
          <p:cNvPr id="4" name="Picture 6" descr="https://static.tildacdn.com/tild3032-6166-4336-b965-386464353835/vof2015-logo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880320" cy="110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SPO\Desktop\NCVA_logo1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09238"/>
            <a:ext cx="1364319" cy="135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66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Цель РГ</a:t>
            </a:r>
            <a:r>
              <a:rPr lang="ru-RU" u="sng" dirty="0" smtClean="0"/>
              <a:t> 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 fontAlgn="base">
              <a:buNone/>
            </a:pPr>
            <a:r>
              <a:rPr lang="ru-RU" dirty="0" smtClean="0">
                <a:solidFill>
                  <a:schemeClr val="tx2"/>
                </a:solidFill>
              </a:rPr>
              <a:t>Разработка </a:t>
            </a:r>
            <a:r>
              <a:rPr lang="ru-RU" b="1" u="sng" dirty="0" smtClean="0">
                <a:solidFill>
                  <a:schemeClr val="tx2"/>
                </a:solidFill>
              </a:rPr>
              <a:t>экономически обоснованных тарифов          </a:t>
            </a:r>
            <a:r>
              <a:rPr lang="ru-RU" altLang="ru-RU" dirty="0" smtClean="0">
                <a:solidFill>
                  <a:schemeClr val="tx2"/>
                </a:solidFill>
              </a:rPr>
              <a:t>с учетом анализа сложившейся практики, типизации объектов оценки в рамках направлений оценочной деятельности и рыночного тарифообразования в оценочной отрасли РФ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 marL="365760" lvl="1" indent="0" fontAlgn="base">
              <a:buNone/>
            </a:pPr>
            <a:endParaRPr lang="ru-RU" dirty="0">
              <a:solidFill>
                <a:schemeClr val="tx2"/>
              </a:solidFill>
            </a:endParaRPr>
          </a:p>
          <a:p>
            <a:pPr lvl="1" fontAlgn="base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Какими должны быть тарифы</a:t>
            </a:r>
            <a:r>
              <a:rPr lang="en-US" b="1" u="sng" dirty="0" smtClean="0"/>
              <a:t>?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 smtClean="0">
                <a:solidFill>
                  <a:schemeClr val="tx2"/>
                </a:solidFill>
              </a:rPr>
              <a:t>минимальными; </a:t>
            </a:r>
            <a:endParaRPr lang="ru-RU" sz="21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 smtClean="0">
                <a:solidFill>
                  <a:schemeClr val="tx2"/>
                </a:solidFill>
              </a:rPr>
              <a:t>максимальными; </a:t>
            </a:r>
            <a:endParaRPr lang="ru-RU" sz="21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 smtClean="0">
                <a:solidFill>
                  <a:schemeClr val="tx2"/>
                </a:solidFill>
              </a:rPr>
              <a:t>средними;</a:t>
            </a: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 smtClean="0">
                <a:solidFill>
                  <a:schemeClr val="tx2"/>
                </a:solidFill>
              </a:rPr>
              <a:t>базовыми;</a:t>
            </a: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b="1" dirty="0" smtClean="0">
                <a:solidFill>
                  <a:schemeClr val="tx2"/>
                </a:solidFill>
              </a:rPr>
              <a:t>ЭКОНОМИЧЕСКИ ОБОСНОВАННЫМИ.</a:t>
            </a:r>
            <a:endParaRPr lang="ru-RU" sz="2100" b="1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ru-RU" sz="2100" dirty="0">
              <a:solidFill>
                <a:schemeClr val="tx2"/>
              </a:solidFill>
            </a:endParaRPr>
          </a:p>
          <a:p>
            <a:pPr marL="365760" lvl="1" indent="0" fontAlgn="base">
              <a:buNone/>
            </a:pPr>
            <a:endParaRPr lang="ru-RU" dirty="0">
              <a:solidFill>
                <a:schemeClr val="tx2"/>
              </a:solidFill>
            </a:endParaRPr>
          </a:p>
          <a:p>
            <a:pPr lvl="1" fontAlgn="base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839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Состав РГ</a:t>
            </a:r>
            <a:r>
              <a:rPr lang="ru-RU" u="sng" dirty="0" smtClean="0"/>
              <a:t> 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65760" lvl="1" indent="0" fontAlgn="base">
              <a:buNone/>
            </a:pPr>
            <a:r>
              <a:rPr lang="ru-RU" dirty="0">
                <a:solidFill>
                  <a:schemeClr val="tx2"/>
                </a:solidFill>
              </a:rPr>
              <a:t>−</a:t>
            </a:r>
            <a:r>
              <a:rPr lang="ru-RU" dirty="0" smtClean="0">
                <a:solidFill>
                  <a:schemeClr val="tx2"/>
                </a:solidFill>
              </a:rPr>
              <a:t> представители оценочного сообщества, саморегулируемых организаций и профессиональных объединений оценщиков </a:t>
            </a:r>
            <a:r>
              <a:rPr lang="ru-RU" b="1" dirty="0" smtClean="0">
                <a:solidFill>
                  <a:schemeClr val="tx2"/>
                </a:solidFill>
              </a:rPr>
              <a:t>крупнейших макрорегионов и оценочных мегакластеров РФ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marL="365760" lvl="1" indent="0" fontAlgn="base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Москва и МО;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Санкт-Петербург и ЛО;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Казань;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Воронеж;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Уфа;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Хабаровск;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Екатеринбург;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Краснодар;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Челябинск;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Омск;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Пермь;</a:t>
            </a:r>
          </a:p>
          <a:p>
            <a:pPr lvl="1" fontAlgn="base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</a:rPr>
              <a:t>Вологда и др. 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100" dirty="0" smtClean="0">
                <a:solidFill>
                  <a:schemeClr val="tx2"/>
                </a:solidFill>
              </a:rPr>
              <a:t>Присоединяйтесь!</a:t>
            </a:r>
            <a:endParaRPr lang="ru-RU" sz="21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3074" name="Picture 2" descr="C:\Users\user\Downloads\IMG_77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96952"/>
            <a:ext cx="472253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87824" y="4653136"/>
            <a:ext cx="5297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tx2"/>
                </a:solidFill>
              </a:rPr>
              <a:t>Суперагломерации </a:t>
            </a:r>
            <a:r>
              <a:rPr lang="ru-RU" sz="1200" b="1" dirty="0" smtClean="0">
                <a:solidFill>
                  <a:schemeClr val="tx2"/>
                </a:solidFill>
              </a:rPr>
              <a:t>РФ</a:t>
            </a:r>
            <a:r>
              <a:rPr lang="ru-RU" sz="1200" dirty="0" smtClean="0">
                <a:solidFill>
                  <a:schemeClr val="tx2"/>
                </a:solidFill>
              </a:rPr>
              <a:t>, исследования </a:t>
            </a:r>
            <a:r>
              <a:rPr lang="en-US" sz="1200" dirty="0" err="1" smtClean="0">
                <a:solidFill>
                  <a:schemeClr val="tx2"/>
                </a:solidFill>
              </a:rPr>
              <a:t>Cushman&amp;Wakefield</a:t>
            </a:r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000" u="sng" dirty="0">
                <a:solidFill>
                  <a:schemeClr val="tx2"/>
                </a:solidFill>
              </a:rPr>
              <a:t>https://</a:t>
            </a:r>
            <a:r>
              <a:rPr lang="en-US" sz="1000" u="sng" dirty="0" smtClean="0">
                <a:solidFill>
                  <a:schemeClr val="tx2"/>
                </a:solidFill>
              </a:rPr>
              <a:t>www.google.com/maps/d/viewer?fbclid=IwAR3-BYXHkus3ORSC790roxExxgncGbJNnAxjHNZHDELtIF_QOjgQgZT4p4k&amp;mid=1HxFUn2uXYNI4kJXX7Vj3miZZ52_p71j1&amp;ll=60.43258191639188%2C44.08990877136926&amp;z=2</a:t>
            </a:r>
            <a:r>
              <a:rPr lang="ru-RU" sz="1000" u="sng" dirty="0" smtClean="0">
                <a:solidFill>
                  <a:schemeClr val="tx2"/>
                </a:solidFill>
              </a:rPr>
              <a:t> </a:t>
            </a:r>
            <a:endParaRPr lang="ru-RU" sz="10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5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Тарифы оценочной деятельности – это: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 smtClean="0">
                <a:solidFill>
                  <a:schemeClr val="tx2"/>
                </a:solidFill>
              </a:rPr>
              <a:t>Регулярный </a:t>
            </a:r>
            <a:r>
              <a:rPr lang="ru-RU" sz="2100" b="1" dirty="0" smtClean="0">
                <a:solidFill>
                  <a:schemeClr val="tx2"/>
                </a:solidFill>
              </a:rPr>
              <a:t>мониторинг</a:t>
            </a:r>
            <a:r>
              <a:rPr lang="ru-RU" sz="2100" dirty="0" smtClean="0">
                <a:solidFill>
                  <a:schemeClr val="tx2"/>
                </a:solidFill>
              </a:rPr>
              <a:t> рыночных цен на услуги ОД; </a:t>
            </a: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chemeClr val="tx2"/>
                </a:solidFill>
              </a:rPr>
              <a:t>Э</a:t>
            </a:r>
            <a:r>
              <a:rPr lang="ru-RU" sz="2100" dirty="0" smtClean="0">
                <a:solidFill>
                  <a:schemeClr val="tx2"/>
                </a:solidFill>
              </a:rPr>
              <a:t>кономическое </a:t>
            </a:r>
            <a:r>
              <a:rPr lang="ru-RU" sz="2100" b="1" dirty="0" smtClean="0">
                <a:solidFill>
                  <a:schemeClr val="tx2"/>
                </a:solidFill>
              </a:rPr>
              <a:t>обоснование</a:t>
            </a:r>
            <a:r>
              <a:rPr lang="ru-RU" sz="2100" dirty="0" smtClean="0">
                <a:solidFill>
                  <a:schemeClr val="tx2"/>
                </a:solidFill>
              </a:rPr>
              <a:t> цен на </a:t>
            </a:r>
            <a:r>
              <a:rPr lang="ru-RU" sz="2100" dirty="0">
                <a:solidFill>
                  <a:schemeClr val="tx2"/>
                </a:solidFill>
              </a:rPr>
              <a:t>услуги ОД; </a:t>
            </a: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dirty="0" smtClean="0">
                <a:solidFill>
                  <a:schemeClr val="tx2"/>
                </a:solidFill>
              </a:rPr>
              <a:t>Рекомендуемый </a:t>
            </a:r>
            <a:r>
              <a:rPr lang="ru-RU" sz="2100" b="1" dirty="0" smtClean="0">
                <a:solidFill>
                  <a:schemeClr val="tx2"/>
                </a:solidFill>
              </a:rPr>
              <a:t>ориентир</a:t>
            </a:r>
            <a:r>
              <a:rPr lang="ru-RU" sz="2100" dirty="0" smtClean="0">
                <a:solidFill>
                  <a:schemeClr val="tx2"/>
                </a:solidFill>
              </a:rPr>
              <a:t> цен </a:t>
            </a:r>
            <a:r>
              <a:rPr lang="ru-RU" sz="2100" dirty="0">
                <a:solidFill>
                  <a:schemeClr val="tx2"/>
                </a:solidFill>
              </a:rPr>
              <a:t>на услуги </a:t>
            </a:r>
            <a:r>
              <a:rPr lang="ru-RU" sz="2100" dirty="0" smtClean="0">
                <a:solidFill>
                  <a:schemeClr val="tx2"/>
                </a:solidFill>
              </a:rPr>
              <a:t>ОД;</a:t>
            </a: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100" b="1" dirty="0" smtClean="0">
                <a:solidFill>
                  <a:schemeClr val="tx2"/>
                </a:solidFill>
              </a:rPr>
              <a:t>Средство</a:t>
            </a:r>
            <a:r>
              <a:rPr lang="ru-RU" sz="2100" dirty="0" smtClean="0">
                <a:solidFill>
                  <a:schemeClr val="tx2"/>
                </a:solidFill>
              </a:rPr>
              <a:t> </a:t>
            </a:r>
            <a:r>
              <a:rPr lang="ru-RU" sz="2100" dirty="0">
                <a:solidFill>
                  <a:schemeClr val="tx2"/>
                </a:solidFill>
              </a:rPr>
              <a:t>искоренения </a:t>
            </a:r>
            <a:r>
              <a:rPr lang="ru-RU" sz="2100" dirty="0" smtClean="0">
                <a:solidFill>
                  <a:schemeClr val="tx2"/>
                </a:solidFill>
              </a:rPr>
              <a:t>демпинга на рынке оценки.</a:t>
            </a:r>
            <a:endParaRPr lang="ru-RU" sz="21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ru-RU" sz="21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8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Дорожная карта разработки тарифов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 fontAlgn="base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717375929"/>
              </p:ext>
            </p:extLst>
          </p:nvPr>
        </p:nvGraphicFramePr>
        <p:xfrm>
          <a:off x="-396552" y="1669256"/>
          <a:ext cx="80648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43808" y="1795463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B050"/>
                </a:solidFill>
              </a:rPr>
              <a:t>√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2780928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B050"/>
                </a:solidFill>
              </a:rPr>
              <a:t>√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3789040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!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40352" y="4797152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!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Практика тарифообразования                         в области оценочной деятельности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4873752"/>
          </a:xfrm>
        </p:spPr>
        <p:txBody>
          <a:bodyPr>
            <a:normAutofit fontScale="92500" lnSpcReduction="10000"/>
          </a:bodyPr>
          <a:lstStyle/>
          <a:p>
            <a:pPr lvl="1" fontAlgn="base"/>
            <a:r>
              <a:rPr lang="ru-RU" dirty="0">
                <a:solidFill>
                  <a:schemeClr val="tx2"/>
                </a:solidFill>
              </a:rPr>
              <a:t>Рекомендуемые </a:t>
            </a:r>
            <a:r>
              <a:rPr lang="ru-RU" dirty="0" smtClean="0">
                <a:solidFill>
                  <a:schemeClr val="tx2"/>
                </a:solidFill>
              </a:rPr>
              <a:t>НСОД минимальные </a:t>
            </a:r>
            <a:r>
              <a:rPr lang="ru-RU" dirty="0">
                <a:solidFill>
                  <a:schemeClr val="tx2"/>
                </a:solidFill>
              </a:rPr>
              <a:t>тарифы на проведение оценочных работ в Российской </a:t>
            </a:r>
            <a:r>
              <a:rPr lang="ru-RU" dirty="0" smtClean="0">
                <a:solidFill>
                  <a:schemeClr val="tx2"/>
                </a:solidFill>
              </a:rPr>
              <a:t>Федерации (2005г., 2008г.);</a:t>
            </a:r>
            <a:endParaRPr lang="ru-RU" dirty="0">
              <a:solidFill>
                <a:schemeClr val="tx2"/>
              </a:solidFill>
            </a:endParaRP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Нормы труда Отраслевого профсоюзного соглашения в </a:t>
            </a:r>
            <a:r>
              <a:rPr lang="ru-RU" dirty="0">
                <a:solidFill>
                  <a:schemeClr val="tx2"/>
                </a:solidFill>
              </a:rPr>
              <a:t>оценочной </a:t>
            </a:r>
            <a:r>
              <a:rPr lang="ru-RU" dirty="0" smtClean="0">
                <a:solidFill>
                  <a:schemeClr val="tx2"/>
                </a:solidFill>
              </a:rPr>
              <a:t>деятельности в РФ (2014г.);</a:t>
            </a:r>
          </a:p>
          <a:p>
            <a:pPr lvl="1" fontAlgn="base"/>
            <a:r>
              <a:rPr lang="ru-RU" dirty="0">
                <a:solidFill>
                  <a:schemeClr val="tx2"/>
                </a:solidFill>
              </a:rPr>
              <a:t>Рекомендованные минимальные тарифы на выполнение оценочных работ Союза Оценщиков Республики Татарстан (2014-2020гг.);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Рекомендуемые </a:t>
            </a:r>
            <a:r>
              <a:rPr lang="ru-RU" dirty="0">
                <a:solidFill>
                  <a:schemeClr val="tx2"/>
                </a:solidFill>
              </a:rPr>
              <a:t>минимальные нормативы оценочной деятельности (МНОД) при планировании цены оценочных услуг </a:t>
            </a:r>
            <a:r>
              <a:rPr lang="ru-RU" dirty="0" smtClean="0">
                <a:solidFill>
                  <a:schemeClr val="tx2"/>
                </a:solidFill>
              </a:rPr>
              <a:t>Союза Оценщиков и Экспертов Черноземья (2018-2020гг.);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Тарифы, рекомендуемые </a:t>
            </a:r>
            <a:r>
              <a:rPr lang="ru-RU" dirty="0">
                <a:solidFill>
                  <a:schemeClr val="tx2"/>
                </a:solidFill>
              </a:rPr>
              <a:t>оценочными </a:t>
            </a:r>
            <a:r>
              <a:rPr lang="ru-RU" dirty="0" smtClean="0">
                <a:solidFill>
                  <a:schemeClr val="tx2"/>
                </a:solidFill>
              </a:rPr>
              <a:t>СРО и профессиональными объединениями оценочных компаний, корпоративными заказчиками оценочных услуг и пр. </a:t>
            </a:r>
          </a:p>
          <a:p>
            <a:pPr lvl="1" fontAlgn="base"/>
            <a:endParaRPr lang="ru-RU" dirty="0">
              <a:solidFill>
                <a:schemeClr val="tx2"/>
              </a:solidFill>
            </a:endParaRPr>
          </a:p>
          <a:p>
            <a:pPr lvl="1" fontAlgn="base"/>
            <a:endParaRPr lang="ru-RU" dirty="0"/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164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Этапы разработки тарифов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0" lvl="1" indent="-457200" fontAlgn="base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Классификация </a:t>
            </a:r>
            <a:r>
              <a:rPr lang="ru-RU" dirty="0" smtClean="0">
                <a:solidFill>
                  <a:schemeClr val="tx2"/>
                </a:solidFill>
              </a:rPr>
              <a:t>типичных </a:t>
            </a:r>
            <a:r>
              <a:rPr lang="ru-RU" dirty="0">
                <a:solidFill>
                  <a:schemeClr val="tx2"/>
                </a:solidFill>
              </a:rPr>
              <a:t>объектов </a:t>
            </a:r>
            <a:r>
              <a:rPr lang="ru-RU" dirty="0" smtClean="0">
                <a:solidFill>
                  <a:schemeClr val="tx2"/>
                </a:solidFill>
              </a:rPr>
              <a:t>оценки и оценочной экспертизы;</a:t>
            </a:r>
            <a:endParaRPr lang="ru-RU" dirty="0">
              <a:solidFill>
                <a:schemeClr val="tx2"/>
              </a:solidFill>
            </a:endParaRPr>
          </a:p>
          <a:p>
            <a:pPr marL="822960" lvl="1" indent="-457200" fontAlgn="base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Сегментация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регионов РФ по уровню цен на оценочные </a:t>
            </a:r>
            <a:r>
              <a:rPr lang="ru-RU" dirty="0" smtClean="0">
                <a:solidFill>
                  <a:schemeClr val="tx2"/>
                </a:solidFill>
              </a:rPr>
              <a:t>услуги;</a:t>
            </a:r>
          </a:p>
          <a:p>
            <a:pPr marL="822960" lvl="1" indent="-457200" fontAlgn="base"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Разработка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системы поправочных </a:t>
            </a:r>
            <a:r>
              <a:rPr lang="ru-RU" dirty="0" smtClean="0">
                <a:solidFill>
                  <a:schemeClr val="tx2"/>
                </a:solidFill>
              </a:rPr>
              <a:t>коэффициентов.</a:t>
            </a:r>
            <a:endParaRPr lang="ru-RU" dirty="0">
              <a:solidFill>
                <a:schemeClr val="tx2"/>
              </a:solidFill>
            </a:endParaRPr>
          </a:p>
          <a:p>
            <a:pPr lvl="1" fontAlgn="base"/>
            <a:endParaRPr lang="ru-RU" dirty="0">
              <a:solidFill>
                <a:schemeClr val="tx2"/>
              </a:solidFill>
            </a:endParaRPr>
          </a:p>
          <a:p>
            <a:pPr lvl="1" fontAlgn="base"/>
            <a:endParaRPr lang="ru-RU" dirty="0"/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33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Проблемные вопросы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Целесообразность разработки тарифов;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Риски конфликта цен «столицы» и «регионов»;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Единые или региональные тарифы;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Реакция на тарифы со стороны ФАС;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Восприятие тарифов со стороны потребителей оценочных услуг;</a:t>
            </a:r>
          </a:p>
          <a:p>
            <a:pPr lvl="1" fontAlgn="base"/>
            <a:r>
              <a:rPr lang="ru-RU" dirty="0" smtClean="0">
                <a:solidFill>
                  <a:schemeClr val="tx2"/>
                </a:solidFill>
              </a:rPr>
              <a:t>Ответственность за нарушение тарифов.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70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28092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Ваши вопросы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61048"/>
            <a:ext cx="514463" cy="50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77075" y="3861048"/>
            <a:ext cx="5951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https://www.facebook.com/groups/valrates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27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486600" cy="31957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Всероссийский оценочный форум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Проект «Открытая информационная платформа оценочной деятельности»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872208"/>
          </a:xfrm>
        </p:spPr>
        <p:txBody>
          <a:bodyPr>
            <a:normAutofit lnSpcReduction="10000"/>
          </a:bodyPr>
          <a:lstStyle/>
          <a:p>
            <a:pPr algn="r"/>
            <a:endParaRPr lang="ru-RU" sz="2400" dirty="0" smtClean="0"/>
          </a:p>
          <a:p>
            <a:pPr algn="r"/>
            <a:endParaRPr lang="ru-RU" sz="2400" dirty="0"/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Доклад  В.В. Жуковского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2020г.</a:t>
            </a:r>
            <a:endParaRPr lang="ru-RU" sz="1800" dirty="0">
              <a:solidFill>
                <a:schemeClr val="tx1"/>
              </a:solidFill>
            </a:endParaRPr>
          </a:p>
          <a:p>
            <a:pPr algn="r"/>
            <a:endParaRPr lang="ru-RU" sz="2000" dirty="0" smtClean="0">
              <a:solidFill>
                <a:schemeClr val="tx1"/>
              </a:solidFill>
            </a:endParaRPr>
          </a:p>
          <a:p>
            <a:pPr algn="r"/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013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Миссия ОД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fontAlgn="base"/>
            <a:r>
              <a:rPr lang="ru-RU" sz="2400" b="1" dirty="0" smtClean="0"/>
              <a:t>Содействие развитию </a:t>
            </a:r>
            <a:r>
              <a:rPr lang="ru-RU" sz="2400" b="1" dirty="0"/>
              <a:t>экономики и улучшению инвестиционного климата, снижению транзакционных издержек при проведении сделок,  развитию справедливой системы налогообложения в РФ, посредством удовлетворения потребностей общества и государства в получении качественной оценки.</a:t>
            </a:r>
          </a:p>
          <a:p>
            <a:pPr lvl="1" fontAlgn="base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9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07375" cy="576263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                                                                                                                                                    </a:t>
            </a:r>
            <a:r>
              <a:rPr lang="ru-RU" sz="2000" dirty="0" smtClean="0"/>
              <a:t>Слайд 1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1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проекта </a:t>
            </a:r>
            <a:endParaRPr lang="ru-RU" sz="31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806080"/>
            <a:ext cx="1584176" cy="2135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Единая информа-ционная платформа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15882" y="1412777"/>
            <a:ext cx="3436438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</a:rPr>
              <a:t>Блок 1</a:t>
            </a:r>
          </a:p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Верифицированная база рыночной информации</a:t>
            </a:r>
          </a:p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(база аналогов)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15882" y="3239750"/>
            <a:ext cx="3436438" cy="13413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</a:rPr>
              <a:t>Блок 2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Верифицированный справочник корректирово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15882" y="5157192"/>
            <a:ext cx="343643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</a:rPr>
              <a:t>Блок 3</a:t>
            </a:r>
          </a:p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Верифицированный справочник аналитической информации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267744" y="3582728"/>
            <a:ext cx="1548564" cy="4846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 rot="19618864">
            <a:off x="2078329" y="2668145"/>
            <a:ext cx="1631831" cy="47538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 rot="1748581">
            <a:off x="2167815" y="4534248"/>
            <a:ext cx="1631717" cy="49306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550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360040"/>
          </a:xfrm>
        </p:spPr>
        <p:txBody>
          <a:bodyPr>
            <a:noAutofit/>
          </a:bodyPr>
          <a:lstStyle/>
          <a:p>
            <a:pPr algn="r"/>
            <a:r>
              <a:rPr lang="ru-RU" sz="1800" dirty="0" smtClean="0"/>
              <a:t>Слайд 2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47248" cy="590465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Проект: «Открытая информационная платформа</a:t>
            </a:r>
          </a:p>
          <a:p>
            <a:pPr marL="0" indent="0" algn="ctr">
              <a:buNone/>
            </a:pPr>
            <a:r>
              <a:rPr lang="ru-RU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оценочной деятельности»</a:t>
            </a:r>
          </a:p>
          <a:p>
            <a:pPr marL="0" indent="0" algn="just">
              <a:buNone/>
            </a:pPr>
            <a:r>
              <a:rPr lang="ru-RU" sz="2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Цель </a:t>
            </a:r>
            <a:r>
              <a:rPr lang="ru-RU" sz="29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проекта</a:t>
            </a:r>
            <a:r>
              <a:rPr lang="ru-RU" sz="2900" b="1" dirty="0"/>
              <a:t>:</a:t>
            </a:r>
            <a:r>
              <a:rPr lang="ru-RU" sz="2900" dirty="0"/>
              <a:t> обеспечить условия для повышения качества оценочных </a:t>
            </a:r>
            <a:r>
              <a:rPr lang="ru-RU" sz="2900" dirty="0" smtClean="0"/>
              <a:t>   работ</a:t>
            </a:r>
            <a:r>
              <a:rPr lang="ru-RU" sz="2900" dirty="0"/>
              <a:t>, ограничить возможности манипулирования при определении рыночной стоимости объектов оценки</a:t>
            </a:r>
            <a:r>
              <a:rPr lang="ru-RU" sz="2900" dirty="0" smtClean="0"/>
              <a:t>.</a:t>
            </a:r>
            <a:endParaRPr lang="ru-RU" sz="2900" dirty="0"/>
          </a:p>
          <a:p>
            <a:pPr marL="0" indent="0" algn="just">
              <a:buNone/>
            </a:pPr>
            <a:r>
              <a:rPr lang="ru-RU" sz="2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</a:t>
            </a:r>
            <a:r>
              <a:rPr lang="ru-RU" sz="2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Результат </a:t>
            </a:r>
            <a:r>
              <a:rPr lang="ru-RU" sz="29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реализации проекта</a:t>
            </a:r>
            <a:r>
              <a:rPr lang="ru-RU" sz="2900" b="1" dirty="0"/>
              <a:t>:</a:t>
            </a:r>
            <a:r>
              <a:rPr lang="ru-RU" sz="2900" dirty="0"/>
              <a:t> рост доверия у участников рынка к результатам </a:t>
            </a:r>
            <a:r>
              <a:rPr lang="ru-RU" sz="2900" dirty="0" smtClean="0"/>
              <a:t>оценки.</a:t>
            </a:r>
            <a:endParaRPr lang="ru-RU" sz="2900" dirty="0"/>
          </a:p>
          <a:p>
            <a:pPr marL="0" indent="0" algn="just">
              <a:buNone/>
            </a:pPr>
            <a:r>
              <a:rPr lang="ru-RU" sz="2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sz="2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Участники </a:t>
            </a:r>
            <a:r>
              <a:rPr lang="ru-RU" sz="29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рынка, в интересах которых осуществляется проект</a:t>
            </a:r>
            <a:r>
              <a:rPr lang="ru-RU" sz="2900" b="1" dirty="0"/>
              <a:t>:</a:t>
            </a:r>
            <a:endParaRPr lang="ru-RU" sz="2900" dirty="0"/>
          </a:p>
          <a:p>
            <a:pPr algn="just"/>
            <a:r>
              <a:rPr lang="ru-RU" sz="2900" dirty="0"/>
              <a:t>Добросовестные оценщики;</a:t>
            </a:r>
          </a:p>
          <a:p>
            <a:pPr algn="just"/>
            <a:r>
              <a:rPr lang="ru-RU" sz="2900" dirty="0"/>
              <a:t>Добросовестные заказчики;</a:t>
            </a:r>
          </a:p>
          <a:p>
            <a:pPr algn="just"/>
            <a:r>
              <a:rPr lang="ru-RU" sz="2900" dirty="0"/>
              <a:t>Потребители результат</a:t>
            </a:r>
            <a:r>
              <a:rPr lang="ru-RU" sz="2700" dirty="0"/>
              <a:t>ов </a:t>
            </a:r>
            <a:r>
              <a:rPr lang="ru-RU" sz="2900" dirty="0"/>
              <a:t>оценки (независимо от фактора добросовестности).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44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               </a:t>
            </a:r>
            <a:r>
              <a:rPr lang="ru-RU" sz="2000" dirty="0" smtClean="0"/>
              <a:t>Слайд  3</a:t>
            </a:r>
            <a:br>
              <a:rPr lang="ru-RU" sz="2000" dirty="0" smtClean="0"/>
            </a:br>
            <a:r>
              <a:rPr lang="ru-RU" sz="36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Требования ко всем трем  блокам ЕИП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открытый характер базы;</a:t>
            </a:r>
          </a:p>
          <a:p>
            <a:r>
              <a:rPr lang="ru-RU" sz="2800" dirty="0" smtClean="0"/>
              <a:t>единая и открытая методология сбора и обработки информации;</a:t>
            </a:r>
          </a:p>
          <a:p>
            <a:r>
              <a:rPr lang="ru-RU" sz="2800" dirty="0" err="1" smtClean="0"/>
              <a:t>проверяемость</a:t>
            </a:r>
            <a:r>
              <a:rPr lang="ru-RU" sz="2800" dirty="0" smtClean="0"/>
              <a:t> информации.</a:t>
            </a: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123709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1. Необходим консенсус внутри оценочного сообщества о необходимости создания платформы и ее статусу.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2. Позиция регулятора по отношению к проекту (регулятор в широком смысле – органы власти всех уровней, судебная система и т.д.).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3. Позиция крупнейших потребителей по отношению к платформе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4. Ресурсные ограничения.</a:t>
            </a: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r>
              <a:rPr lang="ru-RU" sz="2600" i="1" dirty="0" smtClean="0"/>
              <a:t>Важное замечание:</a:t>
            </a:r>
            <a:r>
              <a:rPr lang="ru-RU" sz="2600" dirty="0" smtClean="0"/>
              <a:t> </a:t>
            </a:r>
            <a:r>
              <a:rPr lang="ru-RU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серьезная угроза по 2 и 3 позициям – применение «двойных стандартов».</a:t>
            </a:r>
          </a:p>
          <a:p>
            <a:pPr marL="0" indent="0">
              <a:buNone/>
            </a:pPr>
            <a:r>
              <a:rPr lang="ru-RU" sz="2600" dirty="0" smtClean="0"/>
              <a:t>           </a:t>
            </a:r>
          </a:p>
          <a:p>
            <a:endParaRPr lang="ru-RU" sz="22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                                                                                                                              Слайд 4</a:t>
            </a:r>
            <a:br>
              <a:rPr lang="ru-RU" sz="1800" dirty="0" smtClean="0"/>
            </a:br>
            <a:r>
              <a:rPr lang="ru-RU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Проблемные вопросы проекта</a:t>
            </a:r>
            <a:endParaRPr lang="ru-RU" sz="27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462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                                                                                                                          </a:t>
            </a:r>
            <a:r>
              <a:rPr lang="ru-RU" sz="2000" dirty="0" smtClean="0"/>
              <a:t>Слайд 5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Предлагаемый план реализации проекта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Этап 1. (предварительный)</a:t>
            </a:r>
          </a:p>
          <a:p>
            <a:pPr marL="0" indent="0" algn="just">
              <a:buNone/>
            </a:pPr>
            <a:r>
              <a:rPr lang="ru-RU" sz="1800" dirty="0" smtClean="0"/>
              <a:t>1.1. Формирование позиции Нацобъединения о целесообразности реализации проекта;</a:t>
            </a:r>
          </a:p>
          <a:p>
            <a:pPr marL="0" indent="0" algn="just">
              <a:buNone/>
            </a:pPr>
            <a:r>
              <a:rPr lang="ru-RU" sz="1800" dirty="0" smtClean="0"/>
              <a:t>1.2. формирование рабочей группы по реализации проекта.</a:t>
            </a:r>
          </a:p>
          <a:p>
            <a:pPr marL="0" indent="0" algn="just">
              <a:buNone/>
            </a:pPr>
            <a:r>
              <a:rPr lang="ru-RU" sz="1800" dirty="0" smtClean="0"/>
              <a:t>       Срок реализации первого этапа  - 2 месяца с  даты проведения Форума.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Этап 2. (подготовительный)</a:t>
            </a:r>
          </a:p>
          <a:p>
            <a:pPr marL="0" indent="0" algn="just">
              <a:buNone/>
            </a:pPr>
            <a:r>
              <a:rPr lang="ru-RU" sz="1800" dirty="0" smtClean="0"/>
              <a:t>2.1. Подготовка рабочей группой плана реализации технического проекта;</a:t>
            </a:r>
          </a:p>
          <a:p>
            <a:pPr marL="0" indent="0" algn="just">
              <a:buNone/>
            </a:pPr>
            <a:r>
              <a:rPr lang="ru-RU" sz="1800" dirty="0" smtClean="0"/>
              <a:t>2.2. Утверждение Нацобъединением плана реализации технического проекта.</a:t>
            </a:r>
          </a:p>
          <a:p>
            <a:pPr marL="0" indent="0" algn="just">
              <a:buNone/>
            </a:pPr>
            <a:r>
              <a:rPr lang="ru-RU" sz="1800" dirty="0" smtClean="0"/>
              <a:t>        Срок реализации устанавливается рабочей группой.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Этап 3.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практическая реализация </a:t>
            </a: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проекта)</a:t>
            </a:r>
          </a:p>
          <a:p>
            <a:pPr marL="0" indent="0" algn="just">
              <a:buNone/>
            </a:pPr>
            <a:r>
              <a:rPr lang="ru-RU" sz="1800" dirty="0" smtClean="0"/>
              <a:t>        В соответствии с планом реализации</a:t>
            </a:r>
            <a:endParaRPr lang="ru-RU" sz="1800" dirty="0"/>
          </a:p>
          <a:p>
            <a:pPr marL="0" indent="0" algn="just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98426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Стратегическая цель оценочного сообщества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рост </a:t>
            </a:r>
            <a:r>
              <a:rPr lang="ru-RU" b="1" dirty="0"/>
              <a:t>востребованности  института оценки в экономике  РФ.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412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Стратегическая цель достигается посредством реализации основных подцелей: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Подцель №1. Повышение </a:t>
            </a:r>
            <a:r>
              <a:rPr lang="ru-RU" b="1" dirty="0"/>
              <a:t>качества оказываемых отраслью услуг</a:t>
            </a:r>
            <a:r>
              <a:rPr lang="ru-RU" b="1" dirty="0" smtClean="0"/>
              <a:t>. </a:t>
            </a:r>
            <a:endParaRPr lang="ru-RU" sz="2000" dirty="0" smtClean="0"/>
          </a:p>
          <a:p>
            <a:r>
              <a:rPr lang="ru-RU" b="1" dirty="0" smtClean="0"/>
              <a:t>Подцель №2. Расширение </a:t>
            </a:r>
            <a:r>
              <a:rPr lang="ru-RU" b="1" dirty="0"/>
              <a:t>рынка оценочных услуг.</a:t>
            </a:r>
            <a:endParaRPr lang="ru-RU" sz="2000" dirty="0"/>
          </a:p>
          <a:p>
            <a:pPr lvl="1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65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по достижению Подцели №1: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b="1" dirty="0" smtClean="0"/>
              <a:t>Создать </a:t>
            </a:r>
            <a:r>
              <a:rPr lang="ru-RU" sz="2400" b="1" dirty="0"/>
              <a:t>систему контроля качества результатов </a:t>
            </a:r>
            <a:r>
              <a:rPr lang="ru-RU" sz="2400" b="1" dirty="0" smtClean="0"/>
              <a:t>услуг</a:t>
            </a:r>
            <a:r>
              <a:rPr lang="ru-RU" sz="2400" b="1" dirty="0"/>
              <a:t>.</a:t>
            </a:r>
            <a:endParaRPr lang="ru-RU" sz="24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b="1" dirty="0" smtClean="0"/>
              <a:t>Разработать </a:t>
            </a:r>
            <a:r>
              <a:rPr lang="ru-RU" sz="2400" b="1" dirty="0"/>
              <a:t>и внедрить эффективно работающую систему </a:t>
            </a:r>
            <a:r>
              <a:rPr lang="ru-RU" sz="2400" b="1" dirty="0" smtClean="0"/>
              <a:t>ответственности</a:t>
            </a:r>
            <a:endParaRPr lang="ru-RU" sz="24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b="1" dirty="0" smtClean="0"/>
              <a:t>Создать </a:t>
            </a:r>
            <a:r>
              <a:rPr lang="ru-RU" sz="2400" b="1" dirty="0"/>
              <a:t>дополнительные </a:t>
            </a:r>
            <a:r>
              <a:rPr lang="ru-RU" sz="2400" b="1" dirty="0" smtClean="0"/>
              <a:t>возможности </a:t>
            </a:r>
            <a:r>
              <a:rPr lang="ru-RU" sz="2400" b="1" dirty="0"/>
              <a:t>для роста качества отчетов и </a:t>
            </a:r>
            <a:r>
              <a:rPr lang="ru-RU" sz="2400" b="1" dirty="0" smtClean="0"/>
              <a:t>ЭЗ</a:t>
            </a:r>
            <a:endParaRPr lang="ru-RU" sz="24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40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по достижению Подцели №2: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Выявить потребностей </a:t>
            </a:r>
            <a:r>
              <a:rPr lang="ru-RU" b="1" dirty="0"/>
              <a:t>общества и государства в качественной </a:t>
            </a:r>
            <a:r>
              <a:rPr lang="ru-RU" b="1" dirty="0" smtClean="0"/>
              <a:t>оценке.</a:t>
            </a:r>
            <a:endParaRPr lang="ru-RU" dirty="0"/>
          </a:p>
          <a:p>
            <a:pPr lvl="0"/>
            <a:r>
              <a:rPr lang="ru-RU" b="1" dirty="0" smtClean="0"/>
              <a:t>Развить дополнительные направления </a:t>
            </a:r>
            <a:r>
              <a:rPr lang="ru-RU" b="1" dirty="0"/>
              <a:t>деятельности.</a:t>
            </a:r>
            <a:endParaRPr lang="ru-RU" dirty="0"/>
          </a:p>
          <a:p>
            <a:pPr lvl="0"/>
            <a:r>
              <a:rPr lang="ru-RU" b="1" dirty="0" smtClean="0"/>
              <a:t>Развить институт обязательной</a:t>
            </a:r>
            <a:r>
              <a:rPr lang="ru-RU" b="1" dirty="0"/>
              <a:t> </a:t>
            </a:r>
            <a:r>
              <a:rPr lang="ru-RU" b="1" dirty="0" smtClean="0"/>
              <a:t>оценки.</a:t>
            </a:r>
            <a:endParaRPr lang="ru-RU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752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280920" cy="18002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1B8EEB-3543-439D-9CB8-3C68E87BA9C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5990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группа по разработке базовых нормативов при планировании оценочных работ </a:t>
            </a:r>
            <a:br>
              <a:rPr lang="ru-RU" alt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altLang="ru-RU" dirty="0" smtClean="0"/>
              <a:t>Алексей Игоревич Москалёв,</a:t>
            </a:r>
            <a:endParaRPr lang="ru-RU" altLang="ru-RU" dirty="0"/>
          </a:p>
          <a:p>
            <a:pPr algn="r"/>
            <a:r>
              <a:rPr lang="ru-RU" altLang="ru-RU" dirty="0" smtClean="0"/>
              <a:t>Руководитель рабочей группы, </a:t>
            </a:r>
            <a:br>
              <a:rPr lang="ru-RU" altLang="ru-RU" dirty="0" smtClean="0"/>
            </a:br>
            <a:r>
              <a:rPr lang="ru-RU" altLang="ru-RU" dirty="0" smtClean="0"/>
              <a:t>президент Союза Оценщиков и Экспертов Черноземья</a:t>
            </a:r>
            <a:endParaRPr lang="ru-RU" altLang="ru-RU" dirty="0"/>
          </a:p>
          <a:p>
            <a:pPr algn="r"/>
            <a:endParaRPr lang="ru-RU" altLang="ru-RU" dirty="0"/>
          </a:p>
          <a:p>
            <a:pPr algn="ctr"/>
            <a:r>
              <a:rPr lang="ru-RU" altLang="ru-RU" dirty="0" smtClean="0"/>
              <a:t>9 декабря 2020 </a:t>
            </a:r>
            <a:r>
              <a:rPr lang="ru-RU" altLang="ru-RU" dirty="0"/>
              <a:t>г.</a:t>
            </a:r>
          </a:p>
          <a:p>
            <a:endParaRPr lang="ru-RU" dirty="0"/>
          </a:p>
        </p:txBody>
      </p:sp>
      <p:pic>
        <p:nvPicPr>
          <p:cNvPr id="4" name="Picture 6" descr="https://static.tildacdn.com/tild3032-6166-4336-b965-386464353835/vof2015-logo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880320" cy="110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SPO\Desktop\NCVA_logo1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09238"/>
            <a:ext cx="1364319" cy="135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65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группа по разработке экономически обоснованных тарифов при планировании оценочных работ </a:t>
            </a:r>
            <a:br>
              <a:rPr lang="ru-RU" alt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altLang="ru-RU" dirty="0" smtClean="0"/>
              <a:t>Алексей Игоревич Москалёв,</a:t>
            </a:r>
            <a:endParaRPr lang="ru-RU" altLang="ru-RU" dirty="0"/>
          </a:p>
          <a:p>
            <a:pPr algn="r"/>
            <a:r>
              <a:rPr lang="ru-RU" altLang="ru-RU" dirty="0" smtClean="0"/>
              <a:t>Руководитель рабочей группы, </a:t>
            </a:r>
            <a:br>
              <a:rPr lang="ru-RU" altLang="ru-RU" dirty="0" smtClean="0"/>
            </a:br>
            <a:r>
              <a:rPr lang="ru-RU" altLang="ru-RU" dirty="0" smtClean="0"/>
              <a:t>президент Союза Оценщиков и Экспертов Черноземья</a:t>
            </a:r>
            <a:endParaRPr lang="ru-RU" altLang="ru-RU" dirty="0"/>
          </a:p>
          <a:p>
            <a:pPr algn="r"/>
            <a:endParaRPr lang="ru-RU" altLang="ru-RU" dirty="0"/>
          </a:p>
          <a:p>
            <a:pPr algn="ctr"/>
            <a:r>
              <a:rPr lang="ru-RU" altLang="ru-RU" dirty="0" smtClean="0"/>
              <a:t>9 декабря 2020 </a:t>
            </a:r>
            <a:r>
              <a:rPr lang="ru-RU" altLang="ru-RU" dirty="0"/>
              <a:t>г.</a:t>
            </a:r>
          </a:p>
          <a:p>
            <a:endParaRPr lang="ru-RU" dirty="0"/>
          </a:p>
        </p:txBody>
      </p:sp>
      <p:pic>
        <p:nvPicPr>
          <p:cNvPr id="4" name="Picture 6" descr="https://static.tildacdn.com/tild3032-6166-4336-b965-386464353835/vof2015-logo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880320" cy="110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SPO\Desktop\NCVA_logo1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09238"/>
            <a:ext cx="1364319" cy="135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31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464</TotalTime>
  <Words>822</Words>
  <Application>Microsoft Office PowerPoint</Application>
  <PresentationFormat>Экран (4:3)</PresentationFormat>
  <Paragraphs>172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Комитет по стратегии развития оценочной деятельности Союза СОО </vt:lpstr>
      <vt:lpstr>Миссия ОД </vt:lpstr>
      <vt:lpstr>Стратегическая цель оценочного сообщества </vt:lpstr>
      <vt:lpstr>Стратегическая цель достигается посредством реализации основных подцелей: </vt:lpstr>
      <vt:lpstr>Задачи по достижению Подцели №1: </vt:lpstr>
      <vt:lpstr>Задачи по достижению Подцели №2: </vt:lpstr>
      <vt:lpstr>Спасибо за внимание!</vt:lpstr>
      <vt:lpstr>Рабочая группа по разработке базовых нормативов при планировании оценочных работ  </vt:lpstr>
      <vt:lpstr>Рабочая группа по разработке экономически обоснованных тарифов при планировании оценочных работ  </vt:lpstr>
      <vt:lpstr>Цель РГ </vt:lpstr>
      <vt:lpstr>Какими должны быть тарифы?</vt:lpstr>
      <vt:lpstr>Состав РГ </vt:lpstr>
      <vt:lpstr>Тарифы оценочной деятельности – это:</vt:lpstr>
      <vt:lpstr>Дорожная карта разработки тарифов</vt:lpstr>
      <vt:lpstr>Практика тарифообразования                         в области оценочной деятельности</vt:lpstr>
      <vt:lpstr>Этапы разработки тарифов</vt:lpstr>
      <vt:lpstr>Проблемные вопросы</vt:lpstr>
      <vt:lpstr>Спасибо за внимание! Ваши вопросы?  </vt:lpstr>
      <vt:lpstr>Всероссийский оценочный форум  Проект «Открытая информационная платформа оценочной деятельности»</vt:lpstr>
      <vt:lpstr>                                                                                                                                                    Слайд 1 Структура проекта </vt:lpstr>
      <vt:lpstr>Слайд 2</vt:lpstr>
      <vt:lpstr>                                                                                                        Слайд  3 Требования ко всем трем  блокам ЕИП</vt:lpstr>
      <vt:lpstr>                                                                                                                              Слайд 4 Проблемные вопросы проекта</vt:lpstr>
      <vt:lpstr>                                                                                                                          Слайд 5 Предлагаемый план реализации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Комитет по стратегии развития оценочной деятельности Союза СОО</dc:title>
  <dc:creator>UserSPO</dc:creator>
  <cp:lastModifiedBy>KAV</cp:lastModifiedBy>
  <cp:revision>33</cp:revision>
  <dcterms:created xsi:type="dcterms:W3CDTF">2019-12-05T12:42:18Z</dcterms:created>
  <dcterms:modified xsi:type="dcterms:W3CDTF">2020-12-08T12:21:19Z</dcterms:modified>
</cp:coreProperties>
</file>