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71" r:id="rId3"/>
  </p:sldMasterIdLst>
  <p:notesMasterIdLst>
    <p:notesMasterId r:id="rId32"/>
  </p:notesMasterIdLst>
  <p:sldIdLst>
    <p:sldId id="256" r:id="rId4"/>
    <p:sldId id="414" r:id="rId5"/>
    <p:sldId id="767" r:id="rId6"/>
    <p:sldId id="785" r:id="rId7"/>
    <p:sldId id="266" r:id="rId8"/>
    <p:sldId id="772" r:id="rId9"/>
    <p:sldId id="783" r:id="rId10"/>
    <p:sldId id="342" r:id="rId11"/>
    <p:sldId id="768" r:id="rId12"/>
    <p:sldId id="776" r:id="rId13"/>
    <p:sldId id="771" r:id="rId14"/>
    <p:sldId id="258" r:id="rId15"/>
    <p:sldId id="259" r:id="rId16"/>
    <p:sldId id="748" r:id="rId17"/>
    <p:sldId id="777" r:id="rId18"/>
    <p:sldId id="759" r:id="rId19"/>
    <p:sldId id="746" r:id="rId20"/>
    <p:sldId id="750" r:id="rId21"/>
    <p:sldId id="270" r:id="rId22"/>
    <p:sldId id="747" r:id="rId23"/>
    <p:sldId id="754" r:id="rId24"/>
    <p:sldId id="386" r:id="rId25"/>
    <p:sldId id="755" r:id="rId26"/>
    <p:sldId id="280" r:id="rId27"/>
    <p:sldId id="778" r:id="rId28"/>
    <p:sldId id="741" r:id="rId29"/>
    <p:sldId id="784" r:id="rId30"/>
    <p:sldId id="328" r:id="rId3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A319663-C881-41EA-9E72-B6E5FB07B196}">
          <p14:sldIdLst>
            <p14:sldId id="256"/>
            <p14:sldId id="414"/>
            <p14:sldId id="767"/>
            <p14:sldId id="785"/>
            <p14:sldId id="266"/>
            <p14:sldId id="772"/>
            <p14:sldId id="783"/>
            <p14:sldId id="342"/>
            <p14:sldId id="768"/>
            <p14:sldId id="776"/>
            <p14:sldId id="771"/>
            <p14:sldId id="258"/>
            <p14:sldId id="259"/>
            <p14:sldId id="748"/>
            <p14:sldId id="777"/>
            <p14:sldId id="759"/>
            <p14:sldId id="746"/>
            <p14:sldId id="750"/>
            <p14:sldId id="270"/>
            <p14:sldId id="747"/>
            <p14:sldId id="754"/>
            <p14:sldId id="386"/>
            <p14:sldId id="755"/>
            <p14:sldId id="280"/>
            <p14:sldId id="778"/>
            <p14:sldId id="741"/>
            <p14:sldId id="784"/>
            <p14:sldId id="328"/>
          </p14:sldIdLst>
        </p14:section>
        <p14:section name="Раздел без заголовка" id="{5225527A-EBE3-4275-ABD2-17A7A426D79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рнова Евгения Сергеевна" initials="ЧЕС" lastIdx="3" clrIdx="0"/>
  <p:cmAuthor id="1" name="Михайлов Дмитрий Александрович" initials="МДА" lastIdx="1" clrIdx="1">
    <p:extLst>
      <p:ext uri="{19B8F6BF-5375-455C-9EA6-DF929625EA0E}">
        <p15:presenceInfo xmlns:p15="http://schemas.microsoft.com/office/powerpoint/2012/main" xmlns="" userId="S-1-5-21-866789528-2109302234-1050887974-1473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D9FA"/>
    <a:srgbClr val="FFCCFF"/>
    <a:srgbClr val="FFC000"/>
    <a:srgbClr val="FFFFFF"/>
    <a:srgbClr val="F7AC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38" autoAdjust="0"/>
  </p:normalViewPr>
  <p:slideViewPr>
    <p:cSldViewPr>
      <p:cViewPr varScale="1">
        <p:scale>
          <a:sx n="112" d="100"/>
          <a:sy n="112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42815-F020-4BAF-84B5-6E02A64640BC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4194-1DF7-4868-B184-8A0F512D2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86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0CD7D14A-F840-4D67-AEA0-80C3CEC49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5132EED-4C46-4DA4-9AF0-7F990BB1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xmlns="" id="{0127C172-C6A4-4F31-945B-42DFBA552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xmlns="" id="{A7387547-183D-46C9-89F7-683E9A4D4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xmlns="" id="{9F2A5EA6-E20F-4379-83FE-73247CD0D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07AFF1-7E0F-47C3-B9F0-ED2FEA2E8F80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9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77049C-B874-4099-86FC-15678E3C962C}" type="slidenum">
              <a:rPr lang="ru-RU" altLang="ru-RU" smtClean="0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67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66C953-2726-41BA-808A-B69091C59C08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84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504BC8D2-AEFE-46D8-A3F7-98D9E21AF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DDCFC5BD-CA2F-472E-A941-7E798D99D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620689"/>
            <a:ext cx="7920880" cy="504056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3" y="1628800"/>
            <a:ext cx="8208912" cy="410445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Фигура, имеющая форму буквы L 6"/>
          <p:cNvSpPr/>
          <p:nvPr userDrawn="1"/>
        </p:nvSpPr>
        <p:spPr>
          <a:xfrm rot="5400000">
            <a:off x="251520" y="332656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Подзаголовок +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7544" y="548680"/>
            <a:ext cx="2448272" cy="432048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419872" y="548680"/>
            <a:ext cx="5400600" cy="792088"/>
          </a:xfr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3419872" y="1484784"/>
            <a:ext cx="5400600" cy="46805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+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419872" y="548680"/>
            <a:ext cx="5400600" cy="557748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491880" y="548680"/>
            <a:ext cx="5256584" cy="208823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 hasCustomPrompt="1"/>
          </p:nvPr>
        </p:nvSpPr>
        <p:spPr>
          <a:xfrm>
            <a:off x="3491880" y="2708920"/>
            <a:ext cx="5256584" cy="3456384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491880" y="548680"/>
            <a:ext cx="5256584" cy="93610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3568" y="1052736"/>
            <a:ext cx="3312368" cy="1080120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9" name="Фигура, имеющая форму буквы L 8"/>
          <p:cNvSpPr/>
          <p:nvPr userDrawn="1"/>
        </p:nvSpPr>
        <p:spPr>
          <a:xfrm rot="5400000">
            <a:off x="395536" y="692695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7864" y="3140968"/>
            <a:ext cx="2448272" cy="504056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СПАСИБО!</a:t>
            </a:r>
          </a:p>
        </p:txBody>
      </p:sp>
      <p:sp>
        <p:nvSpPr>
          <p:cNvPr id="9" name="Фигура, имеющая форму буквы L 8"/>
          <p:cNvSpPr/>
          <p:nvPr userDrawn="1"/>
        </p:nvSpPr>
        <p:spPr>
          <a:xfrm rot="5400000">
            <a:off x="3059832" y="2852936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Фигура, имеющая форму буквы L 9"/>
          <p:cNvSpPr/>
          <p:nvPr userDrawn="1"/>
        </p:nvSpPr>
        <p:spPr>
          <a:xfrm rot="5400000" flipH="1" flipV="1">
            <a:off x="5508104" y="3573016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381772-4AB4-43D4-B899-0F178774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76FF-E1EB-4D10-BA9D-6F88F00A19DE}" type="datetime1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8004DA-BB14-4AAC-BA31-F87619D8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717DCD-6550-4D5D-900F-101F4694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DBD2-2457-4AC7-B71F-BF20190DC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145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86000C-6226-4B92-A607-F6C7F212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92F9-992B-448B-AC6E-7451FAB6DB3C}" type="datetime1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F13E70-F54C-45D2-BD69-0DA767C1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E6F039-C376-46EE-8288-8523B1B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49E2-B99D-44E7-8C76-8F2725984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053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39552" y="1628800"/>
            <a:ext cx="8208912" cy="63976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4" hasCustomPrompt="1"/>
          </p:nvPr>
        </p:nvSpPr>
        <p:spPr>
          <a:xfrm>
            <a:off x="539552" y="2268562"/>
            <a:ext cx="8208912" cy="3536702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620689"/>
            <a:ext cx="7920880" cy="504056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12" name="Фигура, имеющая форму буквы L 11"/>
          <p:cNvSpPr/>
          <p:nvPr userDrawn="1"/>
        </p:nvSpPr>
        <p:spPr>
          <a:xfrm rot="5400000">
            <a:off x="251520" y="332656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 userDrawn="1"/>
        </p:nvSpPr>
        <p:spPr>
          <a:xfrm rot="5400000" flipH="1" flipV="1">
            <a:off x="7380312" y="980728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5256584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4800600"/>
            <a:ext cx="8496944" cy="50060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Заголовок 1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8496944" cy="4322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5301208"/>
            <a:ext cx="8496944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3356992"/>
            <a:ext cx="8496944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Заголовок 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3923730"/>
            <a:ext cx="8496944" cy="1881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  <a:prstGeom prst="rect">
            <a:avLst/>
          </a:prstGeom>
        </p:spPr>
        <p:txBody>
          <a:bodyPr/>
          <a:lstStyle/>
          <a:p>
            <a:fld id="{F1ABAB88-17C0-47CD-893F-52D616BFEDA1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788151914"/>
              </p:ext>
            </p:extLst>
          </p:nvPr>
        </p:nvGraphicFramePr>
        <p:xfrm>
          <a:off x="251520" y="476672"/>
          <a:ext cx="7344816" cy="268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76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Шапка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Колонка сдвоенная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Колонка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76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62"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762">
                <a:tc>
                  <a:txBody>
                    <a:bodyPr/>
                    <a:lstStyle/>
                    <a:p>
                      <a:endParaRPr lang="ru-RU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762"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762"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762"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B815-8387-4684-B0EF-65FDDEFCEDB4}" type="datetime1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4081-98C0-4CCA-92F4-BC0BF146C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9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86000C-6226-4B92-A607-F6C7F212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92F9-992B-448B-AC6E-7451FAB6DB3C}" type="datetime1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F13E70-F54C-45D2-BD69-0DA767C1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E6F039-C376-46EE-8288-8523B1B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49E2-B99D-44E7-8C76-8F2725984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568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6946B1-4813-4C21-A7FD-19DB03960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D238D-F53E-4C45-9A01-C17AD54B05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3568" y="1052736"/>
            <a:ext cx="3312368" cy="1080120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ОСНОВНОЙ</a:t>
            </a:r>
          </a:p>
        </p:txBody>
      </p:sp>
      <p:sp>
        <p:nvSpPr>
          <p:cNvPr id="9" name="Фигура, имеющая форму буквы L 8"/>
          <p:cNvSpPr/>
          <p:nvPr userDrawn="1"/>
        </p:nvSpPr>
        <p:spPr>
          <a:xfrm rot="5400000">
            <a:off x="395536" y="692695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48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9"/>
            <a:ext cx="8496944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64488" y="6093295"/>
            <a:ext cx="179512" cy="7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06658"/>
            <a:ext cx="648072" cy="29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2CD238D-F53E-4C45-9A01-C17AD54B05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6372200" y="6375008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WWW.TRUST.RU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 descr="trust_block_rus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6237312"/>
            <a:ext cx="1619672" cy="38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84776" y="6523424"/>
            <a:ext cx="2444501" cy="144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5" r:id="rId3"/>
    <p:sldLayoutId id="2147483666" r:id="rId4"/>
    <p:sldLayoutId id="2147483669" r:id="rId5"/>
    <p:sldLayoutId id="2147483674" r:id="rId6"/>
    <p:sldLayoutId id="2147483676" r:id="rId7"/>
    <p:sldLayoutId id="2147483677" r:id="rId8"/>
    <p:sldLayoutId id="214748367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44827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ЗАГОЛОВОК ОСНОВНОЙ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548681"/>
            <a:ext cx="5400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5400000">
            <a:off x="179512" y="260648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5400000" flipH="1" flipV="1">
            <a:off x="2699792" y="4653136"/>
            <a:ext cx="432048" cy="432048"/>
          </a:xfrm>
          <a:prstGeom prst="corner">
            <a:avLst>
              <a:gd name="adj1" fmla="val 34248"/>
              <a:gd name="adj2" fmla="val 34248"/>
            </a:avLst>
          </a:prstGeom>
          <a:solidFill>
            <a:srgbClr val="F7A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64488" y="6115434"/>
            <a:ext cx="179512" cy="742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5"/>
          <p:cNvSpPr txBox="1">
            <a:spLocks/>
          </p:cNvSpPr>
          <p:nvPr/>
        </p:nvSpPr>
        <p:spPr>
          <a:xfrm>
            <a:off x="6372200" y="6375008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WWW.TRUST.RU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 descr="trust_block_rus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6237312"/>
            <a:ext cx="1619672" cy="384027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06658"/>
            <a:ext cx="648072" cy="29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2CD238D-F53E-4C45-9A01-C17AD54B05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84776" y="6523424"/>
            <a:ext cx="2444501" cy="144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8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ust_block_ru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6237312"/>
            <a:ext cx="1619672" cy="384027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06658"/>
            <a:ext cx="648072" cy="29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2CD238D-F53E-4C45-9A01-C17AD54B05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6372200" y="6375008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WWW.TRUST.RU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84776" y="6523424"/>
            <a:ext cx="2444501" cy="144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9" r:id="rId3"/>
    <p:sldLayoutId id="2147483681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pearls.ru/author/46583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hyperlink" Target="http://www.consultant.ru/document/cons_doc_LAW_19586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580" y="1340768"/>
            <a:ext cx="7992888" cy="1368152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</a:rPr>
              <a:t>09.12.2020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Опыт взаимодействия </a:t>
            </a:r>
            <a:br>
              <a:rPr lang="ru-RU" sz="2400" dirty="0"/>
            </a:br>
            <a:r>
              <a:rPr lang="ru-RU" sz="2400" dirty="0"/>
              <a:t>с независимыми оценочными компаниями по оценке проблемных активов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20688"/>
            <a:ext cx="6552728" cy="1368152"/>
          </a:xfrm>
        </p:spPr>
        <p:txBody>
          <a:bodyPr/>
          <a:lstStyle/>
          <a:p>
            <a:r>
              <a:rPr lang="ru-RU" sz="1800" dirty="0"/>
              <a:t>Проблемы внимательности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45BA70-C58D-4510-987F-A67DBE7FAAD4}"/>
              </a:ext>
            </a:extLst>
          </p:cNvPr>
          <p:cNvSpPr txBox="1"/>
          <p:nvPr/>
        </p:nvSpPr>
        <p:spPr>
          <a:xfrm>
            <a:off x="3707904" y="2420888"/>
            <a:ext cx="555986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  <a:t>олег читает между строчек </a:t>
            </a:r>
            <a:b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  <a:t>а там написано олег </a:t>
            </a:r>
            <a:b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  <a:t>читай пожалуйста по строчкам </a:t>
            </a:r>
            <a:b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-apple-system"/>
              </a:rPr>
              <a:t>мы их писали для кого</a:t>
            </a:r>
          </a:p>
          <a:p>
            <a:pPr algn="ctr"/>
            <a:endParaRPr lang="ru-RU" b="0" i="1" dirty="0">
              <a:solidFill>
                <a:schemeClr val="bg1">
                  <a:lumMod val="50000"/>
                </a:schemeClr>
              </a:solidFill>
              <a:effectLst/>
              <a:latin typeface="-apple-system"/>
            </a:endParaRPr>
          </a:p>
          <a:p>
            <a:pPr algn="ctr"/>
            <a:r>
              <a:rPr lang="ru-RU" b="0" i="1" dirty="0">
                <a:solidFill>
                  <a:schemeClr val="bg1">
                    <a:lumMod val="50000"/>
                  </a:schemeClr>
                </a:solidFill>
                <a:effectLst/>
                <a:latin typeface="-apple-system"/>
              </a:rPr>
              <a:t>© </a:t>
            </a:r>
            <a:r>
              <a:rPr lang="ru-RU" b="0" i="1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-apple-system"/>
                <a:hlinkClick r:id="rId2" tooltip="bombi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bombik</a:t>
            </a:r>
            <a:endParaRPr lang="ru-RU" b="0" i="1" dirty="0">
              <a:solidFill>
                <a:schemeClr val="bg1">
                  <a:lumMod val="50000"/>
                </a:schemeClr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18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1010F39-14CF-4DBF-84BF-F78D6B03C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788166"/>
              </p:ext>
            </p:extLst>
          </p:nvPr>
        </p:nvGraphicFramePr>
        <p:xfrm>
          <a:off x="403245" y="1165572"/>
          <a:ext cx="7344816" cy="6400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70359">
                  <a:extLst>
                    <a:ext uri="{9D8B030D-6E8A-4147-A177-3AD203B41FA5}">
                      <a16:colId xmlns:a16="http://schemas.microsoft.com/office/drawing/2014/main" xmlns="" val="2457538684"/>
                    </a:ext>
                  </a:extLst>
                </a:gridCol>
                <a:gridCol w="5974457">
                  <a:extLst>
                    <a:ext uri="{9D8B030D-6E8A-4147-A177-3AD203B41FA5}">
                      <a16:colId xmlns:a16="http://schemas.microsoft.com/office/drawing/2014/main" xmlns="" val="2971280530"/>
                    </a:ext>
                  </a:extLst>
                </a:gridCol>
              </a:tblGrid>
              <a:tr h="320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проведения оценки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Отчет об оценке с положительным Заключением Саморегулируемой организации оценщиков из состава согласованных Банком – в срок не позднее 31.02.2020.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494433"/>
                  </a:ext>
                </a:extLst>
              </a:tr>
            </a:tbl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0E9CE2D-8CCE-423A-95C0-829E64E7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72" y="2708920"/>
            <a:ext cx="8064896" cy="22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B3773E-860C-4A9D-89FE-5F8CAE821F2C}"/>
              </a:ext>
            </a:extLst>
          </p:cNvPr>
          <p:cNvSpPr txBox="1"/>
          <p:nvPr/>
        </p:nvSpPr>
        <p:spPr>
          <a:xfrm>
            <a:off x="1331640" y="5272538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- Драфт!!!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3E32CB-CD33-40C8-A83E-366DE13A1D64}"/>
              </a:ext>
            </a:extLst>
          </p:cNvPr>
          <p:cNvSpPr txBox="1"/>
          <p:nvPr/>
        </p:nvSpPr>
        <p:spPr>
          <a:xfrm>
            <a:off x="4499992" y="5085184"/>
            <a:ext cx="449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000" b="1" dirty="0"/>
              <a:t>Подписанный отчет…</a:t>
            </a:r>
          </a:p>
          <a:p>
            <a:r>
              <a:rPr lang="ru-RU" sz="2000" b="1" dirty="0"/>
              <a:t>Согласованный банком…  </a:t>
            </a:r>
          </a:p>
          <a:p>
            <a:r>
              <a:rPr lang="ru-RU" sz="2000" b="1" dirty="0"/>
              <a:t>С заключением СРО.</a:t>
            </a:r>
          </a:p>
        </p:txBody>
      </p:sp>
      <p:pic>
        <p:nvPicPr>
          <p:cNvPr id="10" name="Picture 8" descr="https://www.uidownload.com/files/203/204/38/ical-calendar-icon.jpg">
            <a:extLst>
              <a:ext uri="{FF2B5EF4-FFF2-40B4-BE49-F238E27FC236}">
                <a16:creationId xmlns:a16="http://schemas.microsoft.com/office/drawing/2014/main" xmlns="" id="{B2803DE7-B769-4210-9BC7-4960F45A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653" y="1982202"/>
            <a:ext cx="64889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177A32E8-9EF2-4457-961C-5FB13068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61444"/>
            <a:ext cx="6552728" cy="1368152"/>
          </a:xfrm>
        </p:spPr>
        <p:txBody>
          <a:bodyPr/>
          <a:lstStyle/>
          <a:p>
            <a:r>
              <a:rPr lang="ru-RU" sz="1800" dirty="0"/>
              <a:t>Внимание к срокам</a:t>
            </a:r>
          </a:p>
        </p:txBody>
      </p:sp>
    </p:spTree>
    <p:extLst>
      <p:ext uri="{BB962C8B-B14F-4D97-AF65-F5344CB8AC3E}">
        <p14:creationId xmlns:p14="http://schemas.microsoft.com/office/powerpoint/2010/main" xmlns="" val="82310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7110414" y="2457450"/>
            <a:ext cx="26194" cy="254317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6" name="Picture 16" descr="https://cdn.shopify.com/s/files/1/2185/3409/products/rthjk._1024x1024_b08a2120-6b25-40ff-8f1d-5f2a7f6e5e72.jpg?v=151207193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8" t="30194" r="15195" b="34998"/>
          <a:stretch/>
        </p:blipFill>
        <p:spPr bwMode="auto">
          <a:xfrm>
            <a:off x="5594408" y="3007880"/>
            <a:ext cx="1974503" cy="8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18249" y="1513287"/>
            <a:ext cx="2193791" cy="1259680"/>
          </a:xfrm>
          <a:prstGeom prst="rightArrow">
            <a:avLst>
              <a:gd name="adj1" fmla="val 50000"/>
              <a:gd name="adj2" fmla="val 490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Сбор информации, осмотр, описание объекта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42346" y="1546027"/>
            <a:ext cx="1368027" cy="1188244"/>
          </a:xfrm>
          <a:prstGeom prst="rightArrow">
            <a:avLst>
              <a:gd name="adj1" fmla="val 50000"/>
              <a:gd name="adj2" fmla="val 490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Расчеты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728776" y="1536780"/>
            <a:ext cx="1623741" cy="1187053"/>
          </a:xfrm>
          <a:prstGeom prst="rightArrow">
            <a:avLst>
              <a:gd name="adj1" fmla="val 50000"/>
              <a:gd name="adj2" fmla="val 490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329169" y="1536780"/>
            <a:ext cx="1746296" cy="1188244"/>
          </a:xfrm>
          <a:prstGeom prst="rightArrow">
            <a:avLst>
              <a:gd name="adj1" fmla="val 50000"/>
              <a:gd name="adj2" fmla="val 490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Согласование с заказчиком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075465" y="1532321"/>
            <a:ext cx="1571978" cy="1188244"/>
          </a:xfrm>
          <a:prstGeom prst="rightArrow">
            <a:avLst>
              <a:gd name="adj1" fmla="val 50000"/>
              <a:gd name="adj2" fmla="val 490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Экспертиза СРО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196580" y="2927748"/>
            <a:ext cx="6665119" cy="15478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410892" y="2533651"/>
            <a:ext cx="406003" cy="65008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01616" y="2740819"/>
            <a:ext cx="941784" cy="113823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374483" y="2602706"/>
            <a:ext cx="441722" cy="128587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20"/>
          <p:cNvSpPr txBox="1">
            <a:spLocks noChangeArrowheads="1"/>
          </p:cNvSpPr>
          <p:nvPr/>
        </p:nvSpPr>
        <p:spPr bwMode="auto">
          <a:xfrm>
            <a:off x="252723" y="3256829"/>
            <a:ext cx="2681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070C0"/>
                </a:solidFill>
              </a:rPr>
              <a:t>Нам не был обеспечен доступ, а по нашим внутренним регламентам оценка начинается после осмотра!</a:t>
            </a:r>
          </a:p>
        </p:txBody>
      </p:sp>
      <p:sp>
        <p:nvSpPr>
          <p:cNvPr id="30734" name="TextBox 21"/>
          <p:cNvSpPr txBox="1">
            <a:spLocks noChangeArrowheads="1"/>
          </p:cNvSpPr>
          <p:nvPr/>
        </p:nvSpPr>
        <p:spPr bwMode="auto">
          <a:xfrm>
            <a:off x="2896429" y="3962026"/>
            <a:ext cx="3865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070C0"/>
                </a:solidFill>
              </a:rPr>
              <a:t>Эти данные не были предоставлены!</a:t>
            </a:r>
          </a:p>
        </p:txBody>
      </p:sp>
      <p:sp>
        <p:nvSpPr>
          <p:cNvPr id="30735" name="TextBox 22"/>
          <p:cNvSpPr txBox="1">
            <a:spLocks noChangeArrowheads="1"/>
          </p:cNvSpPr>
          <p:nvPr/>
        </p:nvSpPr>
        <p:spPr bwMode="auto">
          <a:xfrm>
            <a:off x="6141245" y="5000626"/>
            <a:ext cx="2257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/>
              <a:t>Эксперт не согласен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168379" y="2734867"/>
            <a:ext cx="476250" cy="111680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59845" y="2624139"/>
            <a:ext cx="1354931" cy="125968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8" name="TextBox 30"/>
          <p:cNvSpPr txBox="1">
            <a:spLocks noChangeArrowheads="1"/>
          </p:cNvSpPr>
          <p:nvPr/>
        </p:nvSpPr>
        <p:spPr bwMode="auto">
          <a:xfrm>
            <a:off x="2512040" y="4291056"/>
            <a:ext cx="4512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C00000"/>
                </a:solidFill>
              </a:rPr>
              <a:t>Отчет не соответствует Требованиям Банка</a:t>
            </a:r>
          </a:p>
        </p:txBody>
      </p:sp>
      <p:sp>
        <p:nvSpPr>
          <p:cNvPr id="30739" name="TextBox 33"/>
          <p:cNvSpPr txBox="1">
            <a:spLocks noChangeArrowheads="1"/>
          </p:cNvSpPr>
          <p:nvPr/>
        </p:nvSpPr>
        <p:spPr bwMode="auto">
          <a:xfrm>
            <a:off x="1312021" y="4628783"/>
            <a:ext cx="5364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070C0"/>
                </a:solidFill>
              </a:rPr>
              <a:t>Можем организовать </a:t>
            </a:r>
            <a:r>
              <a:rPr lang="ru-RU" altLang="ru-RU" sz="1600" dirty="0" err="1">
                <a:solidFill>
                  <a:srgbClr val="0070C0"/>
                </a:solidFill>
              </a:rPr>
              <a:t>конфколл</a:t>
            </a:r>
            <a:r>
              <a:rPr lang="ru-RU" altLang="ru-RU" sz="1600" dirty="0">
                <a:solidFill>
                  <a:srgbClr val="0070C0"/>
                </a:solidFill>
              </a:rPr>
              <a:t> для обсуждения некоторых не очень понятных замечаний?</a:t>
            </a:r>
          </a:p>
        </p:txBody>
      </p:sp>
      <p:sp>
        <p:nvSpPr>
          <p:cNvPr id="30740" name="TextBox 35"/>
          <p:cNvSpPr txBox="1">
            <a:spLocks noChangeArrowheads="1"/>
          </p:cNvSpPr>
          <p:nvPr/>
        </p:nvSpPr>
        <p:spPr bwMode="auto">
          <a:xfrm>
            <a:off x="2987825" y="5528870"/>
            <a:ext cx="4249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0070C0"/>
                </a:solidFill>
              </a:rPr>
              <a:t>То есть вам надо показать </a:t>
            </a:r>
            <a:r>
              <a:rPr lang="ru-RU" altLang="ru-RU" sz="1600" dirty="0" err="1">
                <a:solidFill>
                  <a:srgbClr val="0070C0"/>
                </a:solidFill>
              </a:rPr>
              <a:t>пообъектно</a:t>
            </a:r>
            <a:r>
              <a:rPr lang="ru-RU" altLang="ru-RU" sz="1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0741" name="TextBox 36"/>
          <p:cNvSpPr txBox="1">
            <a:spLocks noChangeArrowheads="1"/>
          </p:cNvSpPr>
          <p:nvPr/>
        </p:nvSpPr>
        <p:spPr bwMode="auto">
          <a:xfrm>
            <a:off x="4168379" y="6075757"/>
            <a:ext cx="3865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0070C0"/>
                </a:solidFill>
              </a:rPr>
              <a:t>Ок, ну это мы поправим…</a:t>
            </a:r>
          </a:p>
        </p:txBody>
      </p:sp>
      <p:sp>
        <p:nvSpPr>
          <p:cNvPr id="30742" name="TextBox 37"/>
          <p:cNvSpPr txBox="1">
            <a:spLocks noChangeArrowheads="1"/>
          </p:cNvSpPr>
          <p:nvPr/>
        </p:nvSpPr>
        <p:spPr bwMode="auto">
          <a:xfrm>
            <a:off x="767404" y="5222805"/>
            <a:ext cx="5614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C00000"/>
                </a:solidFill>
              </a:rPr>
              <a:t>Представление результатов не соответствует Заданию</a:t>
            </a:r>
          </a:p>
        </p:txBody>
      </p:sp>
      <p:pic>
        <p:nvPicPr>
          <p:cNvPr id="30743" name="Picture 4" descr="http://getdrawings.com/free-icon-bw/hourglass-icon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4258" y="3101580"/>
            <a:ext cx="678656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TextBox 40"/>
          <p:cNvSpPr txBox="1">
            <a:spLocks noChangeArrowheads="1"/>
          </p:cNvSpPr>
          <p:nvPr/>
        </p:nvSpPr>
        <p:spPr bwMode="auto">
          <a:xfrm>
            <a:off x="1763688" y="5813023"/>
            <a:ext cx="3759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C00000"/>
                </a:solidFill>
              </a:rPr>
              <a:t>Повторно, замечание проигнорировано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0351600"/>
              </p:ext>
            </p:extLst>
          </p:nvPr>
        </p:nvGraphicFramePr>
        <p:xfrm>
          <a:off x="611560" y="654758"/>
          <a:ext cx="8230443" cy="7315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38324">
                  <a:extLst>
                    <a:ext uri="{9D8B030D-6E8A-4147-A177-3AD203B41FA5}">
                      <a16:colId xmlns:a16="http://schemas.microsoft.com/office/drawing/2014/main" xmlns="" val="2457538684"/>
                    </a:ext>
                  </a:extLst>
                </a:gridCol>
                <a:gridCol w="6692119">
                  <a:extLst>
                    <a:ext uri="{9D8B030D-6E8A-4147-A177-3AD203B41FA5}">
                      <a16:colId xmlns:a16="http://schemas.microsoft.com/office/drawing/2014/main" xmlns="" val="2971280530"/>
                    </a:ext>
                  </a:extLst>
                </a:gridCol>
              </a:tblGrid>
              <a:tr h="72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проведения оценки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Отчет об оценке с положительным Заключением Саморегулируемой организации оценщиков из состава согласованных Банком – в срок не позднее 31.02.2020.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  <a:extLst>
                  <a:ext uri="{0D108BD9-81ED-4DB2-BD59-A6C34878D82A}">
                    <a16:rowId xmlns:a16="http://schemas.microsoft.com/office/drawing/2014/main" xmlns="" val="1519494433"/>
                  </a:ext>
                </a:extLst>
              </a:tr>
            </a:tbl>
          </a:graphicData>
        </a:graphic>
      </p:graphicFrame>
      <p:pic>
        <p:nvPicPr>
          <p:cNvPr id="30753" name="Picture 8" descr="https://www.uidownload.com/files/203/204/38/ical-calendar-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535" y="2839641"/>
            <a:ext cx="647700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5920777"/>
      </p:ext>
    </p:extLst>
  </p:cSld>
  <p:clrMapOvr>
    <a:masterClrMapping/>
  </p:clrMapOvr>
  <p:transition spd="slow" advTm="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611560" y="1437442"/>
            <a:ext cx="2353097" cy="1559510"/>
          </a:xfrm>
          <a:prstGeom prst="rightArrow">
            <a:avLst>
              <a:gd name="adj1" fmla="val 50000"/>
              <a:gd name="adj2" fmla="val 490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Сбор информации, осмотр, описание объекта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964657" y="1672830"/>
            <a:ext cx="1329310" cy="1187053"/>
          </a:xfrm>
          <a:prstGeom prst="rightArrow">
            <a:avLst>
              <a:gd name="adj1" fmla="val 50000"/>
              <a:gd name="adj2" fmla="val 490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Расчеты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952751" y="2559845"/>
            <a:ext cx="2108597" cy="1188244"/>
          </a:xfrm>
          <a:prstGeom prst="rightArrow">
            <a:avLst>
              <a:gd name="adj1" fmla="val 50000"/>
              <a:gd name="adj2" fmla="val 490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080397" y="2597944"/>
            <a:ext cx="1776413" cy="1187054"/>
          </a:xfrm>
          <a:prstGeom prst="rightArrow">
            <a:avLst>
              <a:gd name="adj1" fmla="val 50000"/>
              <a:gd name="adj2" fmla="val 490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Согласование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с заказчиком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863083" y="3524021"/>
            <a:ext cx="1776413" cy="1188244"/>
          </a:xfrm>
          <a:prstGeom prst="rightArrow">
            <a:avLst>
              <a:gd name="adj1" fmla="val 50000"/>
              <a:gd name="adj2" fmla="val 490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Экспертиза СРО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115616" y="5904436"/>
            <a:ext cx="6665119" cy="15479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6" name="TextBox 20"/>
          <p:cNvSpPr txBox="1">
            <a:spLocks noChangeArrowheads="1"/>
          </p:cNvSpPr>
          <p:nvPr/>
        </p:nvSpPr>
        <p:spPr bwMode="auto">
          <a:xfrm>
            <a:off x="323528" y="4409362"/>
            <a:ext cx="5400600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</a:rPr>
              <a:t>Внимание к условиям Задания на оценку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</a:rPr>
              <a:t>Внимание к требованиям Заказчика к отчетам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</a:rPr>
              <a:t>Планирование времени на согласование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105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altLang="ru-RU" sz="1050" b="1" dirty="0"/>
          </a:p>
        </p:txBody>
      </p:sp>
      <p:pic>
        <p:nvPicPr>
          <p:cNvPr id="32777" name="Picture 4" descr="http://getdrawings.com/free-icon-bw/hourglass-icon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847" y="5619203"/>
            <a:ext cx="678656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546905"/>
              </p:ext>
            </p:extLst>
          </p:nvPr>
        </p:nvGraphicFramePr>
        <p:xfrm>
          <a:off x="755576" y="727719"/>
          <a:ext cx="7548018" cy="6400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08272">
                  <a:extLst>
                    <a:ext uri="{9D8B030D-6E8A-4147-A177-3AD203B41FA5}">
                      <a16:colId xmlns:a16="http://schemas.microsoft.com/office/drawing/2014/main" xmlns="" val="2457538684"/>
                    </a:ext>
                  </a:extLst>
                </a:gridCol>
                <a:gridCol w="6139746">
                  <a:extLst>
                    <a:ext uri="{9D8B030D-6E8A-4147-A177-3AD203B41FA5}">
                      <a16:colId xmlns:a16="http://schemas.microsoft.com/office/drawing/2014/main" xmlns="" val="2971280530"/>
                    </a:ext>
                  </a:extLst>
                </a:gridCol>
              </a:tblGrid>
              <a:tr h="320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проведения оценки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Отчет об оценке с положительным Заключением Саморегулируемой организации оценщиков из состава согласованных Банком – в срок не позднее 31.02.2020.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1" marR="51441" marT="0" marB="0" anchor="ctr"/>
                </a:tc>
                <a:extLst>
                  <a:ext uri="{0D108BD9-81ED-4DB2-BD59-A6C34878D82A}">
                    <a16:rowId xmlns:a16="http://schemas.microsoft.com/office/drawing/2014/main" xmlns="" val="1519494433"/>
                  </a:ext>
                </a:extLst>
              </a:tr>
            </a:tbl>
          </a:graphicData>
        </a:graphic>
      </p:graphicFrame>
      <p:pic>
        <p:nvPicPr>
          <p:cNvPr id="32786" name="Picture 8" descr="https://www.uidownload.com/files/203/204/38/ical-calendar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465" y="5533797"/>
            <a:ext cx="64889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TextBox 29"/>
          <p:cNvSpPr txBox="1">
            <a:spLocks noChangeArrowheads="1"/>
          </p:cNvSpPr>
          <p:nvPr/>
        </p:nvSpPr>
        <p:spPr bwMode="auto">
          <a:xfrm>
            <a:off x="5220072" y="4996804"/>
            <a:ext cx="3328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</a:rPr>
              <a:t>Внимание к комментариям</a:t>
            </a:r>
          </a:p>
        </p:txBody>
      </p:sp>
      <p:sp>
        <p:nvSpPr>
          <p:cNvPr id="32788" name="TextBox 12"/>
          <p:cNvSpPr txBox="1">
            <a:spLocks noChangeArrowheads="1"/>
          </p:cNvSpPr>
          <p:nvPr/>
        </p:nvSpPr>
        <p:spPr bwMode="auto">
          <a:xfrm>
            <a:off x="6803233" y="1404936"/>
            <a:ext cx="122515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500" dirty="0">
                <a:solidFill>
                  <a:srgbClr val="FFC000"/>
                </a:solidFill>
              </a:rPr>
              <a:t>☼</a:t>
            </a:r>
          </a:p>
        </p:txBody>
      </p:sp>
      <p:sp>
        <p:nvSpPr>
          <p:cNvPr id="32789" name="Прямоугольник 13"/>
          <p:cNvSpPr>
            <a:spLocks noChangeArrowheads="1"/>
          </p:cNvSpPr>
          <p:nvPr/>
        </p:nvSpPr>
        <p:spPr bwMode="auto">
          <a:xfrm>
            <a:off x="1677591" y="3760887"/>
            <a:ext cx="2894409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/>
              <a:t>на стадии принятия решения об участии в закупке!</a:t>
            </a:r>
          </a:p>
        </p:txBody>
      </p:sp>
      <p:pic>
        <p:nvPicPr>
          <p:cNvPr id="3279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04" y="3518234"/>
            <a:ext cx="973937" cy="81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9">
            <a:extLst>
              <a:ext uri="{FF2B5EF4-FFF2-40B4-BE49-F238E27FC236}">
                <a16:creationId xmlns:a16="http://schemas.microsoft.com/office/drawing/2014/main" xmlns="" id="{51CF6745-BF3B-4BB9-B584-4DEAE6FBFF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0574" y="1993464"/>
            <a:ext cx="720080" cy="71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4162391"/>
      </p:ext>
    </p:extLst>
  </p:cSld>
  <p:clrMapOvr>
    <a:masterClrMapping/>
  </p:clrMapOvr>
  <p:transition spd="slow" advTm="9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xmlns="" id="{B8366E53-1308-4F4F-90A8-921C13E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2000" b="1"/>
              <a:t>Задание на оценку в отчете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4D669D3-2068-496F-88A0-081E4A791806}"/>
              </a:ext>
            </a:extLst>
          </p:cNvPr>
          <p:cNvGraphicFramePr>
            <a:graphicFrameLocks noGrp="1"/>
          </p:cNvGraphicFramePr>
          <p:nvPr/>
        </p:nvGraphicFramePr>
        <p:xfrm>
          <a:off x="2820988" y="1436688"/>
          <a:ext cx="5945187" cy="4576064"/>
        </p:xfrm>
        <a:graphic>
          <a:graphicData uri="http://schemas.openxmlformats.org/drawingml/2006/table">
            <a:tbl>
              <a:tblPr/>
              <a:tblGrid>
                <a:gridCol w="3205162">
                  <a:extLst>
                    <a:ext uri="{9D8B030D-6E8A-4147-A177-3AD203B41FA5}">
                      <a16:colId xmlns:a16="http://schemas.microsoft.com/office/drawing/2014/main" xmlns="" val="4255760602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xmlns="" val="1088359511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Объекты оценки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Объекты недвижимости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Полное описание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приведено в разделе 6 настоящего отчета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587226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Цель оценки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Определение рыночной стоимости.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904159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Предполагаемое использование результатов оценки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С целью заключения договора купли-продажи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69120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Права на объект оценки, учитываемые при определении стоимости объекта оценки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Описание приведено в разделе 6 настоящего отчета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701332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Вид определяемой стоимости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Рыночная стоимость.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7721224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Дата оценки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31.04.2020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966062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Дата составления отчета об оценке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31.04.2020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662479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Порядковый номер отчета об оценке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a:t>1.2.3.5.-ОО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6041178"/>
                  </a:ext>
                </a:extLst>
              </a:tr>
            </a:tbl>
          </a:graphicData>
        </a:graphic>
      </p:graphicFrame>
      <p:pic>
        <p:nvPicPr>
          <p:cNvPr id="44064" name="Рисунок 14">
            <a:extLst>
              <a:ext uri="{FF2B5EF4-FFF2-40B4-BE49-F238E27FC236}">
                <a16:creationId xmlns:a16="http://schemas.microsoft.com/office/drawing/2014/main" xmlns="" id="{8163D1E6-5639-448A-B615-68316E98F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051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2">
            <a:extLst>
              <a:ext uri="{FF2B5EF4-FFF2-40B4-BE49-F238E27FC236}">
                <a16:creationId xmlns:a16="http://schemas.microsoft.com/office/drawing/2014/main" xmlns="" id="{DFC2BF1A-FC36-46CB-BA1C-99BC287F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86593"/>
            <a:ext cx="2232248" cy="25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10">
            <a:extLst>
              <a:ext uri="{FF2B5EF4-FFF2-40B4-BE49-F238E27FC236}">
                <a16:creationId xmlns:a16="http://schemas.microsoft.com/office/drawing/2014/main" xmlns="" id="{4F0D1EED-03FF-4AB5-929D-20B1ABB8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1893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4471965"/>
      </p:ext>
    </p:extLst>
  </p:cSld>
  <p:clrMapOvr>
    <a:masterClrMapping/>
  </p:clrMapOvr>
  <p:transition spd="slow" advTm="9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7056438" cy="1368425"/>
          </a:xfrm>
          <a:prstGeom prst="rect">
            <a:avLst/>
          </a:prstGeom>
        </p:spPr>
        <p:txBody>
          <a:bodyPr/>
          <a:lstStyle/>
          <a:p>
            <a:r>
              <a:rPr lang="ru-RU" sz="1800" dirty="0"/>
              <a:t>Требования пользователя как инструмент управления качеством отчетов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892143-873E-47CB-BD4E-F1EAE0C06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150" t="31800" r="15351" b="20600"/>
          <a:stretch/>
        </p:blipFill>
        <p:spPr>
          <a:xfrm>
            <a:off x="2483768" y="1268760"/>
            <a:ext cx="6264696" cy="53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25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2">
            <a:extLst>
              <a:ext uri="{FF2B5EF4-FFF2-40B4-BE49-F238E27FC236}">
                <a16:creationId xmlns:a16="http://schemas.microsoft.com/office/drawing/2014/main" xmlns="" id="{7F07C98C-9DCC-4665-98D7-EC243A66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00" t="30400" r="8263" b="9401"/>
          <a:stretch>
            <a:fillRect/>
          </a:stretch>
        </p:blipFill>
        <p:spPr bwMode="auto">
          <a:xfrm>
            <a:off x="2428938" y="116632"/>
            <a:ext cx="648017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6B0B06-23AB-460C-8F79-3C007CEC4A05}"/>
              </a:ext>
            </a:extLst>
          </p:cNvPr>
          <p:cNvSpPr/>
          <p:nvPr/>
        </p:nvSpPr>
        <p:spPr>
          <a:xfrm>
            <a:off x="2398309" y="5805264"/>
            <a:ext cx="6552530" cy="575717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ая прямоугольная выноска 5">
            <a:extLst>
              <a:ext uri="{FF2B5EF4-FFF2-40B4-BE49-F238E27FC236}">
                <a16:creationId xmlns:a16="http://schemas.microsoft.com/office/drawing/2014/main" xmlns="" id="{82ED72D0-70FE-4ED5-B798-CE998F1285AC}"/>
              </a:ext>
            </a:extLst>
          </p:cNvPr>
          <p:cNvSpPr/>
          <p:nvPr/>
        </p:nvSpPr>
        <p:spPr>
          <a:xfrm>
            <a:off x="107504" y="2276872"/>
            <a:ext cx="2448271" cy="2376265"/>
          </a:xfrm>
          <a:prstGeom prst="wedgeRoundRectCallout">
            <a:avLst>
              <a:gd name="adj1" fmla="val -53257"/>
              <a:gd name="adj2" fmla="val 869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Стр. 345: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«Расчет стоимости незавершенных строительством коттеджей выполнен в предположении, что консервация была осуществлена надлежащим образом»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0A32070-3EAA-4208-801A-DEB9DD5B27E2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2736230" cy="1368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z="2000" dirty="0"/>
              <a:t>Требования </a:t>
            </a:r>
            <a:br>
              <a:rPr lang="ru-RU" sz="2000" dirty="0"/>
            </a:br>
            <a:r>
              <a:rPr lang="ru-RU" sz="2000" dirty="0"/>
              <a:t>к допущениям</a:t>
            </a:r>
          </a:p>
        </p:txBody>
      </p:sp>
    </p:spTree>
  </p:cSld>
  <p:clrMapOvr>
    <a:masterClrMapping/>
  </p:clrMapOvr>
  <p:transition spd="slow" advTm="9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>
            <a:extLst>
              <a:ext uri="{FF2B5EF4-FFF2-40B4-BE49-F238E27FC236}">
                <a16:creationId xmlns:a16="http://schemas.microsoft.com/office/drawing/2014/main" xmlns="" id="{D2BB90F9-C435-4E0C-8DF2-1EB349E78A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172450" y="6356350"/>
            <a:ext cx="792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E6363E7-648E-4040-91A0-4D29305710AA}" type="slidenum">
              <a:rPr lang="ru-RU" smtClean="0"/>
              <a:pPr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22A0CC5-0383-4934-AF24-58612E55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24632"/>
            <a:ext cx="6729413" cy="504825"/>
          </a:xfrm>
        </p:spPr>
        <p:txBody>
          <a:bodyPr/>
          <a:lstStyle/>
          <a:p>
            <a:pPr>
              <a:defRPr/>
            </a:pPr>
            <a:r>
              <a:rPr lang="ru-RU" sz="1600" dirty="0"/>
              <a:t>Проблемы с ПОНИМАНИЕМ РАЗНИЦЫ МЕЖДУ Допущениями, на которых должна основываться оценка, и допущениями, сделанными Оценщиком </a:t>
            </a:r>
          </a:p>
        </p:txBody>
      </p:sp>
      <p:sp>
        <p:nvSpPr>
          <p:cNvPr id="41988" name="Объект 4">
            <a:extLst>
              <a:ext uri="{FF2B5EF4-FFF2-40B4-BE49-F238E27FC236}">
                <a16:creationId xmlns:a16="http://schemas.microsoft.com/office/drawing/2014/main" xmlns="" id="{FE581CC8-A475-45AD-9CC1-C93AC5C24EC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9750" y="3644900"/>
            <a:ext cx="8153400" cy="3197225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200000"/>
              <a:buFont typeface="Arial" panose="020B0604020202020204" pitchFamily="34" charset="0"/>
              <a:buNone/>
            </a:pPr>
            <a:endParaRPr lang="ru-RU" altLang="ru-RU" sz="1100"/>
          </a:p>
          <a:p>
            <a:pPr marL="0" indent="0">
              <a:spcBef>
                <a:spcPts val="600"/>
              </a:spcBef>
              <a:buSzPct val="200000"/>
              <a:buFont typeface="Arial" panose="020B0604020202020204" pitchFamily="34" charset="0"/>
              <a:buNone/>
            </a:pPr>
            <a:endParaRPr lang="ru-RU" alt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989" name="Picture 10">
            <a:extLst>
              <a:ext uri="{FF2B5EF4-FFF2-40B4-BE49-F238E27FC236}">
                <a16:creationId xmlns:a16="http://schemas.microsoft.com/office/drawing/2014/main" xmlns="" id="{59F34609-914A-47C4-8EDF-5FC48C78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101" y="255985"/>
            <a:ext cx="10398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Объект 4">
            <a:extLst>
              <a:ext uri="{FF2B5EF4-FFF2-40B4-BE49-F238E27FC236}">
                <a16:creationId xmlns:a16="http://schemas.microsoft.com/office/drawing/2014/main" xmlns="" id="{2AF1969A-F5D6-4307-B0EC-33A02C026C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5450" y="3524250"/>
            <a:ext cx="8153400" cy="3197225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200000"/>
              <a:buFont typeface="Arial" panose="020B0604020202020204" pitchFamily="34" charset="0"/>
              <a:buNone/>
            </a:pPr>
            <a:endParaRPr lang="ru-RU" altLang="ru-RU" sz="1100"/>
          </a:p>
          <a:p>
            <a:pPr marL="0" indent="0">
              <a:spcBef>
                <a:spcPts val="600"/>
              </a:spcBef>
              <a:buSzPct val="200000"/>
              <a:buFont typeface="Arial" panose="020B0604020202020204" pitchFamily="34" charset="0"/>
              <a:buNone/>
            </a:pPr>
            <a:endParaRPr lang="ru-RU" alt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DEC541D-FE1F-441D-9CB4-1755996F10B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563688"/>
          <a:ext cx="2376488" cy="146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Требования к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Заданию</a:t>
                      </a:r>
                      <a:r>
                        <a:rPr lang="ru-RU" sz="1600" b="1" u="none" strike="noStrike" dirty="0">
                          <a:effectLst/>
                        </a:rPr>
                        <a:t> на оценку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ФСО № 1. п. 17 з) допущения и ограничения, </a:t>
                      </a:r>
                      <a:r>
                        <a:rPr lang="ru-RU" sz="1600" b="1" u="none" strike="noStrike" dirty="0">
                          <a:effectLst/>
                        </a:rPr>
                        <a:t>на которых должна </a:t>
                      </a:r>
                      <a:r>
                        <a:rPr lang="ru-RU" sz="1600" u="none" strike="noStrike" dirty="0">
                          <a:effectLst/>
                        </a:rPr>
                        <a:t>основываться оценка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7BA13CAE-6F32-401E-B7DD-81C735B34261}"/>
              </a:ext>
            </a:extLst>
          </p:cNvPr>
          <p:cNvGraphicFramePr>
            <a:graphicFrameLocks noGrp="1"/>
          </p:cNvGraphicFramePr>
          <p:nvPr/>
        </p:nvGraphicFramePr>
        <p:xfrm>
          <a:off x="4149725" y="1522413"/>
          <a:ext cx="250825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Требования к </a:t>
                      </a: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Отчету</a:t>
                      </a:r>
                      <a:r>
                        <a:rPr lang="ru-RU" sz="1600" b="1" u="none" strike="noStrike" dirty="0">
                          <a:effectLst/>
                        </a:rPr>
                        <a:t> об оценке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8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ФСО № 3, п. 8 г) допущения и ограничительные условия,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использованные оценщиком </a:t>
                      </a:r>
                      <a:r>
                        <a:rPr lang="ru-RU" sz="1600" u="none" strike="noStrike" dirty="0">
                          <a:effectLst/>
                        </a:rPr>
                        <a:t>при проведении оценки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Не равно 12">
            <a:extLst>
              <a:ext uri="{FF2B5EF4-FFF2-40B4-BE49-F238E27FC236}">
                <a16:creationId xmlns:a16="http://schemas.microsoft.com/office/drawing/2014/main" xmlns="" id="{1E296F1D-DD4F-4FFB-8CB0-BB172201DCF5}"/>
              </a:ext>
            </a:extLst>
          </p:cNvPr>
          <p:cNvSpPr/>
          <p:nvPr/>
        </p:nvSpPr>
        <p:spPr>
          <a:xfrm>
            <a:off x="3070225" y="2324100"/>
            <a:ext cx="987425" cy="454025"/>
          </a:xfrm>
          <a:prstGeom prst="mathNot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>
            <a:extLst>
              <a:ext uri="{FF2B5EF4-FFF2-40B4-BE49-F238E27FC236}">
                <a16:creationId xmlns:a16="http://schemas.microsoft.com/office/drawing/2014/main" xmlns="" id="{AF0AEC76-4201-4CAC-9494-E87C49A355D9}"/>
              </a:ext>
            </a:extLst>
          </p:cNvPr>
          <p:cNvSpPr/>
          <p:nvPr/>
        </p:nvSpPr>
        <p:spPr>
          <a:xfrm>
            <a:off x="539750" y="3524250"/>
            <a:ext cx="2736850" cy="409575"/>
          </a:xfrm>
          <a:prstGeom prst="wedgeRectCallout">
            <a:avLst>
              <a:gd name="adj1" fmla="val -4247"/>
              <a:gd name="adj2" fmla="val -10468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Устанавливает Заказчик</a:t>
            </a:r>
          </a:p>
        </p:txBody>
      </p:sp>
      <p:sp>
        <p:nvSpPr>
          <p:cNvPr id="15" name="Прямоугольная выноска 14">
            <a:extLst>
              <a:ext uri="{FF2B5EF4-FFF2-40B4-BE49-F238E27FC236}">
                <a16:creationId xmlns:a16="http://schemas.microsoft.com/office/drawing/2014/main" xmlns="" id="{B0643805-00A8-43A0-B5CD-E5848A89008D}"/>
              </a:ext>
            </a:extLst>
          </p:cNvPr>
          <p:cNvSpPr/>
          <p:nvPr/>
        </p:nvSpPr>
        <p:spPr>
          <a:xfrm>
            <a:off x="5292725" y="3525838"/>
            <a:ext cx="3024188" cy="407987"/>
          </a:xfrm>
          <a:prstGeom prst="wedgeRectCallout">
            <a:avLst>
              <a:gd name="adj1" fmla="val -43599"/>
              <a:gd name="adj2" fmla="val -10091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Предупреждает Оценщик</a:t>
            </a:r>
          </a:p>
        </p:txBody>
      </p:sp>
      <p:sp>
        <p:nvSpPr>
          <p:cNvPr id="42010" name="TextBox 15">
            <a:extLst>
              <a:ext uri="{FF2B5EF4-FFF2-40B4-BE49-F238E27FC236}">
                <a16:creationId xmlns:a16="http://schemas.microsoft.com/office/drawing/2014/main" xmlns="" id="{6E3CB8D9-0FD6-4001-8F35-7B1041580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078288"/>
            <a:ext cx="3095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«Оценку провести без учета обременений залогом»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«Оценку провести в предположении получения разрешения на строительство»</a:t>
            </a:r>
          </a:p>
        </p:txBody>
      </p:sp>
      <p:sp>
        <p:nvSpPr>
          <p:cNvPr id="42011" name="TextBox 16">
            <a:extLst>
              <a:ext uri="{FF2B5EF4-FFF2-40B4-BE49-F238E27FC236}">
                <a16:creationId xmlns:a16="http://schemas.microsoft.com/office/drawing/2014/main" xmlns="" id="{C0F89287-5CAD-4B9C-B067-8E1C0C9B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103688"/>
            <a:ext cx="52292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«Оценка проводится без осмотра объекта, так как доступ не был обеспечен. Фотографии объекта предоставлены Заказчиком»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«В предоставленных документах выявлены расхождения в значении общей площади по нежилому зданию кад. № 77:07:0505057»: в выписке из ЕГРН фигурирует площадь 2500 кв. м, в Техническом паспорте, составленном на 05.01.2020 г., указана площадь после реконструкции – 2507 кв. м. Оценщик принимает в расчет более актуальные данные Техпаспорта»</a:t>
            </a:r>
          </a:p>
        </p:txBody>
      </p:sp>
    </p:spTree>
  </p:cSld>
  <p:clrMapOvr>
    <a:masterClrMapping/>
  </p:clrMapOvr>
  <p:transition spd="slow" advTm="9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1">
            <a:extLst>
              <a:ext uri="{FF2B5EF4-FFF2-40B4-BE49-F238E27FC236}">
                <a16:creationId xmlns:a16="http://schemas.microsoft.com/office/drawing/2014/main" xmlns="" id="{BE4E1865-57D8-416F-8B1F-962055A995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172450" y="6356350"/>
            <a:ext cx="792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E6363E7-648E-4040-91A0-4D29305710AA}" type="slidenum">
              <a:rPr lang="ru-RU" smtClean="0"/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ru-RU" altLang="ru-RU" sz="1200">
              <a:solidFill>
                <a:srgbClr val="BFBF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08C2AFE-46C4-4CC3-93CE-7F7ABC89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04813"/>
            <a:ext cx="7920038" cy="503237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Требования </a:t>
            </a:r>
            <a:r>
              <a:rPr lang="ru-RU" sz="2000" dirty="0">
                <a:solidFill>
                  <a:srgbClr val="FF0000"/>
                </a:solidFill>
              </a:rPr>
              <a:t>ОТ </a:t>
            </a:r>
            <a:r>
              <a:rPr lang="ru-RU" sz="2000" dirty="0" err="1">
                <a:solidFill>
                  <a:srgbClr val="FF0000"/>
                </a:solidFill>
              </a:rPr>
              <a:t>описаниЯ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в отчетах об оценке</a:t>
            </a:r>
          </a:p>
        </p:txBody>
      </p:sp>
      <p:sp>
        <p:nvSpPr>
          <p:cNvPr id="67588" name="TextBox 3">
            <a:extLst>
              <a:ext uri="{FF2B5EF4-FFF2-40B4-BE49-F238E27FC236}">
                <a16:creationId xmlns:a16="http://schemas.microsoft.com/office/drawing/2014/main" xmlns="" id="{4F3892FC-749F-4142-997E-9628CCE8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2856"/>
            <a:ext cx="6445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altLang="ru-RU" b="1" dirty="0"/>
              <a:t>Идентификация объекта.</a:t>
            </a:r>
          </a:p>
          <a:p>
            <a:pPr>
              <a:buFontTx/>
              <a:buChar char="-"/>
            </a:pPr>
            <a:r>
              <a:rPr lang="ru-RU" altLang="ru-RU" b="1" dirty="0"/>
              <a:t>Обследование объекта. </a:t>
            </a:r>
          </a:p>
          <a:p>
            <a:pPr>
              <a:buFontTx/>
              <a:buChar char="-"/>
            </a:pPr>
            <a:r>
              <a:rPr lang="ru-RU" altLang="ru-RU" b="1" dirty="0"/>
              <a:t>Выявление:</a:t>
            </a:r>
          </a:p>
          <a:p>
            <a:pPr>
              <a:buFontTx/>
              <a:buChar char="-"/>
            </a:pPr>
            <a:r>
              <a:rPr lang="ru-RU" altLang="ru-RU" b="1" dirty="0"/>
              <a:t>       Несоответствий документации;</a:t>
            </a:r>
          </a:p>
          <a:p>
            <a:pPr>
              <a:buFontTx/>
              <a:buChar char="-"/>
            </a:pPr>
            <a:r>
              <a:rPr lang="ru-RU" altLang="ru-RU" b="1" dirty="0"/>
              <a:t>       Наличия активов, принадлежащих иному лицу; </a:t>
            </a:r>
          </a:p>
          <a:p>
            <a:pPr>
              <a:buFontTx/>
              <a:buChar char="-"/>
            </a:pPr>
            <a:r>
              <a:rPr lang="ru-RU" altLang="ru-RU" b="1" dirty="0"/>
              <a:t>       Наличия неотделимых улучшений</a:t>
            </a:r>
          </a:p>
        </p:txBody>
      </p:sp>
      <p:sp>
        <p:nvSpPr>
          <p:cNvPr id="67589" name="TextBox 8">
            <a:extLst>
              <a:ext uri="{FF2B5EF4-FFF2-40B4-BE49-F238E27FC236}">
                <a16:creationId xmlns:a16="http://schemas.microsoft.com/office/drawing/2014/main" xmlns="" id="{46BB74DE-DCAA-427E-8F5E-25BC8F46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412776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u="sng" dirty="0"/>
              <a:t>Проблемные</a:t>
            </a:r>
            <a:r>
              <a:rPr lang="ru-RU" altLang="ru-RU" sz="2400" b="1" dirty="0"/>
              <a:t> активы</a:t>
            </a:r>
          </a:p>
        </p:txBody>
      </p:sp>
    </p:spTree>
  </p:cSld>
  <p:clrMapOvr>
    <a:masterClrMapping/>
  </p:clrMapOvr>
  <p:transition spd="slow" advTm="9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88-17C0-47CD-893F-52D616BFEDA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5431" y="151056"/>
            <a:ext cx="7920880" cy="504056"/>
          </a:xfrm>
        </p:spPr>
        <p:txBody>
          <a:bodyPr/>
          <a:lstStyle/>
          <a:p>
            <a:r>
              <a:rPr lang="ru-RU" sz="1600" dirty="0"/>
              <a:t>Требования к идентификации объектов оценки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sz="quarter" idx="4294967295"/>
          </p:nvPr>
        </p:nvSpPr>
        <p:spPr>
          <a:xfrm>
            <a:off x="292736" y="674867"/>
            <a:ext cx="7581745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r>
              <a:rPr lang="ru-RU" sz="1100" b="1" cap="all" dirty="0"/>
              <a:t>В Задании:</a:t>
            </a:r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0"/>
              </a:spcBef>
              <a:buSzPct val="200000"/>
              <a:buNone/>
            </a:pPr>
            <a:endParaRPr lang="ru-RU" sz="1100" b="1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dirty="0"/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SzPct val="200000"/>
              <a:buNone/>
            </a:pPr>
            <a:r>
              <a:rPr lang="ru-RU" sz="1100" dirty="0"/>
              <a:t> </a:t>
            </a:r>
            <a:endParaRPr lang="ru-RU" sz="1100" b="1" cap="all" dirty="0"/>
          </a:p>
          <a:p>
            <a:pPr marL="0" indent="0">
              <a:spcBef>
                <a:spcPts val="600"/>
              </a:spcBef>
              <a:buSzPct val="200000"/>
              <a:buNone/>
            </a:pPr>
            <a:r>
              <a:rPr lang="ru-RU" sz="1100" b="1" cap="all" dirty="0"/>
              <a:t>В РАСЧЕТАХ:</a:t>
            </a:r>
          </a:p>
          <a:p>
            <a:pPr marL="0" indent="0">
              <a:spcBef>
                <a:spcPts val="600"/>
              </a:spcBef>
              <a:buSzPct val="200000"/>
              <a:buNone/>
            </a:pPr>
            <a:r>
              <a:rPr lang="ru-RU" sz="1400" dirty="0"/>
              <a:t>По итогам описания объект оценки может позиционироваться как бизнес-центр общей площадью 17 500 кв. м на земельном участке 1,2 га, с вспомогательным строением – трансформаторной подстанцией, расположенный в историческом центре г. Китежа.</a:t>
            </a:r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400" b="1" cap="all" dirty="0"/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cap="all" dirty="0"/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b="1" cap="all" dirty="0"/>
          </a:p>
          <a:p>
            <a:pPr marL="0" indent="0">
              <a:spcBef>
                <a:spcPts val="600"/>
              </a:spcBef>
              <a:buSzPct val="200000"/>
              <a:buNone/>
            </a:pP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455088"/>
              </p:ext>
            </p:extLst>
          </p:nvPr>
        </p:nvGraphicFramePr>
        <p:xfrm>
          <a:off x="292736" y="1148413"/>
          <a:ext cx="8558528" cy="1754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7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8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Объект оценки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Нежилое здание общей площадью 250 кв. м, кадастровый номер 77:50520:000:05, по адресу: г. Китеж, Старо-</a:t>
                      </a:r>
                      <a:r>
                        <a:rPr lang="ru-RU" sz="1400" u="none" strike="noStrike" dirty="0" err="1">
                          <a:effectLst/>
                        </a:rPr>
                        <a:t>Новомосковский</a:t>
                      </a:r>
                      <a:r>
                        <a:rPr lang="ru-RU" sz="1400" u="none" strike="noStrike" dirty="0">
                          <a:effectLst/>
                        </a:rPr>
                        <a:t> пер., 25, с. 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Нежилое помещение общей площадью 12 кв. м, кадастровый номер 77:50520:000:0770, по адресу: г. Китеж, Старо-</a:t>
                      </a:r>
                      <a:r>
                        <a:rPr lang="ru-RU" sz="1400" u="none" strike="noStrike" dirty="0" err="1">
                          <a:effectLst/>
                        </a:rPr>
                        <a:t>Новомосковский</a:t>
                      </a:r>
                      <a:r>
                        <a:rPr lang="ru-RU" sz="1400" u="none" strike="noStrike" dirty="0">
                          <a:effectLst/>
                        </a:rPr>
                        <a:t> пер., 25, с. 905 лит. Ж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 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Земельный участок общей площадью 12 907 кв. м, кадастровый номер 77:50520:000:0000 по адресу: г. Китеж, Старо-</a:t>
                      </a:r>
                      <a:r>
                        <a:rPr lang="ru-RU" sz="1400" u="none" strike="noStrike" dirty="0" err="1">
                          <a:effectLst/>
                        </a:rPr>
                        <a:t>Новомосковский</a:t>
                      </a:r>
                      <a:r>
                        <a:rPr lang="ru-RU" sz="1400" u="none" strike="noStrike" dirty="0">
                          <a:effectLst/>
                        </a:rPr>
                        <a:t> пер., юго-восточнее владения № 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2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360" y="3610623"/>
            <a:ext cx="720080" cy="71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05150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200000"/>
            </a:pPr>
            <a:r>
              <a:rPr lang="ru-RU" b="1" cap="all" dirty="0">
                <a:solidFill>
                  <a:srgbClr val="FF0000"/>
                </a:solidFill>
              </a:rPr>
              <a:t>ЧТО оценивается?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xmlns="" id="{4D27E01B-904A-49D4-88C5-B6BD4C2C49D0}"/>
              </a:ext>
            </a:extLst>
          </p:cNvPr>
          <p:cNvSpPr txBox="1">
            <a:spLocks/>
          </p:cNvSpPr>
          <p:nvPr/>
        </p:nvSpPr>
        <p:spPr>
          <a:xfrm>
            <a:off x="246576" y="4944328"/>
            <a:ext cx="8424936" cy="176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SzPct val="200000"/>
              <a:buNone/>
            </a:pPr>
            <a:r>
              <a:rPr lang="ru-RU" sz="1100" b="1" cap="all" dirty="0"/>
              <a:t>В плохих РАСЧЕТАХ:</a:t>
            </a:r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r>
              <a:rPr lang="ru-RU" sz="1400" dirty="0"/>
              <a:t>Оценщик определил стоимость каждого помещения в отдельности с использованием аналогов стрит-ритейла, дополнительно прибавил стоимость земли под зданием (!) и стоимость трансформаторной подстанции, определенную затратным подходом. </a:t>
            </a:r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r>
              <a:rPr lang="ru-RU" sz="1400" dirty="0"/>
              <a:t>По факту объект – единый комплекс недвижимости, бизнес-центр. </a:t>
            </a:r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r>
              <a:rPr lang="ru-RU" sz="1400" dirty="0"/>
              <a:t>В итоге после устранения замечаний стоимость объекта уменьшается вдвое. </a:t>
            </a:r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buSzPct val="200000"/>
              <a:buFont typeface="Courier New" pitchFamily="49" charset="0"/>
              <a:buNone/>
            </a:pPr>
            <a:r>
              <a:rPr lang="ru-RU" sz="1400" dirty="0"/>
              <a:t>. </a:t>
            </a:r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endParaRPr lang="ru-RU" sz="1400" dirty="0"/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endParaRPr lang="ru-RU" sz="1400" dirty="0"/>
          </a:p>
          <a:p>
            <a:pPr marL="0" indent="0">
              <a:spcBef>
                <a:spcPts val="600"/>
              </a:spcBef>
              <a:buSzPct val="200000"/>
              <a:buFont typeface="Courier New" pitchFamily="49" charset="0"/>
              <a:buNone/>
            </a:pPr>
            <a:endParaRPr lang="ru-RU" sz="1400" dirty="0"/>
          </a:p>
        </p:txBody>
      </p:sp>
      <p:pic>
        <p:nvPicPr>
          <p:cNvPr id="10" name="Рисунок 14">
            <a:extLst>
              <a:ext uri="{FF2B5EF4-FFF2-40B4-BE49-F238E27FC236}">
                <a16:creationId xmlns:a16="http://schemas.microsoft.com/office/drawing/2014/main" xmlns="" id="{E1C3AA8D-41C5-4D00-AC2F-CE51A0AA0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17992" y="5774177"/>
            <a:ext cx="642646" cy="6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654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Прямоугольник 7">
            <a:extLst>
              <a:ext uri="{FF2B5EF4-FFF2-40B4-BE49-F238E27FC236}">
                <a16:creationId xmlns:a16="http://schemas.microsoft.com/office/drawing/2014/main" xmlns="" id="{C07770F5-B27A-4E1C-B49F-6FA8CA96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9215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Box 10">
            <a:extLst>
              <a:ext uri="{FF2B5EF4-FFF2-40B4-BE49-F238E27FC236}">
                <a16:creationId xmlns:a16="http://schemas.microsoft.com/office/drawing/2014/main" xmlns="" id="{B911C063-F2FE-48C9-8053-63C8B10C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852936"/>
            <a:ext cx="75612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51A2"/>
                </a:solidFill>
                <a:latin typeface="Arial" panose="020B0604020202020204" pitchFamily="34" charset="0"/>
              </a:rPr>
              <a:t>Докладчик: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51A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Корнеева Екатерина, </a:t>
            </a:r>
            <a:b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</a:b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Банк непрофильных активов «ТРАСТ»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Заместитель руководителя Службы оценки залогов и активов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MRICS, член Президиума Экспертного совета СМАО, </a:t>
            </a:r>
            <a:b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</a:b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член рабочих групп при Минэкономразвития России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51A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Работа в оценке – с 2001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51A2"/>
                </a:solidFill>
                <a:latin typeface="Arial" panose="020B0604020202020204" pitchFamily="34" charset="0"/>
              </a:rPr>
              <a:t>Экспертная деятельность – с 2009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altLang="ru-RU" sz="2000" dirty="0">
              <a:solidFill>
                <a:srgbClr val="0051A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9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6">
            <a:extLst>
              <a:ext uri="{FF2B5EF4-FFF2-40B4-BE49-F238E27FC236}">
                <a16:creationId xmlns:a16="http://schemas.microsoft.com/office/drawing/2014/main" xmlns="" id="{29B2A22A-CF1E-4AFC-B7E1-CA1112591AAA}"/>
              </a:ext>
            </a:extLst>
          </p:cNvPr>
          <p:cNvSpPr/>
          <p:nvPr/>
        </p:nvSpPr>
        <p:spPr>
          <a:xfrm>
            <a:off x="90705" y="1772816"/>
            <a:ext cx="6631229" cy="2232248"/>
          </a:xfrm>
          <a:prstGeom prst="wedgeRoundRectCallout">
            <a:avLst>
              <a:gd name="adj1" fmla="val 61829"/>
              <a:gd name="adj2" fmla="val 469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42900">
              <a:defRPr/>
            </a:pPr>
            <a:r>
              <a:rPr lang="ru-RU" altLang="ru-RU" sz="1600" b="1" dirty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ru-RU" altLang="ru-RU" sz="1600" b="1" dirty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ru-RU" altLang="ru-RU" sz="1400" b="1" dirty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29.07.1998 N 135-ФЗ (ред. от 18.03.2020) "Об оценочной деятельности в Российской Федерации"</a:t>
            </a:r>
            <a:endParaRPr lang="ru-RU" altLang="ru-RU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defRPr/>
            </a:pPr>
            <a:r>
              <a:rPr lang="ru-RU" altLang="ru-RU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15. Обязанности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оценщика</a:t>
            </a:r>
          </a:p>
          <a:p>
            <a:pPr indent="342900" algn="just">
              <a:defRPr/>
            </a:pPr>
            <a:r>
              <a:rPr lang="ru-RU" alt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требования настоящего Федерального закона, федеральных стандартов оценки, иных нормативных правовых актов Российской Федерации в области оценочной деятельности, а также требования стандартов и правил оценочной деятельности, утвержденных саморегулируемой организацией оценщиков, членом которой он является;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xmlns="" id="{12CB472A-E1C8-4F2C-8EA0-C04A741C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8022"/>
            <a:ext cx="2088232" cy="28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6">
            <a:extLst>
              <a:ext uri="{FF2B5EF4-FFF2-40B4-BE49-F238E27FC236}">
                <a16:creationId xmlns:a16="http://schemas.microsoft.com/office/drawing/2014/main" xmlns="" id="{28D9F5F7-EFE2-4A33-AD23-734E61B9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6" t="10800" r="82286" b="65401"/>
          <a:stretch>
            <a:fillRect/>
          </a:stretch>
        </p:blipFill>
        <p:spPr bwMode="auto">
          <a:xfrm>
            <a:off x="7509823" y="3141314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3">
            <a:extLst>
              <a:ext uri="{FF2B5EF4-FFF2-40B4-BE49-F238E27FC236}">
                <a16:creationId xmlns:a16="http://schemas.microsoft.com/office/drawing/2014/main" xmlns="" id="{ACB57B01-3750-400E-87DA-97F79B9E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9700"/>
            <a:ext cx="91440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95220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200">
                <a:solidFill>
                  <a:srgbClr val="333333"/>
                </a:solidFill>
              </a:rPr>
              <a:t> </a:t>
            </a:r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xmlns="" id="{BBE710FC-8323-4724-AE0C-43AE4C07E7C7}"/>
              </a:ext>
            </a:extLst>
          </p:cNvPr>
          <p:cNvSpPr/>
          <p:nvPr/>
        </p:nvSpPr>
        <p:spPr>
          <a:xfrm>
            <a:off x="1944216" y="260648"/>
            <a:ext cx="3563888" cy="1151955"/>
          </a:xfrm>
          <a:prstGeom prst="wedgeRoundRectCallout">
            <a:avLst>
              <a:gd name="adj1" fmla="val -75531"/>
              <a:gd name="adj2" fmla="val -251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«Мы оценивали по вашему перечню из договора, а описание вы нам не предоставили!»</a:t>
            </a:r>
          </a:p>
        </p:txBody>
      </p:sp>
      <p:pic>
        <p:nvPicPr>
          <p:cNvPr id="8" name="Рисунок 14">
            <a:extLst>
              <a:ext uri="{FF2B5EF4-FFF2-40B4-BE49-F238E27FC236}">
                <a16:creationId xmlns:a16="http://schemas.microsoft.com/office/drawing/2014/main" xmlns="" id="{9C483129-F530-4EE9-85C8-D3C3D02A97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09" y="202243"/>
            <a:ext cx="792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4724E0-B968-4534-95B3-71055D463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6" t="68161" r="25587" b="15001"/>
          <a:stretch/>
        </p:blipFill>
        <p:spPr bwMode="auto">
          <a:xfrm>
            <a:off x="448949" y="4797152"/>
            <a:ext cx="7651443" cy="16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2B1A80-5395-4392-A70E-AAF09A66CFD2}"/>
              </a:ext>
            </a:extLst>
          </p:cNvPr>
          <p:cNvSpPr txBox="1"/>
          <p:nvPr/>
        </p:nvSpPr>
        <p:spPr>
          <a:xfrm>
            <a:off x="494429" y="4365277"/>
            <a:ext cx="239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Из Требований Банка:</a:t>
            </a:r>
          </a:p>
        </p:txBody>
      </p:sp>
    </p:spTree>
    <p:extLst>
      <p:ext uri="{BB962C8B-B14F-4D97-AF65-F5344CB8AC3E}">
        <p14:creationId xmlns:p14="http://schemas.microsoft.com/office/powerpoint/2010/main" xmlns="" val="1739770335"/>
      </p:ext>
    </p:extLst>
  </p:cSld>
  <p:clrMapOvr>
    <a:masterClrMapping/>
  </p:clrMapOvr>
  <p:transition spd="slow"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">
            <a:extLst>
              <a:ext uri="{FF2B5EF4-FFF2-40B4-BE49-F238E27FC236}">
                <a16:creationId xmlns:a16="http://schemas.microsoft.com/office/drawing/2014/main" xmlns="" id="{74549E25-16CF-4898-8CF1-D187CD9E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00" t="33202" r="24800" b="9401"/>
          <a:stretch>
            <a:fillRect/>
          </a:stretch>
        </p:blipFill>
        <p:spPr bwMode="auto">
          <a:xfrm>
            <a:off x="539750" y="476250"/>
            <a:ext cx="7704138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96E7CDC-0D78-4CDF-BECA-570167E0A5CE}"/>
              </a:ext>
            </a:extLst>
          </p:cNvPr>
          <p:cNvSpPr/>
          <p:nvPr/>
        </p:nvSpPr>
        <p:spPr>
          <a:xfrm>
            <a:off x="395288" y="981075"/>
            <a:ext cx="7848600" cy="2735263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7348" name="Picture 2" descr="https://cityblank.ru/upload/iblock/cc4/cc47d6df370960cbe120d01e999abfeb.gif">
            <a:extLst>
              <a:ext uri="{FF2B5EF4-FFF2-40B4-BE49-F238E27FC236}">
                <a16:creationId xmlns:a16="http://schemas.microsoft.com/office/drawing/2014/main" xmlns="" id="{74F61931-F272-40D4-A814-6907671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9763" y="1773238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40E093B3-7361-4A77-9438-01E74158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28" r="30544" b="47920"/>
          <a:stretch>
            <a:fillRect/>
          </a:stretch>
        </p:blipFill>
        <p:spPr bwMode="auto">
          <a:xfrm>
            <a:off x="116831" y="1865188"/>
            <a:ext cx="872013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Прямоугольник 7">
            <a:extLst>
              <a:ext uri="{FF2B5EF4-FFF2-40B4-BE49-F238E27FC236}">
                <a16:creationId xmlns:a16="http://schemas.microsoft.com/office/drawing/2014/main" xmlns="" id="{4017C960-1042-4E5A-8641-D9F9600A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9215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399" name="TextBox 7">
            <a:extLst>
              <a:ext uri="{FF2B5EF4-FFF2-40B4-BE49-F238E27FC236}">
                <a16:creationId xmlns:a16="http://schemas.microsoft.com/office/drawing/2014/main" xmlns="" id="{CB01DDAF-9554-4BCA-AB04-90E9D4FF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5925"/>
            <a:ext cx="6443663" cy="461963"/>
          </a:xfrm>
          <a:prstGeom prst="rect">
            <a:avLst/>
          </a:prstGeom>
          <a:solidFill>
            <a:srgbClr val="BBE3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ФСО № 3: требования к исходной информации</a:t>
            </a:r>
            <a:endParaRPr lang="ru-RU" altLang="ru-RU" sz="2400" b="1" u="sng">
              <a:latin typeface="Arial" panose="020B0604020202020204" pitchFamily="34" charset="0"/>
            </a:endParaRPr>
          </a:p>
        </p:txBody>
      </p:sp>
      <p:sp>
        <p:nvSpPr>
          <p:cNvPr id="59400" name="Прямоугольник 1">
            <a:extLst>
              <a:ext uri="{FF2B5EF4-FFF2-40B4-BE49-F238E27FC236}">
                <a16:creationId xmlns:a16="http://schemas.microsoft.com/office/drawing/2014/main" xmlns="" id="{1256867F-7949-4872-8B1E-F2818D0A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1073150"/>
            <a:ext cx="8811617" cy="240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10. В приложении к отчету об оценке </a:t>
            </a:r>
            <a:r>
              <a:rPr lang="ru-RU" altLang="ru-RU" sz="14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должны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содержаться копии документов, используемые оценщиком и устанавливающие количественные и качественные характеристики объекта оценки, в том числе правоустанавливающие и </a:t>
            </a:r>
            <a:r>
              <a:rPr lang="ru-RU" alt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правоподтверждающие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документы, а также документы технической инвентаризации, заключения экспертиз, а также другие документы по объекту оценки (при их наличии).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12. Документы, предоставленные заказчиком (в том числе справки, таблицы, бухгалтерские балансы), </a:t>
            </a: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должны быть подписаны уполномоченным на то лицом и заверены в установленном порядке, и к отчету прикладываются их копии.</a:t>
            </a:r>
            <a:endParaRPr lang="ru-RU" altLang="ru-RU" sz="1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401" name="TextBox 1">
            <a:extLst>
              <a:ext uri="{FF2B5EF4-FFF2-40B4-BE49-F238E27FC236}">
                <a16:creationId xmlns:a16="http://schemas.microsoft.com/office/drawing/2014/main" xmlns="" id="{375650B7-A47F-44B5-B89A-1A3C995B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3346012"/>
            <a:ext cx="5446712" cy="646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ОСОБЫЕ ДОПУЩЕНИЯ!</a:t>
            </a:r>
          </a:p>
        </p:txBody>
      </p:sp>
      <p:pic>
        <p:nvPicPr>
          <p:cNvPr id="59402" name="Picture 10">
            <a:extLst>
              <a:ext uri="{FF2B5EF4-FFF2-40B4-BE49-F238E27FC236}">
                <a16:creationId xmlns:a16="http://schemas.microsoft.com/office/drawing/2014/main" xmlns="" id="{C5276247-50F9-4255-B6EB-6A7D4892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543" y="3236883"/>
            <a:ext cx="14541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Номер слайда 1">
            <a:extLst>
              <a:ext uri="{FF2B5EF4-FFF2-40B4-BE49-F238E27FC236}">
                <a16:creationId xmlns:a16="http://schemas.microsoft.com/office/drawing/2014/main" xmlns="" id="{F6840545-9324-49FE-8BB7-900ABB8441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172450" y="6356350"/>
            <a:ext cx="792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E6363E7-648E-4040-91A0-4D29305710AA}" type="slidenum">
              <a:rPr lang="ru-RU" smtClean="0"/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ru-RU" altLang="ru-RU" sz="1200">
              <a:solidFill>
                <a:srgbClr val="BFBF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9B16FE7-8EC0-414E-974B-7A63AC7D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04813"/>
            <a:ext cx="7920038" cy="503237"/>
          </a:xfrm>
        </p:spPr>
        <p:txBody>
          <a:bodyPr/>
          <a:lstStyle/>
          <a:p>
            <a:pPr>
              <a:defRPr/>
            </a:pPr>
            <a:r>
              <a:rPr lang="ru-RU" sz="1600" dirty="0"/>
              <a:t>Требования к анализу рынка в отчетах об оценке</a:t>
            </a:r>
          </a:p>
        </p:txBody>
      </p:sp>
      <p:pic>
        <p:nvPicPr>
          <p:cNvPr id="75780" name="Рисунок 3">
            <a:extLst>
              <a:ext uri="{FF2B5EF4-FFF2-40B4-BE49-F238E27FC236}">
                <a16:creationId xmlns:a16="http://schemas.microsoft.com/office/drawing/2014/main" xmlns="" id="{C1A84E87-5B31-46DD-85AF-67D47C51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3" t="40199" r="27950" b="42999"/>
          <a:stretch>
            <a:fillRect/>
          </a:stretch>
        </p:blipFill>
        <p:spPr bwMode="auto">
          <a:xfrm>
            <a:off x="395288" y="1628775"/>
            <a:ext cx="7351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AC5F7F-222B-4C8E-8A01-9BC6EBA18D85}"/>
              </a:ext>
            </a:extLst>
          </p:cNvPr>
          <p:cNvSpPr/>
          <p:nvPr/>
        </p:nvSpPr>
        <p:spPr>
          <a:xfrm>
            <a:off x="60325" y="1347788"/>
            <a:ext cx="7704138" cy="1441450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5782" name="Picture 2">
            <a:extLst>
              <a:ext uri="{FF2B5EF4-FFF2-40B4-BE49-F238E27FC236}">
                <a16:creationId xmlns:a16="http://schemas.microsoft.com/office/drawing/2014/main" xmlns="" id="{F057FBF5-F0FA-4FD1-9D27-9F97B6CD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613" y="1700213"/>
            <a:ext cx="8207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5">
            <a:extLst>
              <a:ext uri="{FF2B5EF4-FFF2-40B4-BE49-F238E27FC236}">
                <a16:creationId xmlns:a16="http://schemas.microsoft.com/office/drawing/2014/main" xmlns="" id="{062C2463-4E18-4A0F-92F4-57F463D9FB53}"/>
              </a:ext>
            </a:extLst>
          </p:cNvPr>
          <p:cNvSpPr/>
          <p:nvPr/>
        </p:nvSpPr>
        <p:spPr>
          <a:xfrm>
            <a:off x="181545" y="3615974"/>
            <a:ext cx="8353623" cy="1800225"/>
          </a:xfrm>
          <a:prstGeom prst="wedgeRoundRectCallout">
            <a:avLst>
              <a:gd name="adj1" fmla="val 54813"/>
              <a:gd name="adj2" fmla="val 79591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Животный мир области довольно богат и своеобразен, что обусловлено особенностями её географического положения и климата, разнообразием и контрастностью ландшафтов. По предварительным оценкам, на территории области обитает более 15 тысяч видов беспозвоночных и около 500 видов позвоночных животных, в том числе около 9 тысяч видов насекомых, 80 видов рыб, 8 видов земноводных, 15 видов пресмыкающихся, 300 видов птиц и 80 видов млекопитающих</a:t>
            </a:r>
          </a:p>
        </p:txBody>
      </p:sp>
    </p:spTree>
  </p:cSld>
  <p:clrMapOvr>
    <a:masterClrMapping/>
  </p:clrMapOvr>
  <p:transition spd="slow"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88-17C0-47CD-893F-52D616BFEDA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27565"/>
            <a:ext cx="7920880" cy="504056"/>
          </a:xfrm>
        </p:spPr>
        <p:txBody>
          <a:bodyPr/>
          <a:lstStyle/>
          <a:p>
            <a:r>
              <a:rPr lang="ru-RU" sz="1600" dirty="0"/>
              <a:t>Требования к описанию РАСЧЕТОВ в отчетах об оценке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7762" y="476672"/>
            <a:ext cx="6491970" cy="62952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78141" y="699263"/>
            <a:ext cx="6552728" cy="63206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54307" y="718295"/>
            <a:ext cx="1922220" cy="1126529"/>
          </a:xfrm>
          <a:prstGeom prst="wedgeRoundRectCallout">
            <a:avLst>
              <a:gd name="adj1" fmla="val 84416"/>
              <a:gd name="adj2" fmla="val 1369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«В качестве аналогов выбраны наиболее сопоставимые объекты»</a:t>
            </a:r>
          </a:p>
        </p:txBody>
      </p:sp>
      <p:pic>
        <p:nvPicPr>
          <p:cNvPr id="8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68444" y="908720"/>
            <a:ext cx="43300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63" y="1844824"/>
            <a:ext cx="6428345" cy="316835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8969" y="2031037"/>
            <a:ext cx="766178" cy="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0148" y="2752048"/>
            <a:ext cx="766178" cy="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5720" y="3381931"/>
            <a:ext cx="766178" cy="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9239" y="4091276"/>
            <a:ext cx="766178" cy="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94154" y="4774863"/>
            <a:ext cx="766178" cy="64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802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20688"/>
            <a:ext cx="7992888" cy="1368152"/>
          </a:xfrm>
        </p:spPr>
        <p:txBody>
          <a:bodyPr/>
          <a:lstStyle/>
          <a:p>
            <a:r>
              <a:rPr lang="ru-RU" sz="1800" dirty="0"/>
              <a:t>Проблема с отсутствием стратегических выводов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8ADBD67-DEF8-44A5-9135-46872B47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70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580216-DEED-42F1-965A-153603955803}"/>
              </a:ext>
            </a:extLst>
          </p:cNvPr>
          <p:cNvSpPr/>
          <p:nvPr/>
        </p:nvSpPr>
        <p:spPr>
          <a:xfrm>
            <a:off x="467544" y="836712"/>
            <a:ext cx="842493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карта к конкурсной документации: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Помимо случаев исключения контрагента из перечня квалифицированных контрагентов указанных в п. 17.4 Документации, Заказчик </a:t>
            </a:r>
            <a:r>
              <a:rPr lang="ru-RU" sz="1600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вправе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исключить из перечня квалифицированных контрагенто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в следующих случаях: </a:t>
            </a:r>
            <a:endParaRPr lang="en-GB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Систематическое (два и более раз) нарушение сроков выполнения работ по вине Исполнителя; </a:t>
            </a:r>
            <a:endParaRPr lang="en-GB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Систематическое (два и более раз в течение одного календарного года) предоставление отчетов ненадлежащего качества, повлекшее за собой необходимость трёх и более итераций рассмотрения Заказчиком проектов отчетов до устранения ошибок; </a:t>
            </a:r>
            <a:endParaRPr lang="en-GB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Систематическое (два и более раз в течение одного календарного года)  предоставление отчетов ненадлежащего качества, по которым после рассмотрения Заказчиком проекта отчета после устранения ошибок результат изменился более чем на 30%. 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87734"/>
      </p:ext>
    </p:extLst>
  </p:cSld>
  <p:clrMapOvr>
    <a:masterClrMapping/>
  </p:clrMapOvr>
  <p:transition spd="slow" advTm="9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F92E43B-260A-4B98-9773-20C9CDA14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D238D-F53E-4C45-9A01-C17AD54B0599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74D2EA-12EF-4B54-8373-F3049493885A}"/>
              </a:ext>
            </a:extLst>
          </p:cNvPr>
          <p:cNvSpPr txBox="1"/>
          <p:nvPr/>
        </p:nvSpPr>
        <p:spPr>
          <a:xfrm>
            <a:off x="331484" y="836712"/>
            <a:ext cx="54404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Задание на оценку: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Объект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Предполагаемое использование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Допущения, на которых должна основываться оценка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расчетные величины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представлению результата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Чек-лист предоставляемой информации</a:t>
            </a:r>
          </a:p>
          <a:p>
            <a:endParaRPr lang="ru-RU" dirty="0"/>
          </a:p>
          <a:p>
            <a:r>
              <a:rPr lang="ru-RU" b="1" dirty="0"/>
              <a:t>Договор: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Сроки рассмотрения драфтов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/>
              <a:t>Требования Банка: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отчетам об оценке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/>
              <a:t>Условия конкурсной документации: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Критерии исключения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/>
              <a:t>Требования законодательства об оценке…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3234E3-6C2F-448A-A45E-A22AE73FC3E0}"/>
              </a:ext>
            </a:extLst>
          </p:cNvPr>
          <p:cNvSpPr txBox="1"/>
          <p:nvPr/>
        </p:nvSpPr>
        <p:spPr>
          <a:xfrm>
            <a:off x="251520" y="202965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Полезная информация до принятия решения об участии в проекте: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6382C30-5294-4835-9990-E4FC47F35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5" t="7541" r="20705" b="6060"/>
          <a:stretch/>
        </p:blipFill>
        <p:spPr bwMode="auto">
          <a:xfrm>
            <a:off x="5436096" y="1955163"/>
            <a:ext cx="29691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734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88-17C0-47CD-893F-52D616BFEDA1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33794" name="Picture 2" descr="https://www.oma.by/faq/faq-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4103" y="2204864"/>
            <a:ext cx="6137920" cy="21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730516-04A8-4E22-8941-100B9A26198C}"/>
              </a:ext>
            </a:extLst>
          </p:cNvPr>
          <p:cNvSpPr txBox="1"/>
          <p:nvPr/>
        </p:nvSpPr>
        <p:spPr>
          <a:xfrm>
            <a:off x="971600" y="1700808"/>
            <a:ext cx="357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334134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BAB88-17C0-47CD-893F-52D616BFEDA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7" name="Заголовок 4">
            <a:extLst>
              <a:ext uri="{FF2B5EF4-FFF2-40B4-BE49-F238E27FC236}">
                <a16:creationId xmlns:a16="http://schemas.microsoft.com/office/drawing/2014/main" xmlns="" id="{3180B18F-4B3B-46B8-914A-CD152602F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3" y="3214688"/>
            <a:ext cx="7920037" cy="503237"/>
          </a:xfrm>
          <a:prstGeom prst="rect">
            <a:avLst/>
          </a:prstGeom>
        </p:spPr>
        <p:txBody>
          <a:bodyPr/>
          <a:lstStyle/>
          <a:p>
            <a:r>
              <a:rPr lang="ru-RU" sz="1600" dirty="0"/>
              <a:t>Особенности оценочной ситуации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FCA820-47DE-413F-8A46-990C5B4EDC56}"/>
              </a:ext>
            </a:extLst>
          </p:cNvPr>
          <p:cNvSpPr/>
          <p:nvPr/>
        </p:nvSpPr>
        <p:spPr>
          <a:xfrm>
            <a:off x="395536" y="2073820"/>
            <a:ext cx="216828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aseFontBold"/>
              </a:rPr>
              <a:t>Банк плохих долгов</a:t>
            </a:r>
            <a:endParaRPr lang="ru-RU" b="1" i="0" dirty="0">
              <a:solidFill>
                <a:srgbClr val="000000"/>
              </a:solidFill>
              <a:effectLst/>
              <a:latin typeface="BaseFontBol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625FDE-B3A1-4AED-A98B-40DA9AD7325E}"/>
              </a:ext>
            </a:extLst>
          </p:cNvPr>
          <p:cNvSpPr/>
          <p:nvPr/>
        </p:nvSpPr>
        <p:spPr>
          <a:xfrm>
            <a:off x="789832" y="2423032"/>
            <a:ext cx="309892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aseFont"/>
              </a:rPr>
              <a:t>Банк непрофильных активов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BE0D160-0562-465B-ACEC-329EF048879A}"/>
              </a:ext>
            </a:extLst>
          </p:cNvPr>
          <p:cNvSpPr/>
          <p:nvPr/>
        </p:nvSpPr>
        <p:spPr>
          <a:xfrm>
            <a:off x="436295" y="2757423"/>
            <a:ext cx="280660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Банк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"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плохих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" 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активов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pic>
        <p:nvPicPr>
          <p:cNvPr id="1026" name="Picture 2" descr="Ð¤Ð¾ÑÐ¾ ÐÐ°ÐºÑÐ¸Ð¼Ð° Ð¡ÑÑÐ»Ð¾Ð²Ð° / Ð¢ÐÐ¡Ð¡ / ÐÐµÐ´Ð¾Ð¼Ð¾ÑÑÐ¸">
            <a:extLst>
              <a:ext uri="{FF2B5EF4-FFF2-40B4-BE49-F238E27FC236}">
                <a16:creationId xmlns:a16="http://schemas.microsoft.com/office/drawing/2014/main" xmlns="" id="{3552C63D-FF0E-4B9C-B1EC-AD5D028F8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81" t="28628" r="3801" b="40651"/>
          <a:stretch/>
        </p:blipFill>
        <p:spPr bwMode="auto">
          <a:xfrm>
            <a:off x="611560" y="1299966"/>
            <a:ext cx="2591375" cy="7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8D437A-3A88-4B73-895D-2ABFA78A1075}"/>
              </a:ext>
            </a:extLst>
          </p:cNvPr>
          <p:cNvSpPr txBox="1"/>
          <p:nvPr/>
        </p:nvSpPr>
        <p:spPr>
          <a:xfrm>
            <a:off x="5040052" y="1233093"/>
            <a:ext cx="3456384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ОБЫЧНЫЙ БАНК </a:t>
            </a:r>
          </a:p>
          <a:p>
            <a:pPr algn="ctr"/>
            <a:r>
              <a:rPr lang="ru-RU" sz="2000" dirty="0"/>
              <a:t>Банк Хорошего Настроения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19B4CBC-0540-4DD7-9D6A-CFEA3B68773B}"/>
              </a:ext>
            </a:extLst>
          </p:cNvPr>
          <p:cNvSpPr/>
          <p:nvPr/>
        </p:nvSpPr>
        <p:spPr>
          <a:xfrm>
            <a:off x="5884149" y="2041276"/>
            <a:ext cx="28705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aseFontBold"/>
              </a:rPr>
              <a:t>Банк пока хороших долгов</a:t>
            </a:r>
            <a:endParaRPr lang="ru-RU" b="1" i="0" dirty="0">
              <a:solidFill>
                <a:srgbClr val="000000"/>
              </a:solidFill>
              <a:effectLst/>
              <a:latin typeface="BaseFontBold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27C393-8D92-4B5A-82BD-34F0F52DEA77}"/>
              </a:ext>
            </a:extLst>
          </p:cNvPr>
          <p:cNvSpPr/>
          <p:nvPr/>
        </p:nvSpPr>
        <p:spPr>
          <a:xfrm>
            <a:off x="4884156" y="2398751"/>
            <a:ext cx="394300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aseFont"/>
              </a:rPr>
              <a:t>Банк заинтересованных </a:t>
            </a:r>
            <a:r>
              <a:rPr lang="ru-RU" b="1" dirty="0" err="1">
                <a:solidFill>
                  <a:srgbClr val="000000"/>
                </a:solidFill>
                <a:latin typeface="BaseFont"/>
              </a:rPr>
              <a:t>кредитчиков</a:t>
            </a:r>
            <a:endParaRPr lang="ru-RU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80DA343-9DC2-4E17-A74D-96E83CFA614F}"/>
              </a:ext>
            </a:extLst>
          </p:cNvPr>
          <p:cNvSpPr/>
          <p:nvPr/>
        </p:nvSpPr>
        <p:spPr>
          <a:xfrm>
            <a:off x="4826659" y="2768083"/>
            <a:ext cx="39707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Банк самых ликвидных активов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FB86F0-0444-4D34-BC9C-97046C3CCA60}"/>
              </a:ext>
            </a:extLst>
          </p:cNvPr>
          <p:cNvSpPr txBox="1"/>
          <p:nvPr/>
        </p:nvSpPr>
        <p:spPr>
          <a:xfrm>
            <a:off x="3986138" y="1518056"/>
            <a:ext cx="56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VS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ACB075-E94F-4756-865F-5CE4A08FB2BC}"/>
              </a:ext>
            </a:extLst>
          </p:cNvPr>
          <p:cNvSpPr txBox="1"/>
          <p:nvPr/>
        </p:nvSpPr>
        <p:spPr>
          <a:xfrm>
            <a:off x="4997960" y="3624780"/>
            <a:ext cx="3756718" cy="2215991"/>
          </a:xfrm>
          <a:prstGeom prst="rect">
            <a:avLst/>
          </a:prstGeom>
          <a:solidFill>
            <a:srgbClr val="FFD9FA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Добровольный характер предоставления информации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Потребность в обеспечении сделки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Заинтересованность клиента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Ответственность заёмщика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BB279A-6BDD-4FEC-A4D0-7A2D4835E643}"/>
              </a:ext>
            </a:extLst>
          </p:cNvPr>
          <p:cNvSpPr txBox="1"/>
          <p:nvPr/>
        </p:nvSpPr>
        <p:spPr>
          <a:xfrm>
            <a:off x="481265" y="3665149"/>
            <a:ext cx="3528392" cy="22159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Ограниченная информация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Контрагенты – должники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Конфликтные ситуации с собственниками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Потребность в понимании реальной цифры</a:t>
            </a:r>
          </a:p>
        </p:txBody>
      </p:sp>
    </p:spTree>
    <p:extLst>
      <p:ext uri="{BB962C8B-B14F-4D97-AF65-F5344CB8AC3E}">
        <p14:creationId xmlns:p14="http://schemas.microsoft.com/office/powerpoint/2010/main" xmlns="" val="237918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51ECBBE-ECA6-469C-B450-DE44B57D0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D238D-F53E-4C45-9A01-C17AD54B059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863FA0-62C0-44F9-A474-FE965B56E81F}"/>
              </a:ext>
            </a:extLst>
          </p:cNvPr>
          <p:cNvSpPr txBox="1"/>
          <p:nvPr/>
        </p:nvSpPr>
        <p:spPr>
          <a:xfrm>
            <a:off x="539552" y="476672"/>
            <a:ext cx="387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Текущий этап взаимодействия с НОК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214C14-9273-4A56-B17C-4157E232ABF6}"/>
              </a:ext>
            </a:extLst>
          </p:cNvPr>
          <p:cNvSpPr txBox="1"/>
          <p:nvPr/>
        </p:nvSpPr>
        <p:spPr>
          <a:xfrm>
            <a:off x="538071" y="1052736"/>
            <a:ext cx="8262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/>
              <a:t>С мая 2020 г.</a:t>
            </a:r>
          </a:p>
          <a:p>
            <a:r>
              <a:rPr lang="ru-RU" dirty="0"/>
              <a:t>Укомплектована Служба оценки залогов и активов </a:t>
            </a:r>
          </a:p>
          <a:p>
            <a:r>
              <a:rPr lang="ru-RU" dirty="0"/>
              <a:t>Проведен отбор квалифицированных контрагентов</a:t>
            </a:r>
          </a:p>
          <a:p>
            <a:r>
              <a:rPr lang="ru-RU" dirty="0"/>
              <a:t>Введены Требования Банка к отчетам об оценке</a:t>
            </a:r>
          </a:p>
          <a:p>
            <a:r>
              <a:rPr lang="ru-RU" dirty="0"/>
              <a:t>Проведено обучение НОК</a:t>
            </a:r>
          </a:p>
          <a:p>
            <a:r>
              <a:rPr lang="ru-RU" dirty="0"/>
              <a:t>Ведется мониторинг проектов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Результаты:</a:t>
            </a:r>
          </a:p>
          <a:p>
            <a:r>
              <a:rPr lang="ru-RU" dirty="0"/>
              <a:t>Приведение Заданий на оценку к формату ФСО, детализация исходных условий</a:t>
            </a:r>
          </a:p>
          <a:p>
            <a:r>
              <a:rPr lang="ru-RU" dirty="0"/>
              <a:t>Существенно сократилось количество итераций проверки отчетов</a:t>
            </a:r>
          </a:p>
          <a:p>
            <a:r>
              <a:rPr lang="ru-RU" dirty="0"/>
              <a:t>Повысилось качество предоставляемых работ</a:t>
            </a:r>
          </a:p>
          <a:p>
            <a:r>
              <a:rPr lang="ru-RU" dirty="0"/>
              <a:t>Расширен перечень аккредитованных СРО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602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развернутая 18">
            <a:extLst>
              <a:ext uri="{FF2B5EF4-FFF2-40B4-BE49-F238E27FC236}">
                <a16:creationId xmlns:a16="http://schemas.microsoft.com/office/drawing/2014/main" xmlns="" id="{E2670ACE-4218-4057-A44E-BA2E30D6EF24}"/>
              </a:ext>
            </a:extLst>
          </p:cNvPr>
          <p:cNvSpPr/>
          <p:nvPr/>
        </p:nvSpPr>
        <p:spPr>
          <a:xfrm rot="5400000">
            <a:off x="5764238" y="3361608"/>
            <a:ext cx="3411660" cy="2771800"/>
          </a:xfrm>
          <a:prstGeom prst="uturnArrow">
            <a:avLst>
              <a:gd name="adj1" fmla="val 30965"/>
              <a:gd name="adj2" fmla="val 25000"/>
              <a:gd name="adj3" fmla="val 26851"/>
              <a:gd name="adj4" fmla="val 43750"/>
              <a:gd name="adj5" fmla="val 75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решение 8">
            <a:extLst>
              <a:ext uri="{FF2B5EF4-FFF2-40B4-BE49-F238E27FC236}">
                <a16:creationId xmlns:a16="http://schemas.microsoft.com/office/drawing/2014/main" xmlns="" id="{96AB31D8-ECDD-49EB-9EF7-08149D9124B9}"/>
              </a:ext>
            </a:extLst>
          </p:cNvPr>
          <p:cNvSpPr/>
          <p:nvPr/>
        </p:nvSpPr>
        <p:spPr>
          <a:xfrm>
            <a:off x="561358" y="2625826"/>
            <a:ext cx="8424936" cy="2520280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88-17C0-47CD-893F-52D616BFEDA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1416" y="332656"/>
            <a:ext cx="7920880" cy="504056"/>
          </a:xfrm>
        </p:spPr>
        <p:txBody>
          <a:bodyPr/>
          <a:lstStyle/>
          <a:p>
            <a:r>
              <a:rPr lang="ru-RU" sz="1600" dirty="0"/>
              <a:t>Проблемы с информационным обеспечением</a:t>
            </a:r>
          </a:p>
        </p:txBody>
      </p:sp>
      <p:sp>
        <p:nvSpPr>
          <p:cNvPr id="3" name="Блок-схема: данные 2">
            <a:extLst>
              <a:ext uri="{FF2B5EF4-FFF2-40B4-BE49-F238E27FC236}">
                <a16:creationId xmlns:a16="http://schemas.microsoft.com/office/drawing/2014/main" xmlns="" id="{C0F410EA-DDC1-40ED-BDD4-EAFC54D1B5C6}"/>
              </a:ext>
            </a:extLst>
          </p:cNvPr>
          <p:cNvSpPr/>
          <p:nvPr/>
        </p:nvSpPr>
        <p:spPr>
          <a:xfrm>
            <a:off x="107504" y="937172"/>
            <a:ext cx="8748464" cy="1619312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неготовность инициаторов оценки к предоставлению исчерпывающих данных по объектам оценки,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ряде случаев НОК даже не пытались запросить информацию, которая влияет на итоговую стоимость объекта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7129D6-67D4-4138-8EA3-248EBCFD9EB3}"/>
              </a:ext>
            </a:extLst>
          </p:cNvPr>
          <p:cNvSpPr txBox="1"/>
          <p:nvPr/>
        </p:nvSpPr>
        <p:spPr>
          <a:xfrm>
            <a:off x="3203848" y="3041676"/>
            <a:ext cx="374441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типовые перечни информации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которую необходимо собирать по объектам оценки. </a:t>
            </a:r>
          </a:p>
          <a:p>
            <a:pPr>
              <a:spcAft>
                <a:spcPts val="120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по ограничениям в отчетах в случае проблем с наличием нужной информации. </a:t>
            </a:r>
            <a:endParaRPr lang="ru-RU" sz="1400" dirty="0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CD32CB6B-FDA9-4EA3-A66A-8B90691D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89694"/>
            <a:ext cx="809049" cy="6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72BCF9-F371-47F3-B04D-9DF891C85651}"/>
              </a:ext>
            </a:extLst>
          </p:cNvPr>
          <p:cNvSpPr txBox="1"/>
          <p:nvPr/>
        </p:nvSpPr>
        <p:spPr>
          <a:xfrm>
            <a:off x="5292080" y="55619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См. Задание!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9131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>
            <a:extLst>
              <a:ext uri="{FF2B5EF4-FFF2-40B4-BE49-F238E27FC236}">
                <a16:creationId xmlns:a16="http://schemas.microsoft.com/office/drawing/2014/main" xmlns="" id="{8BEBFE21-F9B0-4471-83B8-859C6F4F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5" t="29001" r="50787" b="15054"/>
          <a:stretch>
            <a:fillRect/>
          </a:stretch>
        </p:blipFill>
        <p:spPr bwMode="auto">
          <a:xfrm>
            <a:off x="684213" y="188913"/>
            <a:ext cx="7416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5479499"/>
      </p:ext>
    </p:extLst>
  </p:cSld>
  <p:clrMapOvr>
    <a:masterClrMapping/>
  </p:clrMapOvr>
  <p:transition spd="slow" advTm="9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развернутая 18">
            <a:extLst>
              <a:ext uri="{FF2B5EF4-FFF2-40B4-BE49-F238E27FC236}">
                <a16:creationId xmlns:a16="http://schemas.microsoft.com/office/drawing/2014/main" xmlns="" id="{E2670ACE-4218-4057-A44E-BA2E30D6EF24}"/>
              </a:ext>
            </a:extLst>
          </p:cNvPr>
          <p:cNvSpPr/>
          <p:nvPr/>
        </p:nvSpPr>
        <p:spPr>
          <a:xfrm rot="5400000">
            <a:off x="5980262" y="3577632"/>
            <a:ext cx="3411660" cy="2339752"/>
          </a:xfrm>
          <a:prstGeom prst="uturnArrow">
            <a:avLst>
              <a:gd name="adj1" fmla="val 30965"/>
              <a:gd name="adj2" fmla="val 24239"/>
              <a:gd name="adj3" fmla="val 30235"/>
              <a:gd name="adj4" fmla="val 43750"/>
              <a:gd name="adj5" fmla="val 75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решение 8">
            <a:extLst>
              <a:ext uri="{FF2B5EF4-FFF2-40B4-BE49-F238E27FC236}">
                <a16:creationId xmlns:a16="http://schemas.microsoft.com/office/drawing/2014/main" xmlns="" id="{96AB31D8-ECDD-49EB-9EF7-08149D9124B9}"/>
              </a:ext>
            </a:extLst>
          </p:cNvPr>
          <p:cNvSpPr/>
          <p:nvPr/>
        </p:nvSpPr>
        <p:spPr>
          <a:xfrm>
            <a:off x="-87992" y="791500"/>
            <a:ext cx="9988584" cy="6093884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AB88-17C0-47CD-893F-52D616BFEDA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1416" y="332656"/>
            <a:ext cx="7920880" cy="504056"/>
          </a:xfrm>
        </p:spPr>
        <p:txBody>
          <a:bodyPr/>
          <a:lstStyle/>
          <a:p>
            <a:r>
              <a:rPr lang="ru-RU" sz="1600" dirty="0"/>
              <a:t>Проблемы с качеством отчетов НОК</a:t>
            </a:r>
          </a:p>
        </p:txBody>
      </p:sp>
      <p:sp>
        <p:nvSpPr>
          <p:cNvPr id="3" name="Блок-схема: данные 2">
            <a:extLst>
              <a:ext uri="{FF2B5EF4-FFF2-40B4-BE49-F238E27FC236}">
                <a16:creationId xmlns:a16="http://schemas.microsoft.com/office/drawing/2014/main" xmlns="" id="{C0F410EA-DDC1-40ED-BDD4-EAFC54D1B5C6}"/>
              </a:ext>
            </a:extLst>
          </p:cNvPr>
          <p:cNvSpPr/>
          <p:nvPr/>
        </p:nvSpPr>
        <p:spPr>
          <a:xfrm>
            <a:off x="-508" y="703329"/>
            <a:ext cx="9145016" cy="1573544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понимания оценочной ситуации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Нечеткая идентификация объектов оценки Неправильное использование допущений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Поверхностный анализ рынка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Некорректные методы расчета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Непрозрачность описания процесса расчета 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Большое расхождение результатов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7129D6-67D4-4138-8EA3-248EBCFD9EB3}"/>
              </a:ext>
            </a:extLst>
          </p:cNvPr>
          <p:cNvSpPr txBox="1"/>
          <p:nvPr/>
        </p:nvSpPr>
        <p:spPr>
          <a:xfrm>
            <a:off x="2195736" y="2417248"/>
            <a:ext cx="727280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Задания на оценку 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формулировки предполагаемого использования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 результатов оценки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запрашиваемой информации, 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детализация требований к формулировкам допущений</a:t>
            </a: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fontAlgn="b"/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отчетам об оценке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детализация описания объектов в отчете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задачи, которые требуется решить в процессе анализа рынка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расчетам (устранить наиболее типичные ошибки)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специальные требования к прозрачности обоснования</a:t>
            </a:r>
          </a:p>
          <a:p>
            <a:pPr marL="285750" indent="-285750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сходимости и проверяемости результатов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CD32CB6B-FDA9-4EA3-A66A-8B90691D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13240"/>
            <a:ext cx="809049" cy="67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72BCF9-F371-47F3-B04D-9DF891C85651}"/>
              </a:ext>
            </a:extLst>
          </p:cNvPr>
          <p:cNvSpPr txBox="1"/>
          <p:nvPr/>
        </p:nvSpPr>
        <p:spPr>
          <a:xfrm>
            <a:off x="4932040" y="56669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См. Требования Банка и Задание!</a:t>
            </a:r>
          </a:p>
        </p:txBody>
      </p:sp>
      <p:pic>
        <p:nvPicPr>
          <p:cNvPr id="10" name="Рисунок 7" descr="logo_new_102010">
            <a:extLst>
              <a:ext uri="{FF2B5EF4-FFF2-40B4-BE49-F238E27FC236}">
                <a16:creationId xmlns:a16="http://schemas.microsoft.com/office/drawing/2014/main" xmlns="" id="{C8AEF2AC-EBC2-41D7-8567-EB14A0AE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4" y="3546681"/>
            <a:ext cx="1979712" cy="5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188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46F55-C237-4FAC-9FA9-4C9F92E5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6850"/>
            <a:ext cx="8153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cap="all" dirty="0"/>
              <a:t>Размещение Требований банка</a:t>
            </a:r>
          </a:p>
        </p:txBody>
      </p:sp>
      <p:pic>
        <p:nvPicPr>
          <p:cNvPr id="27651" name="Рисунок 4">
            <a:extLst>
              <a:ext uri="{FF2B5EF4-FFF2-40B4-BE49-F238E27FC236}">
                <a16:creationId xmlns:a16="http://schemas.microsoft.com/office/drawing/2014/main" xmlns="" id="{C8074B16-ECEF-43A0-82DC-F223C7F6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1" t="10455" r="18500" b="20190"/>
          <a:stretch>
            <a:fillRect/>
          </a:stretch>
        </p:blipFill>
        <p:spPr bwMode="auto">
          <a:xfrm>
            <a:off x="257175" y="692150"/>
            <a:ext cx="88931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8021503"/>
      </p:ext>
    </p:extLst>
  </p:cSld>
  <p:clrMapOvr>
    <a:masterClrMapping/>
  </p:clrMapOvr>
  <p:transition spd="slow" advTm="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84CD9CE-82D4-4797-9F9A-7B66540B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3525"/>
            <a:ext cx="508518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чко с текстом: прямоугольное 8" descr="Тоже утопия">
            <a:extLst>
              <a:ext uri="{FF2B5EF4-FFF2-40B4-BE49-F238E27FC236}">
                <a16:creationId xmlns:a16="http://schemas.microsoft.com/office/drawing/2014/main" xmlns="" id="{29FD8290-7958-4C93-84EE-F0DBD333C9CB}"/>
              </a:ext>
            </a:extLst>
          </p:cNvPr>
          <p:cNvSpPr/>
          <p:nvPr/>
        </p:nvSpPr>
        <p:spPr>
          <a:xfrm>
            <a:off x="251520" y="1700808"/>
            <a:ext cx="2376264" cy="1296144"/>
          </a:xfrm>
          <a:prstGeom prst="wedgeRectCallout">
            <a:avLst>
              <a:gd name="adj1" fmla="val 87086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Тоже утопия в условиях конкурсной закупки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xmlns="" id="{997C6064-F810-4D7C-81FF-BB61A09C9A2B}"/>
              </a:ext>
            </a:extLst>
          </p:cNvPr>
          <p:cNvSpPr/>
          <p:nvPr/>
        </p:nvSpPr>
        <p:spPr>
          <a:xfrm>
            <a:off x="6300192" y="620688"/>
            <a:ext cx="2448272" cy="1224136"/>
          </a:xfrm>
          <a:prstGeom prst="wedgeRectCallout">
            <a:avLst>
              <a:gd name="adj1" fmla="val -111177"/>
              <a:gd name="adj2" fmla="val 16173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утопия, </a:t>
            </a:r>
            <a:br>
              <a:rPr lang="ru-RU" dirty="0"/>
            </a:br>
            <a:r>
              <a:rPr lang="ru-RU" dirty="0"/>
              <a:t>а </a:t>
            </a:r>
            <a:r>
              <a:rPr lang="en-GB" dirty="0"/>
              <a:t>KPI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766839"/>
      </p:ext>
    </p:extLst>
  </p:cSld>
  <p:clrMapOvr>
    <a:masterClrMapping/>
  </p:clrMapOvr>
</p:sld>
</file>

<file path=ppt/theme/theme1.xml><?xml version="1.0" encoding="utf-8"?>
<a:theme xmlns:a="http://schemas.openxmlformats.org/drawingml/2006/main" name="Trust_for_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ополнительная тема ТРА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AC2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итульный 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ас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Trust_for_print</Template>
  <TotalTime>0</TotalTime>
  <Words>1298</Words>
  <Application>Microsoft Office PowerPoint</Application>
  <PresentationFormat>Экран (4:3)</PresentationFormat>
  <Paragraphs>249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Trust_for_print</vt:lpstr>
      <vt:lpstr>Дополнительная тема ТРАСТ</vt:lpstr>
      <vt:lpstr>Титульный лист</vt:lpstr>
      <vt:lpstr>09.12.2020  Опыт взаимодействия  с независимыми оценочными компаниями по оценке проблемных активов         </vt:lpstr>
      <vt:lpstr>Слайд 2</vt:lpstr>
      <vt:lpstr>Особенности оценочной ситуации</vt:lpstr>
      <vt:lpstr>Слайд 4</vt:lpstr>
      <vt:lpstr>Проблемы с информационным обеспечением</vt:lpstr>
      <vt:lpstr>Слайд 6</vt:lpstr>
      <vt:lpstr>Проблемы с качеством отчетов НОК</vt:lpstr>
      <vt:lpstr>Размещение Требований банка</vt:lpstr>
      <vt:lpstr>Слайд 9</vt:lpstr>
      <vt:lpstr>Проблемы внимательности</vt:lpstr>
      <vt:lpstr>Внимание к срокам</vt:lpstr>
      <vt:lpstr>Слайд 12</vt:lpstr>
      <vt:lpstr>Слайд 13</vt:lpstr>
      <vt:lpstr>Задание на оценку в отчете</vt:lpstr>
      <vt:lpstr>Требования пользователя как инструмент управления качеством отчетов</vt:lpstr>
      <vt:lpstr>Слайд 16</vt:lpstr>
      <vt:lpstr>Проблемы с ПОНИМАНИЕМ РАЗНИЦЫ МЕЖДУ Допущениями, на которых должна основываться оценка, и допущениями, сделанными Оценщиком </vt:lpstr>
      <vt:lpstr>Требования ОТ описаниЯ в отчетах об оценке</vt:lpstr>
      <vt:lpstr>Требования к идентификации объектов оценки </vt:lpstr>
      <vt:lpstr>Слайд 20</vt:lpstr>
      <vt:lpstr>Слайд 21</vt:lpstr>
      <vt:lpstr>Слайд 22</vt:lpstr>
      <vt:lpstr>Требования к анализу рынка в отчетах об оценке</vt:lpstr>
      <vt:lpstr>Требования к описанию РАСЧЕТОВ в отчетах об оценке</vt:lpstr>
      <vt:lpstr>Проблема с отсутствием стратегических выводов</vt:lpstr>
      <vt:lpstr>Слайд 26</vt:lpstr>
      <vt:lpstr>Слайд 27</vt:lpstr>
      <vt:lpstr>Слайд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NKrasnova</dc:creator>
  <cp:lastModifiedBy>KAV</cp:lastModifiedBy>
  <cp:revision>303</cp:revision>
  <cp:lastPrinted>2020-01-22T08:27:47Z</cp:lastPrinted>
  <dcterms:created xsi:type="dcterms:W3CDTF">2014-12-02T10:18:23Z</dcterms:created>
  <dcterms:modified xsi:type="dcterms:W3CDTF">2020-12-08T12:34:17Z</dcterms:modified>
</cp:coreProperties>
</file>