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824" r:id="rId1"/>
    <p:sldMasterId id="2147483828" r:id="rId2"/>
    <p:sldMasterId id="2147483830" r:id="rId3"/>
    <p:sldMasterId id="2147483851" r:id="rId4"/>
    <p:sldMasterId id="2147483857" r:id="rId5"/>
  </p:sldMasterIdLst>
  <p:notesMasterIdLst>
    <p:notesMasterId r:id="rId15"/>
  </p:notesMasterIdLst>
  <p:handoutMasterIdLst>
    <p:handoutMasterId r:id="rId16"/>
  </p:handoutMasterIdLst>
  <p:sldIdLst>
    <p:sldId id="260" r:id="rId6"/>
    <p:sldId id="398" r:id="rId7"/>
    <p:sldId id="394" r:id="rId8"/>
    <p:sldId id="395" r:id="rId9"/>
    <p:sldId id="396" r:id="rId10"/>
    <p:sldId id="399" r:id="rId11"/>
    <p:sldId id="390" r:id="rId12"/>
    <p:sldId id="392" r:id="rId13"/>
    <p:sldId id="375" r:id="rId14"/>
  </p:sldIdLst>
  <p:sldSz cx="10801350" cy="6858000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D012660-EBD5-4D7F-9151-2CBBAFA5F79B}">
          <p14:sldIdLst>
            <p14:sldId id="260"/>
            <p14:sldId id="398"/>
            <p14:sldId id="394"/>
            <p14:sldId id="395"/>
            <p14:sldId id="396"/>
            <p14:sldId id="399"/>
            <p14:sldId id="390"/>
            <p14:sldId id="392"/>
            <p14:sldId id="3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B7"/>
    <a:srgbClr val="99FF99"/>
    <a:srgbClr val="9FDAFF"/>
    <a:srgbClr val="003990"/>
    <a:srgbClr val="CCFF99"/>
    <a:srgbClr val="CCECFF"/>
    <a:srgbClr val="FF9999"/>
    <a:srgbClr val="FF898C"/>
    <a:srgbClr val="008A42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7" autoAdjust="0"/>
    <p:restoredTop sz="95200" autoAdjust="0"/>
  </p:normalViewPr>
  <p:slideViewPr>
    <p:cSldViewPr>
      <p:cViewPr varScale="1">
        <p:scale>
          <a:sx n="75" d="100"/>
          <a:sy n="75" d="100"/>
        </p:scale>
        <p:origin x="66" y="114"/>
      </p:cViewPr>
      <p:guideLst>
        <p:guide orient="horz" pos="2160"/>
        <p:guide pos="3840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VasilevaSA\Desktop\&#1052;&#1069;&#1056;_&#1040;&#1090;&#1090;&#1077;&#1089;&#1090;&#1072;&#1090;&#1099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silevaSA\Desktop\&#1053;&#1086;&#1084;&#1077;&#1088;&#1072;%20&#1072;&#1090;&#1090;&#1077;&#1089;&#1090;&#1072;&#1090;&#1086;&#1074;%20&#1052;&#1069;&#1056;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VasilevaSA\Desktop\&#1040;&#1087;&#1077;&#1083;&#1083;&#1103;&#1094;&#1080;&#1080;%20&#1057;&#1042;&#1045;&#1058;&#1040;\&#1057;&#1090;&#1072;&#1090;&#1080;&#1089;&#1090;&#1080;&#1082;&#1072;%20&#1060;&#1056;&#1062;%20&#1082;%20&#1087;&#1088;&#1077;&#1079;&#1077;&#1085;&#1090;&#1072;&#1094;&#1080;&#1080;!\&#1052;&#1069;&#1056;_&#1040;&#1090;&#1090;&#1077;&#1089;&#1090;&#1072;&#1090;&#1099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erneroa\AppData\Local\Microsoft\Windows\INetCache\Content.Outlook\BS6JZTFQ\&#1050;&#1085;&#1080;&#1075;&#1072;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889071050055981"/>
          <c:y val="0.17636017166543155"/>
          <c:w val="0.36759889979325872"/>
          <c:h val="0.76908882138814461"/>
        </c:manualLayout>
      </c:layout>
      <c:pieChart>
        <c:varyColors val="1"/>
        <c:ser>
          <c:idx val="0"/>
          <c:order val="0"/>
          <c:tx>
            <c:strRef>
              <c:f>свод!$D$2</c:f>
              <c:strCache>
                <c:ptCount val="1"/>
                <c:pt idx="0">
                  <c:v>Кол-во направлений 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9650-4449-8BF9-343D29331509}"/>
              </c:ext>
            </c:extLst>
          </c:dPt>
          <c:dPt>
            <c:idx val="1"/>
            <c:bubble3D val="0"/>
            <c:spPr>
              <a:solidFill>
                <a:srgbClr val="F97C7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9650-4449-8BF9-343D2933150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9650-4449-8BF9-343D29331509}"/>
              </c:ext>
            </c:extLst>
          </c:dPt>
          <c:dLbls>
            <c:dLbl>
              <c:idx val="0"/>
              <c:layout>
                <c:manualLayout>
                  <c:x val="6.7424153519826668E-2"/>
                  <c:y val="-0.20995423340961097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14%</a:t>
                    </a:r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650-4449-8BF9-343D29331509}"/>
                </c:ext>
              </c:extLst>
            </c:dLbl>
            <c:dLbl>
              <c:idx val="1"/>
              <c:layout>
                <c:manualLayout>
                  <c:x val="0.16183521148113561"/>
                  <c:y val="0.1023838123081182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34%</a:t>
                    </a:r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167104545447439"/>
                      <c:h val="0.150953134846146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650-4449-8BF9-343D29331509}"/>
                </c:ext>
              </c:extLst>
            </c:dLbl>
            <c:dLbl>
              <c:idx val="2"/>
              <c:layout>
                <c:manualLayout>
                  <c:x val="-0.19192238683269081"/>
                  <c:y val="5.638848622903292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52%</a:t>
                    </a:r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386509947220107"/>
                      <c:h val="0.187581302034972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650-4449-8BF9-343D293315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свод!$D$22:$D$24</c:f>
              <c:strCache>
                <c:ptCount val="3"/>
                <c:pt idx="0">
                  <c:v>по трем направлениям</c:v>
                </c:pt>
                <c:pt idx="1">
                  <c:v>по двум направлениям</c:v>
                </c:pt>
                <c:pt idx="2">
                  <c:v>по одному направлению</c:v>
                </c:pt>
              </c:strCache>
            </c:strRef>
          </c:cat>
          <c:val>
            <c:numRef>
              <c:f>свод!$D$3:$D$5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50-4449-8BF9-343D2933150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7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свод!$E$2</c15:sqref>
                        </c15:formulaRef>
                      </c:ext>
                    </c:extLst>
                    <c:strCache>
                      <c:ptCount val="1"/>
                      <c:pt idx="0">
                        <c:v>Кол-во человек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tint val="100000"/>
                            <a:shade val="100000"/>
                            <a:satMod val="130000"/>
                          </a:schemeClr>
                        </a:gs>
                        <a:gs pos="100000">
                          <a:schemeClr val="accent1">
                            <a:tint val="50000"/>
                            <a:shade val="100000"/>
                            <a:satMod val="350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7-6479-409D-82CE-D176B4E6C453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tint val="100000"/>
                            <a:shade val="100000"/>
                            <a:satMod val="130000"/>
                          </a:schemeClr>
                        </a:gs>
                        <a:gs pos="100000">
                          <a:schemeClr val="accent2">
                            <a:tint val="50000"/>
                            <a:shade val="100000"/>
                            <a:satMod val="350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9-6479-409D-82CE-D176B4E6C453}"/>
                    </c:ext>
                  </c:extLst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3">
                            <a:tint val="100000"/>
                            <a:shade val="100000"/>
                            <a:satMod val="130000"/>
                          </a:schemeClr>
                        </a:gs>
                        <a:gs pos="100000">
                          <a:schemeClr val="accent3">
                            <a:tint val="50000"/>
                            <a:shade val="100000"/>
                            <a:satMod val="350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B-6479-409D-82CE-D176B4E6C453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in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свод!$D$22:$D$24</c15:sqref>
                        </c15:formulaRef>
                      </c:ext>
                    </c:extLst>
                    <c:strCache>
                      <c:ptCount val="3"/>
                      <c:pt idx="0">
                        <c:v>по трем направлениям</c:v>
                      </c:pt>
                      <c:pt idx="1">
                        <c:v>по двум направлениям</c:v>
                      </c:pt>
                      <c:pt idx="2">
                        <c:v>по одному направлению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свод!$E$3:$E$5</c15:sqref>
                        </c15:formulaRef>
                      </c:ext>
                    </c:extLst>
                    <c:numCache>
                      <c:formatCode>#,##0</c:formatCode>
                      <c:ptCount val="3"/>
                      <c:pt idx="0">
                        <c:v>5805</c:v>
                      </c:pt>
                      <c:pt idx="1">
                        <c:v>3838</c:v>
                      </c:pt>
                      <c:pt idx="2">
                        <c:v>1556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E153-4EAE-8629-978984D5E838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свод!$F$2</c15:sqref>
                        </c15:formulaRef>
                      </c:ext>
                    </c:extLst>
                    <c:strCache>
                      <c:ptCount val="1"/>
                      <c:pt idx="0">
                        <c:v>%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tint val="100000"/>
                            <a:shade val="100000"/>
                            <a:satMod val="130000"/>
                          </a:schemeClr>
                        </a:gs>
                        <a:gs pos="100000">
                          <a:schemeClr val="accent1">
                            <a:tint val="50000"/>
                            <a:shade val="100000"/>
                            <a:satMod val="350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6479-409D-82CE-D176B4E6C453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tint val="100000"/>
                            <a:shade val="100000"/>
                            <a:satMod val="130000"/>
                          </a:schemeClr>
                        </a:gs>
                        <a:gs pos="100000">
                          <a:schemeClr val="accent2">
                            <a:tint val="50000"/>
                            <a:shade val="100000"/>
                            <a:satMod val="350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6479-409D-82CE-D176B4E6C453}"/>
                    </c:ext>
                  </c:extLst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3">
                            <a:tint val="100000"/>
                            <a:shade val="100000"/>
                            <a:satMod val="130000"/>
                          </a:schemeClr>
                        </a:gs>
                        <a:gs pos="100000">
                          <a:schemeClr val="accent3">
                            <a:tint val="50000"/>
                            <a:shade val="100000"/>
                            <a:satMod val="350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6479-409D-82CE-D176B4E6C453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in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свод!$D$22:$D$24</c15:sqref>
                        </c15:formulaRef>
                      </c:ext>
                    </c:extLst>
                    <c:strCache>
                      <c:ptCount val="3"/>
                      <c:pt idx="0">
                        <c:v>по трем направлениям</c:v>
                      </c:pt>
                      <c:pt idx="1">
                        <c:v>по двум направлениям</c:v>
                      </c:pt>
                      <c:pt idx="2">
                        <c:v>по одному направлению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свод!$F$3:$F$5</c15:sqref>
                        </c15:formulaRef>
                      </c:ext>
                    </c:extLst>
                    <c:numCache>
                      <c:formatCode>#,##0</c:formatCode>
                      <c:ptCount val="3"/>
                      <c:pt idx="0">
                        <c:v>51.834985266541658</c:v>
                      </c:pt>
                      <c:pt idx="1">
                        <c:v>34.27091704616484</c:v>
                      </c:pt>
                      <c:pt idx="2">
                        <c:v>13.89409768729351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E153-4EAE-8629-978984D5E838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37756223346396078"/>
          <c:w val="0.36865411116930147"/>
          <c:h val="0.421080941373411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300" b="0" i="0" u="none" strike="noStrike" kern="1200" spc="0" baseline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Общее</a:t>
            </a:r>
            <a:r>
              <a:rPr lang="ru-RU" sz="1300" b="1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</a:t>
            </a:r>
            <a:r>
              <a:rPr lang="ru-RU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оличество проведенных экзаменов</a:t>
            </a:r>
          </a:p>
        </c:rich>
      </c:tx>
      <c:layout>
        <c:manualLayout>
          <c:xMode val="edge"/>
          <c:yMode val="edge"/>
          <c:x val="0.17699187192001414"/>
          <c:y val="1.36615254868128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300" b="0" i="0" u="none" strike="noStrike" kern="1200" spc="0" baseline="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033226014005445"/>
          <c:y val="0.16596235161991055"/>
          <c:w val="0.38078279751999611"/>
          <c:h val="0.7730947289312412"/>
        </c:manualLayout>
      </c:layout>
      <c:pieChart>
        <c:varyColors val="1"/>
        <c:ser>
          <c:idx val="0"/>
          <c:order val="0"/>
          <c:spPr>
            <a:ln>
              <a:noFill/>
            </a:ln>
            <a:scene3d>
              <a:camera prst="orthographicFront"/>
              <a:lightRig rig="balanced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spPr>
              <a:solidFill>
                <a:srgbClr val="77ACF4"/>
              </a:solidFill>
              <a:ln w="19050">
                <a:noFill/>
              </a:ln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balanced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923B-4C6C-9E09-E3BA8341E681}"/>
              </c:ext>
            </c:extLst>
          </c:dPt>
          <c:dPt>
            <c:idx val="1"/>
            <c:bubble3D val="0"/>
            <c:spPr>
              <a:solidFill>
                <a:srgbClr val="FF8483"/>
              </a:solidFill>
              <a:ln w="19050">
                <a:noFill/>
              </a:ln>
              <a:effectLst/>
              <a:scene3d>
                <a:camera prst="orthographicFront"/>
                <a:lightRig rig="balanced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923B-4C6C-9E09-E3BA8341E681}"/>
              </c:ext>
            </c:extLst>
          </c:dPt>
          <c:dPt>
            <c:idx val="2"/>
            <c:bubble3D val="0"/>
            <c:spPr>
              <a:solidFill>
                <a:srgbClr val="C7F079"/>
              </a:solidFill>
              <a:ln w="19050">
                <a:noFill/>
              </a:ln>
              <a:effectLst/>
              <a:scene3d>
                <a:camera prst="orthographicFront"/>
                <a:lightRig rig="balanced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923B-4C6C-9E09-E3BA8341E681}"/>
              </c:ext>
            </c:extLst>
          </c:dPt>
          <c:dLbls>
            <c:dLbl>
              <c:idx val="0"/>
              <c:layout>
                <c:manualLayout>
                  <c:x val="0.16278134931214286"/>
                  <c:y val="0.2588272299498203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15 550 экзаменов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23B-4C6C-9E09-E3BA8341E681}"/>
                </c:ext>
              </c:extLst>
            </c:dLbl>
            <c:dLbl>
              <c:idx val="1"/>
              <c:layout>
                <c:manualLayout>
                  <c:x val="-0.15884203263167482"/>
                  <c:y val="-0.2233274716644958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9 140 экзаменов</a:t>
                    </a:r>
                  </a:p>
                  <a:p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52745792939553"/>
                      <c:h val="0.121016510484505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23B-4C6C-9E09-E3BA8341E681}"/>
                </c:ext>
              </c:extLst>
            </c:dLbl>
            <c:dLbl>
              <c:idx val="2"/>
              <c:layout>
                <c:manualLayout>
                  <c:x val="0.10803476697037992"/>
                  <c:y val="-0.1834686161465403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3 595 экзамен</a:t>
                    </a:r>
                  </a:p>
                  <a:p>
                    <a:pPr>
                      <a:defRPr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886272453675177"/>
                      <c:h val="0.160375635726502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23B-4C6C-9E09-E3BA8341E6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Лист2!$D$30:$D$32</c:f>
              <c:strCache>
                <c:ptCount val="3"/>
                <c:pt idx="0">
                  <c:v>по оценке недвижимости</c:v>
                </c:pt>
                <c:pt idx="1">
                  <c:v>по оценке движимого имущества</c:v>
                </c:pt>
                <c:pt idx="2">
                  <c:v>по оценке бизнеса</c:v>
                </c:pt>
              </c:strCache>
            </c:strRef>
          </c:cat>
          <c:val>
            <c:numRef>
              <c:f>Лист2!$E$30:$E$32</c:f>
              <c:numCache>
                <c:formatCode>#,##0</c:formatCode>
                <c:ptCount val="3"/>
                <c:pt idx="0">
                  <c:v>15382</c:v>
                </c:pt>
                <c:pt idx="1">
                  <c:v>9066</c:v>
                </c:pt>
                <c:pt idx="2">
                  <c:v>3552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23B-4C6C-9E09-E3BA8341E68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4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27117463298827"/>
          <c:y val="0.37807932885651008"/>
          <c:w val="0.45976481803197611"/>
          <c:h val="0.300197382726161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003990"/>
                </a:solidFill>
              </a:rPr>
              <a:t>Количество членов комиссии по апробации</a:t>
            </a:r>
            <a:r>
              <a:rPr lang="ru-RU" b="1" baseline="0" dirty="0">
                <a:solidFill>
                  <a:srgbClr val="003990"/>
                </a:solidFill>
              </a:rPr>
              <a:t> апелляционного механизма</a:t>
            </a:r>
            <a:endParaRPr lang="ru-RU" b="1" dirty="0">
              <a:solidFill>
                <a:srgbClr val="003990"/>
              </a:solidFill>
            </a:endParaRPr>
          </a:p>
        </c:rich>
      </c:tx>
      <c:layout>
        <c:manualLayout>
          <c:xMode val="edge"/>
          <c:yMode val="edge"/>
          <c:x val="0.10485411198600177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chemeClr val="accent1">
                  <a:lumMod val="75000"/>
                </a:schemeClr>
              </a:solidFill>
            </a:ln>
            <a:effectLst/>
            <a:sp3d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Лист1!$A$4:$A$6</c:f>
              <c:strCache>
                <c:ptCount val="3"/>
                <c:pt idx="0">
                  <c:v>Оценка бизнеса</c:v>
                </c:pt>
                <c:pt idx="1">
                  <c:v>Оценка движимого имущества</c:v>
                </c:pt>
                <c:pt idx="2">
                  <c:v>Оценка нежвижимости</c:v>
                </c:pt>
              </c:strCache>
            </c:strRef>
          </c:cat>
          <c:val>
            <c:numRef>
              <c:f>Лист1!$B$4:$B$6</c:f>
              <c:numCache>
                <c:formatCode>General</c:formatCode>
                <c:ptCount val="3"/>
                <c:pt idx="0">
                  <c:v>29</c:v>
                </c:pt>
                <c:pt idx="1">
                  <c:v>23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7F-4172-93D5-70B97013E3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4552560"/>
        <c:axId val="154552888"/>
      </c:barChart>
      <c:catAx>
        <c:axId val="15455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4552888"/>
        <c:crosses val="autoZero"/>
        <c:auto val="1"/>
        <c:lblAlgn val="ctr"/>
        <c:lblOffset val="100"/>
        <c:noMultiLvlLbl val="0"/>
      </c:catAx>
      <c:valAx>
        <c:axId val="154552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552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rgbClr val="0070C0"/>
                </a:solidFill>
              </a:rPr>
              <a:t>Количество человек, участвующих </a:t>
            </a:r>
            <a:br>
              <a:rPr lang="ru-RU" b="1">
                <a:solidFill>
                  <a:srgbClr val="0070C0"/>
                </a:solidFill>
              </a:rPr>
            </a:br>
            <a:r>
              <a:rPr lang="ru-RU" b="1">
                <a:solidFill>
                  <a:srgbClr val="0070C0"/>
                </a:solidFill>
              </a:rPr>
              <a:t>в рассмотрении апелляций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1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explosion val="4"/>
            <c:spPr>
              <a:solidFill>
                <a:srgbClr val="43CEFF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A45A-4826-97B7-2FA5E72DA008}"/>
              </c:ext>
            </c:extLst>
          </c:dPt>
          <c:dPt>
            <c:idx val="1"/>
            <c:bubble3D val="0"/>
            <c:explosion val="9"/>
            <c:spPr>
              <a:solidFill>
                <a:srgbClr val="FFCCCC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  <c:extLst>
              <c:ext xmlns:c16="http://schemas.microsoft.com/office/drawing/2014/chart" uri="{C3380CC4-5D6E-409C-BE32-E72D297353CC}">
                <c16:uniqueId val="{00000003-A45A-4826-97B7-2FA5E72DA00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A45A-4826-97B7-2FA5E72DA008}"/>
              </c:ext>
            </c:extLst>
          </c:dPt>
          <c:dLbls>
            <c:dLbl>
              <c:idx val="0"/>
              <c:layout>
                <c:manualLayout>
                  <c:x val="0.10497620517551495"/>
                  <c:y val="-1.452633340663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45A-4826-97B7-2FA5E72DA008}"/>
                </c:ext>
              </c:extLst>
            </c:dLbl>
            <c:dLbl>
              <c:idx val="1"/>
              <c:layout>
                <c:manualLayout>
                  <c:x val="-5.8786013930941572E-2"/>
                  <c:y val="2.2592064267407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45A-4826-97B7-2FA5E72DA0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'[Формирование подкомиссий (Автосохраненный).xlsx]Лист1'!$I$9:$I$11</c:f>
              <c:strCache>
                <c:ptCount val="3"/>
                <c:pt idx="0">
                  <c:v>По оценке недвижимости </c:v>
                </c:pt>
                <c:pt idx="1">
                  <c:v>По оценке движимого имущества</c:v>
                </c:pt>
                <c:pt idx="2">
                  <c:v>По оценке бизнеса</c:v>
                </c:pt>
              </c:strCache>
            </c:strRef>
          </c:cat>
          <c:val>
            <c:numRef>
              <c:f>'[Формирование подкомиссий (Автосохраненный).xlsx]Лист1'!$J$9:$J$11</c:f>
              <c:numCache>
                <c:formatCode>General</c:formatCode>
                <c:ptCount val="3"/>
                <c:pt idx="0">
                  <c:v>29</c:v>
                </c:pt>
                <c:pt idx="1">
                  <c:v>7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45A-4826-97B7-2FA5E72DA0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50" baseline="0" dirty="0"/>
              <a:t>Количество </a:t>
            </a:r>
            <a:r>
              <a:rPr lang="ru-RU" sz="1450" baseline="0" dirty="0" smtClean="0"/>
              <a:t>апелляций</a:t>
            </a:r>
          </a:p>
          <a:p>
            <a:pPr>
              <a:defRPr sz="1080"/>
            </a:pPr>
            <a:r>
              <a:rPr lang="ru-RU" sz="1080" baseline="0" dirty="0" smtClean="0"/>
              <a:t>*2 апелляции по 2-м направлениям оценочной деятельности</a:t>
            </a:r>
            <a:endParaRPr lang="ru-RU" sz="1080" baseline="0" dirty="0"/>
          </a:p>
        </c:rich>
      </c:tx>
      <c:layout>
        <c:manualLayout>
          <c:xMode val="edge"/>
          <c:yMode val="edge"/>
          <c:x val="0.21707422519832253"/>
          <c:y val="7.22877507837102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ofPieChart>
        <c:ofPieType val="pie"/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513F-4DD0-A42D-B41771968314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513F-4DD0-A42D-B41771968314}"/>
              </c:ext>
            </c:extLst>
          </c:dPt>
          <c:dPt>
            <c:idx val="2"/>
            <c:bubble3D val="0"/>
            <c:explosion val="17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513F-4DD0-A42D-B41771968314}"/>
              </c:ext>
            </c:extLst>
          </c:dPt>
          <c:dPt>
            <c:idx val="3"/>
            <c:bubble3D val="0"/>
            <c:spPr>
              <a:solidFill>
                <a:srgbClr val="C5DFB3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513F-4DD0-A42D-B41771968314}"/>
              </c:ext>
            </c:extLst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513F-4DD0-A42D-B41771968314}"/>
              </c:ext>
            </c:extLst>
          </c:dPt>
          <c:dLbls>
            <c:dLbl>
              <c:idx val="0"/>
              <c:layout>
                <c:manualLayout>
                  <c:x val="3.2731351959770956E-2"/>
                  <c:y val="-7.967779774703176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13F-4DD0-A42D-B4177196831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13F-4DD0-A42D-B4177196831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13F-4DD0-A42D-B41771968314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32*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13F-4DD0-A42D-B417719683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'[Формирование подкомиссий (Автосохраненный).xlsx]Лист1'!$P$17:$P$20</c:f>
              <c:strCache>
                <c:ptCount val="4"/>
                <c:pt idx="0">
                  <c:v>Апелляций на рассмотрении</c:v>
                </c:pt>
                <c:pt idx="1">
                  <c:v>Рассмотрено апелляций</c:v>
                </c:pt>
                <c:pt idx="2">
                  <c:v>Отказано</c:v>
                </c:pt>
                <c:pt idx="3">
                  <c:v>Удовлетворено</c:v>
                </c:pt>
              </c:strCache>
            </c:strRef>
          </c:cat>
          <c:val>
            <c:numRef>
              <c:f>'[Формирование подкомиссий (Автосохраненный).xlsx]Лист1'!$Q$17:$Q$20</c:f>
              <c:numCache>
                <c:formatCode>General</c:formatCode>
                <c:ptCount val="4"/>
                <c:pt idx="0">
                  <c:v>3</c:v>
                </c:pt>
                <c:pt idx="2">
                  <c:v>14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13F-4DD0-A42D-B417719683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softEdge rad="25400"/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71909" cy="499142"/>
          </a:xfrm>
          <a:prstGeom prst="rect">
            <a:avLst/>
          </a:prstGeom>
        </p:spPr>
        <p:txBody>
          <a:bodyPr vert="horz" lIns="93112" tIns="46554" rIns="93112" bIns="465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459" y="0"/>
            <a:ext cx="2971909" cy="499142"/>
          </a:xfrm>
          <a:prstGeom prst="rect">
            <a:avLst/>
          </a:prstGeom>
        </p:spPr>
        <p:txBody>
          <a:bodyPr vert="horz" lIns="93112" tIns="46554" rIns="93112" bIns="46554" rtlCol="0"/>
          <a:lstStyle>
            <a:lvl1pPr algn="r">
              <a:defRPr sz="1200"/>
            </a:lvl1pPr>
          </a:lstStyle>
          <a:p>
            <a:fld id="{D0A240CE-6B2B-4C06-9E24-478559FB16C6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48142"/>
            <a:ext cx="2971909" cy="499141"/>
          </a:xfrm>
          <a:prstGeom prst="rect">
            <a:avLst/>
          </a:prstGeom>
        </p:spPr>
        <p:txBody>
          <a:bodyPr vert="horz" lIns="93112" tIns="46554" rIns="93112" bIns="465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459" y="9448142"/>
            <a:ext cx="2971909" cy="499141"/>
          </a:xfrm>
          <a:prstGeom prst="rect">
            <a:avLst/>
          </a:prstGeom>
        </p:spPr>
        <p:txBody>
          <a:bodyPr vert="horz" lIns="93112" tIns="46554" rIns="93112" bIns="46554" rtlCol="0" anchor="b"/>
          <a:lstStyle>
            <a:lvl1pPr algn="r">
              <a:defRPr sz="1200"/>
            </a:lvl1pPr>
          </a:lstStyle>
          <a:p>
            <a:fld id="{155F84F5-BAE4-4E64-9A4B-23429303D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2345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71909" cy="497525"/>
          </a:xfrm>
          <a:prstGeom prst="rect">
            <a:avLst/>
          </a:prstGeom>
        </p:spPr>
        <p:txBody>
          <a:bodyPr vert="horz" lIns="93112" tIns="46554" rIns="93112" bIns="465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459" y="2"/>
            <a:ext cx="2971909" cy="497525"/>
          </a:xfrm>
          <a:prstGeom prst="rect">
            <a:avLst/>
          </a:prstGeom>
        </p:spPr>
        <p:txBody>
          <a:bodyPr vert="horz" lIns="93112" tIns="46554" rIns="93112" bIns="465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E7C02B-A015-4EDC-94F8-EA77796EAF37}" type="datetimeFigureOut">
              <a:rPr lang="ru-RU"/>
              <a:pPr>
                <a:defRPr/>
              </a:pPr>
              <a:t>09.12.2020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92125" y="747713"/>
            <a:ext cx="58737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2" tIns="46554" rIns="93112" bIns="4655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6458" y="4724878"/>
            <a:ext cx="5485091" cy="4476113"/>
          </a:xfrm>
          <a:prstGeom prst="rect">
            <a:avLst/>
          </a:prstGeom>
        </p:spPr>
        <p:txBody>
          <a:bodyPr vert="horz" lIns="93112" tIns="46554" rIns="93112" bIns="46554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48138"/>
            <a:ext cx="2971909" cy="497525"/>
          </a:xfrm>
          <a:prstGeom prst="rect">
            <a:avLst/>
          </a:prstGeom>
        </p:spPr>
        <p:txBody>
          <a:bodyPr vert="horz" lIns="93112" tIns="46554" rIns="93112" bIns="465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459" y="9448138"/>
            <a:ext cx="2971909" cy="497525"/>
          </a:xfrm>
          <a:prstGeom prst="rect">
            <a:avLst/>
          </a:prstGeom>
        </p:spPr>
        <p:txBody>
          <a:bodyPr vert="horz" lIns="93112" tIns="46554" rIns="93112" bIns="465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A6E20A-40CF-4EBF-9C75-0FAA42B46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82268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6E20A-40CF-4EBF-9C75-0FAA42B4615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988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6E20A-40CF-4EBF-9C75-0FAA42B4615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453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6E20A-40CF-4EBF-9C75-0FAA42B4615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00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6E20A-40CF-4EBF-9C75-0FAA42B4615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85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87825" y="1911350"/>
            <a:ext cx="3047256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828179" y="2996952"/>
            <a:ext cx="8591005" cy="936104"/>
          </a:xfrm>
          <a:prstGeom prst="rect">
            <a:avLst/>
          </a:prstGeom>
        </p:spPr>
        <p:txBody>
          <a:bodyPr/>
          <a:lstStyle>
            <a:lvl1pPr algn="l">
              <a:defRPr sz="3200" b="1" i="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/>
          </p:nvPr>
        </p:nvSpPr>
        <p:spPr>
          <a:xfrm>
            <a:off x="1828179" y="6309320"/>
            <a:ext cx="3827353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770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37350" y="1340774"/>
            <a:ext cx="9622061" cy="498224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</a:lstStyle>
          <a:p>
            <a:pPr lvl="0"/>
            <a:r>
              <a:rPr lang="ru-RU" noProof="0"/>
              <a:t>Вставка диаграммы</a:t>
            </a:r>
            <a:endParaRPr lang="ru-RU" noProof="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37348" y="260648"/>
            <a:ext cx="9611718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888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48" y="260648"/>
            <a:ext cx="9611718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348" y="1340768"/>
            <a:ext cx="9611718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>
              <a:spcBef>
                <a:spcPts val="300"/>
              </a:spcBef>
              <a:defRPr sz="1000"/>
            </a:lvl3pPr>
            <a:lvl4pPr>
              <a:defRPr sz="14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26252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0170" y="1122363"/>
            <a:ext cx="8101012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0170" y="3602038"/>
            <a:ext cx="810101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42594" y="6356361"/>
            <a:ext cx="243030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D24DF69-0B4F-4366-BE9A-722F5072042C}" type="datetime1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77950" y="6356361"/>
            <a:ext cx="364545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28453" y="6356361"/>
            <a:ext cx="243030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0A8C80-70DD-4D03-A0DA-1DDD3E92CF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868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382419" y="5014042"/>
            <a:ext cx="2964695" cy="365125"/>
          </a:xfrm>
        </p:spPr>
        <p:txBody>
          <a:bodyPr lIns="0" tIns="0" rIns="0" bIns="0"/>
          <a:lstStyle>
            <a:lvl1pPr>
              <a:defRPr>
                <a:latin typeface="Arial"/>
              </a:defRPr>
            </a:lvl1pPr>
          </a:lstStyle>
          <a:p>
            <a:fld id="{68050D87-8422-40D4-86A1-3BD184344E0E}" type="datetime1">
              <a:rPr lang="ru-RU" smtClean="0"/>
              <a:t>09.12.2020</a:t>
            </a:fld>
            <a:endParaRPr lang="ru-RU" dirty="0"/>
          </a:p>
        </p:txBody>
      </p:sp>
      <p:pic>
        <p:nvPicPr>
          <p:cNvPr id="8" name="Изображение 7" descr="for_ppt_minecono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4851" y="486513"/>
            <a:ext cx="1317674" cy="1461472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3375133" y="2284379"/>
            <a:ext cx="6354625" cy="2342105"/>
          </a:xfrm>
        </p:spPr>
        <p:txBody>
          <a:bodyPr>
            <a:noAutofit/>
          </a:bodyPr>
          <a:lstStyle>
            <a:lvl1pPr>
              <a:defRPr sz="3600" cap="all"/>
            </a:lvl1pPr>
            <a:lvl3pPr>
              <a:spcBef>
                <a:spcPts val="728"/>
              </a:spcBef>
              <a:defRPr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639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head_ground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"/>
            <a:ext cx="10797937" cy="2212323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A753-EFFC-4370-915F-89E18F1A771C}" type="datetime1">
              <a:rPr lang="ru-RU" smtClean="0"/>
              <a:t>09.12.2020</a:t>
            </a:fld>
            <a:endParaRPr lang="ru-RU" dirty="0"/>
          </a:p>
        </p:txBody>
      </p:sp>
      <p:pic>
        <p:nvPicPr>
          <p:cNvPr id="6" name="Изображение 5" descr="for_ppt_minecono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732" y="672288"/>
            <a:ext cx="4547401" cy="1156075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3375133" y="2284374"/>
            <a:ext cx="6354625" cy="2387746"/>
          </a:xfrm>
        </p:spPr>
        <p:txBody>
          <a:bodyPr/>
          <a:lstStyle>
            <a:lvl1pPr>
              <a:defRPr sz="3600"/>
            </a:lvl1pPr>
            <a:lvl2pPr>
              <a:spcBef>
                <a:spcPts val="1455"/>
              </a:spcBef>
              <a:defRPr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71732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10" descr="head_ground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0797937" cy="1242840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3375133" y="1483901"/>
            <a:ext cx="6354625" cy="3313011"/>
          </a:xfrm>
        </p:spPr>
        <p:txBody>
          <a:bodyPr/>
          <a:lstStyle>
            <a:lvl1pPr>
              <a:defRPr sz="3600"/>
            </a:lvl1pPr>
            <a:lvl2pPr marL="415766" indent="-415766">
              <a:spcBef>
                <a:spcPts val="1455"/>
              </a:spcBef>
              <a:buFont typeface="Lucida Grande"/>
              <a:buChar char="＞"/>
              <a:defRPr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pic>
        <p:nvPicPr>
          <p:cNvPr id="9" name="Изображение 8" descr="for_ppt_minecono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644" y="399244"/>
            <a:ext cx="553422" cy="61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98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Текстов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48" y="260648"/>
            <a:ext cx="9611718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348" y="1340768"/>
            <a:ext cx="9611718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>
              <a:spcBef>
                <a:spcPts val="300"/>
              </a:spcBef>
              <a:defRPr sz="1000"/>
            </a:lvl3pPr>
            <a:lvl4pPr>
              <a:defRPr sz="14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36088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0170" y="1122363"/>
            <a:ext cx="8101012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0170" y="3602038"/>
            <a:ext cx="810101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42594" y="6356361"/>
            <a:ext cx="243030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1C569AF-A904-4586-846A-A8C2E7F73443}" type="datetime1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77950" y="6356361"/>
            <a:ext cx="364545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28453" y="6356361"/>
            <a:ext cx="243030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0A8C80-70DD-4D03-A0DA-1DDD3E92CF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661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178951" y="1493981"/>
            <a:ext cx="7543309" cy="730999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3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CB9B9-AAC1-484F-A4BB-CDA6555FF269}" type="datetime1">
              <a:rPr lang="ru-RU" smtClean="0"/>
              <a:t>09.12.2020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178928" y="2512816"/>
            <a:ext cx="7543327" cy="3539317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900"/>
            </a:lvl4pPr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33619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без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3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5648-CCCC-4669-BB6C-088EF2C0A7C9}" type="datetime1">
              <a:rPr lang="ru-RU" smtClean="0"/>
              <a:t>09.12.2020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178928" y="1478782"/>
            <a:ext cx="7543327" cy="4573344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0028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60047" y="457200"/>
            <a:ext cx="10261283" cy="8382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>
          <a:xfrm>
            <a:off x="360047" y="1554163"/>
            <a:ext cx="10261283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>
          <a:xfrm>
            <a:off x="7650959" y="76201"/>
            <a:ext cx="2970372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47F66-5834-4CA5-869C-93BE3D47D81F}" type="datetime1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230532" y="76201"/>
            <a:ext cx="3420427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9721220" y="6473825"/>
            <a:ext cx="896363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55B43-5021-453D-B46F-2CE9D225C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044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178951" y="1493981"/>
            <a:ext cx="7543309" cy="73099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3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9F23-1208-40E8-9A3F-3558850248A5}" type="datetime1">
              <a:rPr lang="ru-RU" smtClean="0"/>
              <a:t>09.12.2020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178929" y="2512817"/>
            <a:ext cx="3501878" cy="35393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6230729" y="2512817"/>
            <a:ext cx="3491528" cy="35393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61270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3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D6BE-23DC-42ED-8144-BAE9A53F2505}" type="datetime1">
              <a:rPr lang="ru-RU" smtClean="0"/>
              <a:t>09.12.2020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178929" y="1426113"/>
            <a:ext cx="3501878" cy="46260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6230729" y="1426113"/>
            <a:ext cx="3491528" cy="46260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33214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3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C457-0E92-4A00-A20B-460D1FBB5FCF}" type="datetime1">
              <a:rPr lang="ru-RU" smtClean="0"/>
              <a:t>09.12.2020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6230729" y="1426113"/>
            <a:ext cx="3491528" cy="46260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2178951" y="1426109"/>
            <a:ext cx="3500544" cy="4626016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718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3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BC95-37CE-403D-BF81-492A7F9B06A8}" type="datetime1">
              <a:rPr lang="ru-RU" smtClean="0"/>
              <a:t>09.12.2020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2178952" y="1426113"/>
            <a:ext cx="3491528" cy="46260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6229211" y="1426109"/>
            <a:ext cx="3500544" cy="4626016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125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вынос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19261" y="1478783"/>
            <a:ext cx="4582091" cy="4578593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0871" tIns="55436" rIns="110871" bIns="55436" rtlCol="0" anchor="ctr"/>
          <a:lstStyle/>
          <a:p>
            <a:pPr algn="ctr"/>
            <a:endParaRPr lang="ru-RU" dirty="0">
              <a:latin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3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B2A5-C5EF-4900-B4F9-9996219DDBD9}" type="datetime1">
              <a:rPr lang="ru-RU" smtClean="0"/>
              <a:t>09.12.2020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178929" y="1422175"/>
            <a:ext cx="3501878" cy="462995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6484962" y="2286001"/>
            <a:ext cx="3845780" cy="34026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85447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фото навы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178951" y="1493981"/>
            <a:ext cx="7543309" cy="73099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3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B89A-2286-4265-9B7A-B0FDEA8757FE}" type="datetime1">
              <a:rPr lang="ru-RU" smtClean="0"/>
              <a:t>09.12.2020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178955" y="2512812"/>
            <a:ext cx="3501855" cy="3539423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6230726" y="2560673"/>
            <a:ext cx="4570627" cy="349156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2052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3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3395-ACF1-4616-81EE-E525527B68FD}" type="datetime1">
              <a:rPr lang="ru-RU" smtClean="0"/>
              <a:t>09.12.2020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3"/>
          </p:nvPr>
        </p:nvSpPr>
        <p:spPr>
          <a:xfrm>
            <a:off x="2178953" y="1468710"/>
            <a:ext cx="7550804" cy="4583416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2142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3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851E-61B9-4880-880F-6E43CC4DF144}" type="datetime1">
              <a:rPr lang="ru-RU" smtClean="0"/>
              <a:t>09.12.2020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307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704088"/>
            <a:ext cx="9721215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0068" y="1920085"/>
            <a:ext cx="4770596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90686" y="1920085"/>
            <a:ext cx="4770596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40067" y="6356351"/>
            <a:ext cx="2520315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3C97F07-9143-495C-82BD-6308D1C7CA37}" type="datetime1">
              <a:rPr lang="ru-RU" smtClean="0"/>
              <a:t>09.12.2020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>
          <a:xfrm>
            <a:off x="3150394" y="6356351"/>
            <a:ext cx="3960495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9361170" y="6356351"/>
            <a:ext cx="9001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26958A-D6FA-4543-9E6F-F3E06896E1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894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450059" y="4853421"/>
            <a:ext cx="9991249" cy="1222375"/>
          </a:xfrm>
          <a:prstGeom prst="rect">
            <a:avLst/>
          </a:prstGeom>
        </p:spPr>
        <p:txBody>
          <a:bodyPr anchor="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0059" y="3886200"/>
            <a:ext cx="9991249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>
          <a:xfrm>
            <a:off x="7650959" y="76201"/>
            <a:ext cx="2970372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E5E9F-46CB-455D-B130-07A19092CA97}" type="datetime1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690463" y="76201"/>
            <a:ext cx="3960495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721220" y="6473825"/>
            <a:ext cx="896363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A8C80-70DD-4D03-A0DA-1DDD3E92C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83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Шмуц-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4394" y="3029145"/>
            <a:ext cx="8301746" cy="44067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4948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Текстов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48" y="260648"/>
            <a:ext cx="9611718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348" y="1340768"/>
            <a:ext cx="9611718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>
              <a:spcBef>
                <a:spcPts val="300"/>
              </a:spcBef>
              <a:defRPr sz="1000"/>
            </a:lvl3pPr>
            <a:lvl4pPr>
              <a:defRPr sz="14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0481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0170" y="1122363"/>
            <a:ext cx="8101012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0170" y="3602038"/>
            <a:ext cx="810101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42594" y="6356361"/>
            <a:ext cx="243030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84FBFBD-9DED-42CD-A11C-4C73A3C514D6}" type="datetime1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77950" y="6356361"/>
            <a:ext cx="364545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28453" y="6356361"/>
            <a:ext cx="243030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0A8C80-70DD-4D03-A0DA-1DDD3E92CF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040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екстов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48" y="260648"/>
            <a:ext cx="9611718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348" y="1340768"/>
            <a:ext cx="9611718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>
              <a:spcBef>
                <a:spcPts val="300"/>
              </a:spcBef>
              <a:defRPr sz="1000"/>
            </a:lvl3pPr>
            <a:lvl4pPr>
              <a:defRPr sz="14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8031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екстовая страниц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48" y="260648"/>
            <a:ext cx="9611718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348" y="1340768"/>
            <a:ext cx="9611718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>
              <a:spcBef>
                <a:spcPts val="300"/>
              </a:spcBef>
              <a:defRPr sz="1000"/>
            </a:lvl3pPr>
            <a:lvl4pPr>
              <a:defRPr sz="14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6836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овая страница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637348" y="1340768"/>
            <a:ext cx="4508151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 marL="1143000" indent="-228600">
              <a:spcBef>
                <a:spcPts val="300"/>
              </a:spcBef>
              <a:buFont typeface="Arial" pitchFamily="34" charset="0"/>
              <a:buChar char="•"/>
              <a:defRPr sz="1000"/>
            </a:lvl3pPr>
            <a:lvl4pPr marL="1600200" indent="-228600">
              <a:buFont typeface="Arial" pitchFamily="34" charset="0"/>
              <a:buChar char="•"/>
              <a:defRPr sz="8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3"/>
          </p:nvPr>
        </p:nvSpPr>
        <p:spPr>
          <a:xfrm>
            <a:off x="5315617" y="1340768"/>
            <a:ext cx="4933448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FontTx/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>
              <a:spcBef>
                <a:spcPts val="300"/>
              </a:spcBef>
              <a:defRPr sz="10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37348" y="260648"/>
            <a:ext cx="9611718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621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9.emf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hadrinAJU.AD\Desktop\Фирменный стиль\ger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06" y="404813"/>
            <a:ext cx="1020127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4"/>
          <a:stretch/>
        </p:blipFill>
        <p:spPr bwMode="auto">
          <a:xfrm>
            <a:off x="1693431" y="404813"/>
            <a:ext cx="455860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64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9811229" y="6381750"/>
            <a:ext cx="523191" cy="127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5AC783C4-0BC1-4225-B6F3-9E7FB4BE3E0A}" type="slidenum">
              <a:rPr lang="ru-RU" sz="1200" smtClean="0">
                <a:solidFill>
                  <a:srgbClr val="7F7F7F"/>
                </a:solidFill>
                <a:latin typeface="+mj-lt"/>
                <a:cs typeface="Arial" charset="0"/>
              </a:rPr>
              <a:pPr algn="r" eaLnBrk="1" hangingPunct="1">
                <a:defRPr/>
              </a:pPr>
              <a:t>‹#›</a:t>
            </a:fld>
            <a:endParaRPr lang="ru-RU" sz="1200" dirty="0">
              <a:solidFill>
                <a:srgbClr val="7F7F7F"/>
              </a:solidFill>
              <a:latin typeface="+mj-lt"/>
              <a:cs typeface="Arial" charset="0"/>
            </a:endParaRPr>
          </a:p>
        </p:txBody>
      </p:sp>
      <p:pic>
        <p:nvPicPr>
          <p:cNvPr id="2051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4"/>
          <a:stretch/>
        </p:blipFill>
        <p:spPr bwMode="auto">
          <a:xfrm>
            <a:off x="1693431" y="404813"/>
            <a:ext cx="455860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ShadrinAJU.AD\Desktop\Фирменный стиль\ger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06" y="404813"/>
            <a:ext cx="1020127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10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49" r:id="rId2"/>
    <p:sldLayoutId id="2147483850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11"/>
          <p:cNvSpPr txBox="1">
            <a:spLocks noChangeArrowheads="1"/>
          </p:cNvSpPr>
          <p:nvPr/>
        </p:nvSpPr>
        <p:spPr bwMode="auto">
          <a:xfrm>
            <a:off x="9811229" y="6381750"/>
            <a:ext cx="523191" cy="127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8628628E-FAF2-4B56-BE3C-B3B53664DAB2}" type="slidenum">
              <a:rPr lang="ru-RU" sz="1200" smtClean="0">
                <a:solidFill>
                  <a:srgbClr val="7F7F7F"/>
                </a:solidFill>
                <a:latin typeface="+mj-lt"/>
                <a:cs typeface="Arial" charset="0"/>
              </a:rPr>
              <a:pPr algn="r" eaLnBrk="1" hangingPunct="1">
                <a:defRPr/>
              </a:pPr>
              <a:t>‹#›</a:t>
            </a:fld>
            <a:endParaRPr lang="ru-RU" sz="1200" dirty="0">
              <a:solidFill>
                <a:srgbClr val="7F7F7F"/>
              </a:solidFill>
              <a:latin typeface="+mj-lt"/>
              <a:cs typeface="Arial" charset="0"/>
            </a:endParaRPr>
          </a:p>
        </p:txBody>
      </p:sp>
      <p:pic>
        <p:nvPicPr>
          <p:cNvPr id="307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6" t="59528" r="18913" b="3267"/>
          <a:stretch>
            <a:fillRect/>
          </a:stretch>
        </p:blipFill>
        <p:spPr bwMode="auto">
          <a:xfrm>
            <a:off x="466937" y="6308735"/>
            <a:ext cx="26197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637582" y="1268413"/>
            <a:ext cx="986748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49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48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1"/>
            <a:ext cx="10801350" cy="6858000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100000">
                <a:srgbClr val="00B2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71" tIns="55436" rIns="110871" bIns="554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latin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75133" y="2284374"/>
            <a:ext cx="6354625" cy="25701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375128" y="5014042"/>
            <a:ext cx="296469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2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04A78F4-52EE-4313-A624-CD5A131AAF2A}" type="datetime1">
              <a:rPr lang="ru-RU" smtClean="0"/>
              <a:t>09.12.2020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49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</p:sldLayoutIdLst>
  <p:hf hdr="0" dt="0"/>
  <p:txStyles>
    <p:titleStyle>
      <a:lvl1pPr algn="l" defTabSz="498920" rtl="0" eaLnBrk="1" latinLnBrk="0" hangingPunct="1">
        <a:spcBef>
          <a:spcPct val="0"/>
        </a:spcBef>
        <a:buNone/>
        <a:defRPr sz="2200" b="0" i="0" kern="1200" cap="all">
          <a:solidFill>
            <a:schemeClr val="tx1"/>
          </a:solidFill>
          <a:latin typeface="Stem Medium"/>
          <a:ea typeface="+mj-ea"/>
          <a:cs typeface="Stem"/>
        </a:defRPr>
      </a:lvl1pPr>
    </p:titleStyle>
    <p:bodyStyle>
      <a:lvl1pPr marL="0" indent="0" algn="l" defTabSz="498920" rtl="0" eaLnBrk="1" latinLnBrk="0" hangingPunct="1">
        <a:spcBef>
          <a:spcPts val="0"/>
        </a:spcBef>
        <a:buFontTx/>
        <a:buNone/>
        <a:defRPr sz="3400" b="1" i="0" kern="1200" cap="all">
          <a:solidFill>
            <a:srgbClr val="FFFFFF"/>
          </a:solidFill>
          <a:latin typeface="Arial"/>
          <a:ea typeface="+mn-ea"/>
          <a:cs typeface="Arial"/>
        </a:defRPr>
      </a:lvl1pPr>
      <a:lvl2pPr marL="0" indent="0" algn="l" defTabSz="498920" rtl="0" eaLnBrk="1" latinLnBrk="0" hangingPunct="1">
        <a:spcBef>
          <a:spcPts val="485"/>
        </a:spcBef>
        <a:buFontTx/>
        <a:buNone/>
        <a:defRPr sz="2400" b="0" i="0" kern="1200" cap="all" baseline="0">
          <a:solidFill>
            <a:srgbClr val="FFFFFF"/>
          </a:solidFill>
          <a:latin typeface="Arial"/>
          <a:ea typeface="+mn-ea"/>
          <a:cs typeface="Arial"/>
        </a:defRPr>
      </a:lvl2pPr>
      <a:lvl3pPr marL="0" indent="0" algn="l" defTabSz="498920" rtl="0" eaLnBrk="1" latinLnBrk="0" hangingPunct="1">
        <a:spcBef>
          <a:spcPts val="728"/>
        </a:spcBef>
        <a:buFontTx/>
        <a:buNone/>
        <a:defRPr sz="1500" b="0" i="0" kern="1200">
          <a:solidFill>
            <a:srgbClr val="FFFFFF"/>
          </a:solidFill>
          <a:latin typeface="Arial"/>
          <a:ea typeface="+mn-ea"/>
          <a:cs typeface="Arial"/>
        </a:defRPr>
      </a:lvl3pPr>
      <a:lvl4pPr marL="0" indent="0" algn="l" defTabSz="498920" rtl="0" eaLnBrk="1" latinLnBrk="0" hangingPunct="1">
        <a:spcBef>
          <a:spcPts val="728"/>
        </a:spcBef>
        <a:buFontTx/>
        <a:buNone/>
        <a:defRPr sz="1500" b="0" i="0" kern="1200">
          <a:solidFill>
            <a:srgbClr val="FFFFFF"/>
          </a:solidFill>
          <a:latin typeface="Arial"/>
          <a:ea typeface="+mn-ea"/>
          <a:cs typeface="Arial"/>
        </a:defRPr>
      </a:lvl4pPr>
      <a:lvl5pPr marL="0" indent="0" algn="l" defTabSz="498920" rtl="0" eaLnBrk="1" latinLnBrk="0" hangingPunct="1">
        <a:spcBef>
          <a:spcPts val="0"/>
        </a:spcBef>
        <a:buFontTx/>
        <a:buNone/>
        <a:defRPr sz="1500" b="0" i="0" kern="1200">
          <a:solidFill>
            <a:schemeClr val="tx1"/>
          </a:solidFill>
          <a:latin typeface="Stem"/>
          <a:ea typeface="+mn-ea"/>
          <a:cs typeface="Stem"/>
        </a:defRPr>
      </a:lvl5pPr>
      <a:lvl6pPr marL="2744057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2977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896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0816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20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7839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759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678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598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517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437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1356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8088" y="1492965"/>
            <a:ext cx="7561640" cy="7316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2924" y="2508245"/>
            <a:ext cx="7566798" cy="38102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09575" y="6143578"/>
            <a:ext cx="1674834" cy="365125"/>
          </a:xfrm>
          <a:prstGeom prst="rect">
            <a:avLst/>
          </a:prstGeom>
        </p:spPr>
        <p:txBody>
          <a:bodyPr vert="horz" lIns="99784" tIns="49892" rIns="99784" bIns="49892" rtlCol="0" anchor="ctr"/>
          <a:lstStyle>
            <a:lvl1pPr algn="l">
              <a:defRPr sz="1100" b="0" i="0">
                <a:solidFill>
                  <a:srgbClr val="0077C8"/>
                </a:solidFill>
                <a:latin typeface="Arial"/>
                <a:cs typeface="Arial"/>
              </a:defRPr>
            </a:lvl1pPr>
          </a:lstStyle>
          <a:p>
            <a:fld id="{1C3389AA-53EF-463E-AF04-3F83173674B4}" type="datetime1">
              <a:rPr lang="ru-RU" smtClean="0"/>
              <a:t>09.12.2020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2795" y="499007"/>
            <a:ext cx="50794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400" b="0" i="0">
                <a:solidFill>
                  <a:srgbClr val="00B2A9"/>
                </a:solidFill>
                <a:latin typeface="Arial"/>
                <a:cs typeface="Arial"/>
              </a:defRPr>
            </a:lvl1pPr>
          </a:lstStyle>
          <a:p>
            <a:fld id="{E8CC1B9C-23B7-B94D-B87E-2F844537633D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" y="423090"/>
            <a:ext cx="254008" cy="571093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0871" tIns="55436" rIns="110871" bIns="55436" rtlCol="0" anchor="ctr"/>
          <a:lstStyle/>
          <a:p>
            <a:pPr algn="ctr"/>
            <a:endParaRPr lang="ru-RU" dirty="0">
              <a:latin typeface="Arial"/>
            </a:endParaRPr>
          </a:p>
        </p:txBody>
      </p:sp>
      <p:pic>
        <p:nvPicPr>
          <p:cNvPr id="10" name="Изображение 9" descr="for_ppt_minekonom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95" y="348678"/>
            <a:ext cx="1257347" cy="70907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620772" y="423090"/>
            <a:ext cx="180586" cy="571093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0871" tIns="55436" rIns="110871" bIns="55436" rtlCol="0" anchor="ctr"/>
          <a:lstStyle/>
          <a:p>
            <a:pPr algn="ctr"/>
            <a:endParaRPr lang="ru-RU" dirty="0"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72923" y="938555"/>
            <a:ext cx="7566798" cy="45687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100000">
                <a:srgbClr val="00B2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71" tIns="55436" rIns="110871" bIns="554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916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hf hdr="0" dt="0"/>
  <p:txStyles>
    <p:titleStyle>
      <a:lvl1pPr algn="l" defTabSz="498920" rtl="0" eaLnBrk="1" latinLnBrk="0" hangingPunct="1">
        <a:spcBef>
          <a:spcPct val="0"/>
        </a:spcBef>
        <a:buNone/>
        <a:defRPr sz="2200" b="1" i="0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98920" rtl="0" eaLnBrk="1" latinLnBrk="0" hangingPunct="1">
        <a:spcBef>
          <a:spcPts val="0"/>
        </a:spcBef>
        <a:buFontTx/>
        <a:buNone/>
        <a:defRPr sz="15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498920" rtl="0" eaLnBrk="1" latinLnBrk="0" hangingPunct="1">
        <a:spcBef>
          <a:spcPts val="0"/>
        </a:spcBef>
        <a:buFontTx/>
        <a:buNone/>
        <a:defRPr sz="1600" b="1" i="0" kern="1200">
          <a:solidFill>
            <a:schemeClr val="tx1"/>
          </a:solidFill>
          <a:latin typeface="Arial"/>
          <a:ea typeface="+mn-ea"/>
          <a:cs typeface="Arial"/>
        </a:defRPr>
      </a:lvl2pPr>
      <a:lvl3pPr marL="207883" indent="-207883" algn="l" defTabSz="498920" rtl="0" eaLnBrk="1" latinLnBrk="0" hangingPunct="1">
        <a:spcBef>
          <a:spcPts val="0"/>
        </a:spcBef>
        <a:buSzPct val="80000"/>
        <a:buFont typeface="Lucida Grande"/>
        <a:buChar char="＞"/>
        <a:defRPr sz="15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0" algn="l" defTabSz="498920" rtl="0" eaLnBrk="1" latinLnBrk="0" hangingPunct="1">
        <a:spcBef>
          <a:spcPts val="0"/>
        </a:spcBef>
        <a:buFontTx/>
        <a:buNone/>
        <a:defRPr sz="1900" b="0" i="0" kern="1200" cap="all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498920" rtl="0" eaLnBrk="1" latinLnBrk="0" hangingPunct="1">
        <a:spcBef>
          <a:spcPts val="0"/>
        </a:spcBef>
        <a:buFontTx/>
        <a:buNone/>
        <a:defRPr sz="11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744057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2977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896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0816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20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7839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759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678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598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517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437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1356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4968627" y="2420888"/>
            <a:ext cx="7210118" cy="3168352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pPr>
              <a:defRPr/>
            </a:pPr>
            <a:r>
              <a:rPr lang="ru-RU" altLang="ru-RU" sz="3400" dirty="0" smtClean="0">
                <a:solidFill>
                  <a:schemeClr val="bg1"/>
                </a:solidFill>
              </a:rPr>
              <a:t>Развитие оценочной деятельности</a:t>
            </a:r>
            <a:endParaRPr lang="ru-RU" altLang="ru-RU" sz="3400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-9891" y="5805090"/>
            <a:ext cx="4916053" cy="947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2000" b="1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 eaLnBrk="1" hangingPunct="1"/>
            <a:r>
              <a:rPr lang="ru-RU" alt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Москва, 2020 г.</a:t>
            </a:r>
            <a:endParaRPr lang="ru-RU" alt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ru-RU" altLang="ru-RU" sz="2000" b="1" dirty="0">
              <a:solidFill>
                <a:schemeClr val="bg1"/>
              </a:solidFill>
              <a:latin typeface="Constantia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2000" b="1" dirty="0">
              <a:solidFill>
                <a:schemeClr val="bg1"/>
              </a:solidFill>
              <a:latin typeface="Constant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87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142787" y="334452"/>
            <a:ext cx="8027834" cy="652627"/>
          </a:xfrm>
          <a:prstGeom prst="rect">
            <a:avLst/>
          </a:prstGeom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ru-RU" altLang="ru-RU" dirty="0" smtClean="0">
                <a:solidFill>
                  <a:srgbClr val="0070C0"/>
                </a:solidFill>
                <a:ea typeface="+mn-ea"/>
                <a:cs typeface="Arial" pitchFamily="34" charset="0"/>
              </a:rPr>
              <a:t>Результаты сдачи Квалификационного экзамена</a:t>
            </a:r>
            <a:r>
              <a:rPr lang="ru-RU" sz="1800" dirty="0">
                <a:latin typeface="Cambria" panose="02040503050406030204" pitchFamily="18" charset="0"/>
              </a:rPr>
              <a:t/>
            </a:r>
            <a:br>
              <a:rPr lang="ru-RU" sz="1800" dirty="0"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по состоянию на 8 декабря 2020 года</a:t>
            </a:r>
            <a:endParaRPr lang="ru-RU" altLang="ru-RU" sz="1800" dirty="0" smtClean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552923" y="6252055"/>
            <a:ext cx="900113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26958A-D6FA-4543-9E6F-F3E06896E151}" type="slidenum"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B2A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rgbClr val="00B2A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5659" name="Text Box 363"/>
          <p:cNvSpPr txBox="1">
            <a:spLocks noChangeArrowheads="1"/>
          </p:cNvSpPr>
          <p:nvPr/>
        </p:nvSpPr>
        <p:spPr bwMode="auto">
          <a:xfrm>
            <a:off x="1293912" y="496888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41026" y="1124744"/>
            <a:ext cx="9161954" cy="56381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НАПРАВЛЕНИЯ ОЦЕНОЧНОЙ ДЕЯТЛЕЬНОСТИ</a:t>
            </a:r>
          </a:p>
        </p:txBody>
      </p:sp>
      <p:cxnSp>
        <p:nvCxnSpPr>
          <p:cNvPr id="73" name="Прямая соединительная линия 72"/>
          <p:cNvCxnSpPr>
            <a:endCxn id="41" idx="0"/>
          </p:cNvCxnSpPr>
          <p:nvPr/>
        </p:nvCxnSpPr>
        <p:spPr>
          <a:xfrm>
            <a:off x="2066655" y="1688556"/>
            <a:ext cx="2919" cy="2416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5419084" y="1680801"/>
            <a:ext cx="2919" cy="2416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8857059" y="1700225"/>
            <a:ext cx="2919" cy="2416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4195677" y="1910570"/>
            <a:ext cx="2456738" cy="7828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ОЦЕНКА ДВИЖИМОГО ИМУЩЕСТВА</a:t>
            </a: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 flipH="1">
            <a:off x="1077888" y="2701116"/>
            <a:ext cx="216024" cy="3399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H="1">
            <a:off x="7923056" y="2692975"/>
            <a:ext cx="216024" cy="3399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6049654" y="2679478"/>
            <a:ext cx="220980" cy="3214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H="1">
            <a:off x="4567574" y="2684280"/>
            <a:ext cx="216024" cy="3280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9468769" y="2719626"/>
            <a:ext cx="220980" cy="3214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2640241" y="2726994"/>
            <a:ext cx="220980" cy="3214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08223" y="3032956"/>
            <a:ext cx="1368152" cy="7920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270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СДАНО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088776" y="3037438"/>
            <a:ext cx="1368152" cy="79208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270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НЕ СДАНО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885238" y="3010544"/>
            <a:ext cx="1368152" cy="7920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270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СДАНО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480724" y="3010544"/>
            <a:ext cx="1368152" cy="79208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270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СДАНО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346992" y="3010544"/>
            <a:ext cx="1368152" cy="7920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270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СДАНО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9005673" y="3001579"/>
            <a:ext cx="1368152" cy="79208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270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СДАНО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546242" y="1930197"/>
            <a:ext cx="2456738" cy="7828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ОЦЕНКА БИЗНЕСА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41205" y="1930197"/>
            <a:ext cx="2456738" cy="7828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ОЦЕНКА НЕДВИЖИМОСТИ</a:t>
            </a:r>
          </a:p>
        </p:txBody>
      </p:sp>
      <p:cxnSp>
        <p:nvCxnSpPr>
          <p:cNvPr id="89" name="Прямая соединительная линия 88"/>
          <p:cNvCxnSpPr>
            <a:endCxn id="61" idx="0"/>
          </p:cNvCxnSpPr>
          <p:nvPr/>
        </p:nvCxnSpPr>
        <p:spPr>
          <a:xfrm>
            <a:off x="1090269" y="3829526"/>
            <a:ext cx="2030" cy="137665"/>
          </a:xfrm>
          <a:prstGeom prst="line">
            <a:avLst/>
          </a:prstGeom>
          <a:ln>
            <a:solidFill>
              <a:srgbClr val="009B4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583492" y="3822467"/>
            <a:ext cx="2030" cy="137665"/>
          </a:xfrm>
          <a:prstGeom prst="line">
            <a:avLst/>
          </a:prstGeom>
          <a:ln>
            <a:solidFill>
              <a:srgbClr val="009B4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8032298" y="3810308"/>
            <a:ext cx="2030" cy="137665"/>
          </a:xfrm>
          <a:prstGeom prst="line">
            <a:avLst/>
          </a:prstGeom>
          <a:ln>
            <a:solidFill>
              <a:srgbClr val="009B4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2748701" y="3822466"/>
            <a:ext cx="2030" cy="137665"/>
          </a:xfrm>
          <a:prstGeom prst="line">
            <a:avLst/>
          </a:prstGeom>
          <a:ln>
            <a:solidFill>
              <a:srgbClr val="D52B1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6192446" y="3825044"/>
            <a:ext cx="2030" cy="137665"/>
          </a:xfrm>
          <a:prstGeom prst="line">
            <a:avLst/>
          </a:prstGeom>
          <a:ln>
            <a:solidFill>
              <a:srgbClr val="D52B1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9727139" y="3802632"/>
            <a:ext cx="2030" cy="137665"/>
          </a:xfrm>
          <a:prstGeom prst="line">
            <a:avLst/>
          </a:prstGeom>
          <a:ln>
            <a:solidFill>
              <a:srgbClr val="D52B1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2063736" y="5723684"/>
            <a:ext cx="2919" cy="2416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5370868" y="5723683"/>
            <a:ext cx="2919" cy="2416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9002754" y="5691724"/>
            <a:ext cx="2919" cy="2416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Скругленный прямоугольник 71"/>
          <p:cNvSpPr/>
          <p:nvPr/>
        </p:nvSpPr>
        <p:spPr>
          <a:xfrm>
            <a:off x="863129" y="5949280"/>
            <a:ext cx="9161954" cy="56381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65 % ОБЩИЙ (СРЕДНИЙ) ПОКАЗАТЕЛЬ СДАЧИ ЭКЗАМЕНА</a:t>
            </a:r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>
            <a:off x="1177310" y="4752220"/>
            <a:ext cx="116602" cy="2278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4617285" y="4768469"/>
            <a:ext cx="116602" cy="2278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8056475" y="4715803"/>
            <a:ext cx="116602" cy="2278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flipH="1">
            <a:off x="2640241" y="4724110"/>
            <a:ext cx="132611" cy="2316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flipH="1">
            <a:off x="6070341" y="4771958"/>
            <a:ext cx="132611" cy="2316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flipH="1">
            <a:off x="9512953" y="4748414"/>
            <a:ext cx="132611" cy="2316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408223" y="3967191"/>
            <a:ext cx="1368152" cy="7920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270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134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901446" y="3967191"/>
            <a:ext cx="1368152" cy="7920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270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6 039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372399" y="3960132"/>
            <a:ext cx="1368152" cy="7920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270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320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066655" y="3967191"/>
            <a:ext cx="1368152" cy="79208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270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416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476068" y="3967191"/>
            <a:ext cx="1368152" cy="79208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270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101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9017180" y="3960132"/>
            <a:ext cx="1368152" cy="79208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270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275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860407" y="4980090"/>
            <a:ext cx="2456738" cy="7828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65 %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СДАЧИ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4121042" y="4955786"/>
            <a:ext cx="2456738" cy="7828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65 %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СДАЧИ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7546242" y="4920123"/>
            <a:ext cx="2456738" cy="7828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66 %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СДАЧИ</a:t>
            </a:r>
          </a:p>
        </p:txBody>
      </p:sp>
    </p:spTree>
    <p:extLst>
      <p:ext uri="{BB962C8B-B14F-4D97-AF65-F5344CB8AC3E}">
        <p14:creationId xmlns:p14="http://schemas.microsoft.com/office/powerpoint/2010/main" val="166994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552923" y="6252055"/>
            <a:ext cx="900113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26958A-D6FA-4543-9E6F-F3E06896E151}" type="slidenum"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B2A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rgbClr val="00B2A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5659" name="Text Box 363"/>
          <p:cNvSpPr txBox="1">
            <a:spLocks noChangeArrowheads="1"/>
          </p:cNvSpPr>
          <p:nvPr/>
        </p:nvSpPr>
        <p:spPr bwMode="auto">
          <a:xfrm>
            <a:off x="1293912" y="496888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384" y="6115984"/>
            <a:ext cx="9793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Количество человек, сдавших квалификационный экзамен</a:t>
            </a: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: более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11 тыс.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/>
          </p:nvPr>
        </p:nvGraphicFramePr>
        <p:xfrm>
          <a:off x="2902434" y="1376188"/>
          <a:ext cx="6134768" cy="4230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9241351"/>
              </p:ext>
            </p:extLst>
          </p:nvPr>
        </p:nvGraphicFramePr>
        <p:xfrm>
          <a:off x="4968627" y="1050632"/>
          <a:ext cx="5138307" cy="2455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4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213339" y="279302"/>
            <a:ext cx="7313962" cy="501650"/>
          </a:xfrm>
          <a:prstGeom prst="rect">
            <a:avLst/>
          </a:prstGeom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altLang="ru-RU" dirty="0" smtClean="0">
                <a:solidFill>
                  <a:srgbClr val="0070C0"/>
                </a:solidFill>
                <a:ea typeface="+mn-ea"/>
                <a:cs typeface="Arial" pitchFamily="34" charset="0"/>
              </a:rPr>
              <a:t>Количественные показатели по квалификационному экзамену (на 01.12.2020)</a:t>
            </a:r>
            <a:r>
              <a:rPr lang="ru-RU" sz="1800" dirty="0">
                <a:latin typeface="Cambria" panose="02040503050406030204" pitchFamily="18" charset="0"/>
              </a:rPr>
              <a:t/>
            </a:r>
            <a:br>
              <a:rPr lang="ru-RU" sz="1800" dirty="0">
                <a:latin typeface="Cambria" panose="02040503050406030204" pitchFamily="18" charset="0"/>
              </a:rPr>
            </a:br>
            <a:r>
              <a:rPr lang="ru-RU" altLang="ru-RU" sz="1800" dirty="0" smtClean="0">
                <a:cs typeface="Arial" charset="0"/>
              </a:rPr>
              <a:t/>
            </a:r>
            <a:br>
              <a:rPr lang="ru-RU" altLang="ru-RU" sz="1800" dirty="0" smtClean="0">
                <a:cs typeface="Arial" charset="0"/>
              </a:rPr>
            </a:br>
            <a:endParaRPr lang="ru-RU" altLang="ru-RU" sz="1800" dirty="0" smtClean="0"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87692" y="977090"/>
            <a:ext cx="338437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Количество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оценщиков, получивших квалификационный аттестат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17336"/>
              </p:ext>
            </p:extLst>
          </p:nvPr>
        </p:nvGraphicFramePr>
        <p:xfrm>
          <a:off x="1716874" y="3603779"/>
          <a:ext cx="6192687" cy="2486512"/>
        </p:xfrm>
        <a:graphic>
          <a:graphicData uri="http://schemas.openxmlformats.org/drawingml/2006/table">
            <a:tbl>
              <a:tblPr/>
              <a:tblGrid>
                <a:gridCol w="1127352">
                  <a:extLst>
                    <a:ext uri="{9D8B030D-6E8A-4147-A177-3AD203B41FA5}">
                      <a16:colId xmlns:a16="http://schemas.microsoft.com/office/drawing/2014/main" val="2015593725"/>
                    </a:ext>
                  </a:extLst>
                </a:gridCol>
                <a:gridCol w="1075052">
                  <a:extLst>
                    <a:ext uri="{9D8B030D-6E8A-4147-A177-3AD203B41FA5}">
                      <a16:colId xmlns:a16="http://schemas.microsoft.com/office/drawing/2014/main" val="3515555857"/>
                    </a:ext>
                  </a:extLst>
                </a:gridCol>
                <a:gridCol w="900719">
                  <a:extLst>
                    <a:ext uri="{9D8B030D-6E8A-4147-A177-3AD203B41FA5}">
                      <a16:colId xmlns:a16="http://schemas.microsoft.com/office/drawing/2014/main" val="939765079"/>
                    </a:ext>
                  </a:extLst>
                </a:gridCol>
                <a:gridCol w="1181589">
                  <a:extLst>
                    <a:ext uri="{9D8B030D-6E8A-4147-A177-3AD203B41FA5}">
                      <a16:colId xmlns:a16="http://schemas.microsoft.com/office/drawing/2014/main" val="42414179"/>
                    </a:ext>
                  </a:extLst>
                </a:gridCol>
                <a:gridCol w="1007256">
                  <a:extLst>
                    <a:ext uri="{9D8B030D-6E8A-4147-A177-3AD203B41FA5}">
                      <a16:colId xmlns:a16="http://schemas.microsoft.com/office/drawing/2014/main" val="1402386611"/>
                    </a:ext>
                  </a:extLst>
                </a:gridCol>
                <a:gridCol w="900719">
                  <a:extLst>
                    <a:ext uri="{9D8B030D-6E8A-4147-A177-3AD203B41FA5}">
                      <a16:colId xmlns:a16="http://schemas.microsoft.com/office/drawing/2014/main" val="2153041212"/>
                    </a:ext>
                  </a:extLst>
                </a:gridCol>
              </a:tblGrid>
              <a:tr h="73866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Сведения о выданных квалификационных аттестатах срок</a:t>
                      </a:r>
                      <a:br>
                        <a:rPr lang="ru-RU" sz="13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3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действия которых </a:t>
                      </a:r>
                      <a:r>
                        <a:rPr lang="ru-RU" sz="13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продлено в </a:t>
                      </a:r>
                      <a:r>
                        <a:rPr lang="ru-RU" sz="13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соответствии с постановлением </a:t>
                      </a:r>
                      <a:br>
                        <a:rPr lang="ru-RU" sz="13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3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Правительства Российской Федерации от 3 апреля 2020 г. № 440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640254"/>
                  </a:ext>
                </a:extLst>
              </a:tr>
              <a:tr h="44262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Выданные до 31.10.2017г.</a:t>
                      </a:r>
                      <a:br>
                        <a:rPr lang="ru-RU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(на 6 месяцев)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Выданные с 01.11.2017г. по 31.01.2018г. </a:t>
                      </a:r>
                      <a:br>
                        <a:rPr lang="ru-RU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(на 3 месяца)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942823"/>
                  </a:ext>
                </a:extLst>
              </a:tr>
              <a:tr h="625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Оценка недвижимости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Оценка движимого имущества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Оценка бизнеса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Оценка недвижимости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Оценка движимого имущества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Оценка бизнеса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9387343"/>
                  </a:ext>
                </a:extLst>
              </a:tr>
              <a:tr h="227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1 429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620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2707061"/>
                  </a:ext>
                </a:extLst>
              </a:tr>
              <a:tr h="216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Итого: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Итого: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2 252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526074"/>
                  </a:ext>
                </a:extLst>
              </a:tr>
              <a:tr h="236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Всего: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2 714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490538"/>
                  </a:ext>
                </a:extLst>
              </a:tr>
            </a:tbl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1764587"/>
              </p:ext>
            </p:extLst>
          </p:nvPr>
        </p:nvGraphicFramePr>
        <p:xfrm>
          <a:off x="-143941" y="1138077"/>
          <a:ext cx="4808702" cy="2368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7664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146227" y="246486"/>
            <a:ext cx="8027834" cy="501650"/>
          </a:xfrm>
          <a:prstGeom prst="rect">
            <a:avLst/>
          </a:prstGeom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altLang="ru-RU" dirty="0" smtClean="0">
                <a:solidFill>
                  <a:srgbClr val="0070C0"/>
                </a:solidFill>
                <a:ea typeface="+mn-ea"/>
                <a:cs typeface="Arial" pitchFamily="34" charset="0"/>
              </a:rPr>
              <a:t>Планируемые изменения порядка проведения квалификационного экзамена</a:t>
            </a:r>
            <a:r>
              <a:rPr lang="ru-RU" sz="1800" dirty="0">
                <a:latin typeface="Cambria" panose="02040503050406030204" pitchFamily="18" charset="0"/>
              </a:rPr>
              <a:t/>
            </a:r>
            <a:br>
              <a:rPr lang="ru-RU" sz="1800" dirty="0">
                <a:latin typeface="Cambria" panose="02040503050406030204" pitchFamily="18" charset="0"/>
              </a:rPr>
            </a:br>
            <a:r>
              <a:rPr lang="ru-RU" altLang="ru-RU" sz="1800" dirty="0" smtClean="0">
                <a:cs typeface="Arial" charset="0"/>
              </a:rPr>
              <a:t/>
            </a:r>
            <a:br>
              <a:rPr lang="ru-RU" altLang="ru-RU" sz="1800" dirty="0" smtClean="0">
                <a:cs typeface="Arial" charset="0"/>
              </a:rPr>
            </a:br>
            <a:endParaRPr lang="ru-RU" altLang="ru-RU" sz="1800" dirty="0" smtClean="0"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552923" y="6252055"/>
            <a:ext cx="900113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26958A-D6FA-4543-9E6F-F3E06896E151}" type="slidenum"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B2A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rgbClr val="00B2A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5659" name="Text Box 363"/>
          <p:cNvSpPr txBox="1">
            <a:spLocks noChangeArrowheads="1"/>
          </p:cNvSpPr>
          <p:nvPr/>
        </p:nvSpPr>
        <p:spPr bwMode="auto">
          <a:xfrm>
            <a:off x="1293912" y="496888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383319"/>
              </p:ext>
            </p:extLst>
          </p:nvPr>
        </p:nvGraphicFramePr>
        <p:xfrm>
          <a:off x="515932" y="1146629"/>
          <a:ext cx="9937104" cy="5571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391">
                  <a:extLst>
                    <a:ext uri="{9D8B030D-6E8A-4147-A177-3AD203B41FA5}">
                      <a16:colId xmlns:a16="http://schemas.microsoft.com/office/drawing/2014/main" val="4077991166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68521283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088401317"/>
                    </a:ext>
                  </a:extLst>
                </a:gridCol>
                <a:gridCol w="3396177">
                  <a:extLst>
                    <a:ext uri="{9D8B030D-6E8A-4147-A177-3AD203B41FA5}">
                      <a16:colId xmlns:a16="http://schemas.microsoft.com/office/drawing/2014/main" val="11099303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Действующие</a:t>
                      </a:r>
                      <a:r>
                        <a:rPr lang="ru-RU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нормы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Планируемые изменения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729784"/>
                  </a:ext>
                </a:extLst>
              </a:tr>
              <a:tr h="925304">
                <a:tc rowSpan="2"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Формат</a:t>
                      </a:r>
                      <a:r>
                        <a:rPr lang="ru-RU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</a:t>
                      </a:r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валификационного экзамена в области оценочной деятельности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</a:pPr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Единый для</a:t>
                      </a:r>
                      <a:r>
                        <a:rPr lang="ru-RU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всех оценщиков к</a:t>
                      </a:r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валификационный экзамен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области оценочной деятельности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(«вход» в профессию, подтверждение уровня квалификации)</a:t>
                      </a:r>
                      <a:endParaRPr lang="ru-RU" sz="11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Оценщик</a:t>
                      </a:r>
                      <a:r>
                        <a:rPr lang="ru-RU" sz="11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предоставляется право выбора: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Сдача экзамена в формате, установленном нормами действующих нормативных правовых актов. </a:t>
                      </a:r>
                    </a:p>
                    <a:p>
                      <a:pPr algn="just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Обязателен для «входа» в профессию!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474781"/>
                  </a:ext>
                </a:extLst>
              </a:tr>
              <a:tr h="10994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ru-RU" sz="1100" b="0" dirty="0" smtClean="0">
                          <a:solidFill>
                            <a:srgbClr val="008A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Сдача</a:t>
                      </a:r>
                      <a:r>
                        <a:rPr lang="ru-RU" sz="1100" b="1" dirty="0" smtClean="0">
                          <a:solidFill>
                            <a:srgbClr val="008A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теоретического экзамена.</a:t>
                      </a:r>
                    </a:p>
                    <a:p>
                      <a:pPr marL="0" marR="0" lvl="0" indent="0" algn="just" defTabSz="49892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Допускаются оценщики, осуществлявшие непрерывно в предыдущие три года оценочную деятельность и не имеющие в данный период мер дисциплинарного воздействия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441715"/>
                  </a:ext>
                </a:extLst>
              </a:tr>
              <a:tr h="814184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</a:t>
                      </a:r>
                      <a:r>
                        <a:rPr lang="ru-RU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индивидуального задания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Индивидуальное задание формируется </a:t>
                      </a:r>
                      <a:b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из </a:t>
                      </a:r>
                      <a:r>
                        <a:rPr lang="ru-RU" sz="1100" b="1" i="0" u="none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теоретической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100" b="0" i="0" u="none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общая и специальная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практической частей</a:t>
                      </a:r>
                    </a:p>
                    <a:p>
                      <a:pPr algn="just"/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8A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Теоретический</a:t>
                      </a:r>
                      <a:r>
                        <a:rPr lang="ru-RU" sz="1100" baseline="0" dirty="0" smtClean="0">
                          <a:solidFill>
                            <a:srgbClr val="008A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экзамен содержит только т</a:t>
                      </a:r>
                      <a:r>
                        <a:rPr lang="ru-RU" sz="1100" dirty="0" smtClean="0">
                          <a:solidFill>
                            <a:srgbClr val="008A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естовые вопросы </a:t>
                      </a:r>
                      <a:br>
                        <a:rPr lang="ru-RU" sz="1100" dirty="0" smtClean="0">
                          <a:solidFill>
                            <a:srgbClr val="008A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b="1" dirty="0" smtClean="0">
                          <a:solidFill>
                            <a:srgbClr val="008A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законодательству Российской Федерации</a:t>
                      </a:r>
                      <a:r>
                        <a:rPr lang="ru-RU" sz="1100" dirty="0" smtClean="0">
                          <a:solidFill>
                            <a:srgbClr val="008A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связанные </a:t>
                      </a:r>
                      <a:br>
                        <a:rPr lang="ru-RU" sz="1100" dirty="0" smtClean="0">
                          <a:solidFill>
                            <a:srgbClr val="008A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dirty="0" smtClean="0">
                          <a:solidFill>
                            <a:srgbClr val="008A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соответствующим</a:t>
                      </a:r>
                      <a:r>
                        <a:rPr lang="ru-RU" sz="1100" baseline="0" dirty="0" smtClean="0">
                          <a:solidFill>
                            <a:srgbClr val="008A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направлением </a:t>
                      </a:r>
                      <a:r>
                        <a:rPr lang="ru-RU" sz="1100" dirty="0" smtClean="0">
                          <a:solidFill>
                            <a:srgbClr val="008A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оценочной деятельностью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360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вопросов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 вопросов 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индивидуальных заданиях по направлениям «Оценка недвижимости» и «Оценка движимого имущества»;</a:t>
                      </a:r>
                    </a:p>
                    <a:p>
                      <a:pPr algn="just"/>
                      <a:endParaRPr lang="ru-RU" sz="800" b="0" i="0" u="none" strike="noStrike" kern="1200" baseline="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ru-RU" sz="1100" b="1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 вопроса 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индивидуальном задании по направлению «Оценка бизнеса»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100" b="1" dirty="0" smtClean="0">
                          <a:solidFill>
                            <a:srgbClr val="008A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Уменьшение количества вопросов </a:t>
                      </a:r>
                      <a:r>
                        <a:rPr lang="ru-RU" sz="1100" b="0" dirty="0" smtClean="0">
                          <a:solidFill>
                            <a:srgbClr val="008A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1100" b="0" baseline="0" dirty="0" smtClean="0">
                          <a:solidFill>
                            <a:srgbClr val="008A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индивидуальных заданиях </a:t>
                      </a:r>
                      <a:r>
                        <a:rPr lang="ru-RU" sz="1100" b="1" baseline="0" dirty="0" smtClean="0">
                          <a:solidFill>
                            <a:srgbClr val="008A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 сдаче теоретического экзамена:</a:t>
                      </a:r>
                    </a:p>
                    <a:p>
                      <a:pPr algn="just"/>
                      <a:endParaRPr lang="ru-RU" sz="1100" b="1" dirty="0" smtClean="0">
                        <a:solidFill>
                          <a:srgbClr val="008A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ru-RU" sz="1100" b="1" dirty="0" smtClean="0">
                          <a:solidFill>
                            <a:srgbClr val="008A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вопросов </a:t>
                      </a:r>
                      <a:r>
                        <a:rPr lang="ru-RU" sz="1100" b="1" baseline="0" dirty="0" smtClean="0">
                          <a:solidFill>
                            <a:srgbClr val="008A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aseline="0" dirty="0" smtClean="0">
                          <a:solidFill>
                            <a:srgbClr val="008A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индивидуальных заданиях по направлениям «Оценка недвижимости» и «Оценка движимого имущества»;</a:t>
                      </a:r>
                      <a:endParaRPr lang="ru-RU" sz="1100" dirty="0" smtClean="0">
                        <a:solidFill>
                          <a:srgbClr val="008A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ru-RU" sz="1100" dirty="0" smtClean="0">
                        <a:solidFill>
                          <a:srgbClr val="008A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ru-RU" sz="1100" b="1" dirty="0" smtClean="0">
                          <a:solidFill>
                            <a:srgbClr val="008A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вопросов </a:t>
                      </a:r>
                      <a:r>
                        <a:rPr lang="ru-RU" sz="1100" dirty="0" smtClean="0">
                          <a:solidFill>
                            <a:srgbClr val="008A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индивидуальном</a:t>
                      </a:r>
                      <a:r>
                        <a:rPr lang="ru-RU" sz="1100" baseline="0" dirty="0" smtClean="0">
                          <a:solidFill>
                            <a:srgbClr val="008A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задании по направлению «Оценка бизнеса»</a:t>
                      </a:r>
                      <a:endParaRPr lang="ru-RU" sz="1100" dirty="0" smtClean="0">
                        <a:solidFill>
                          <a:srgbClr val="008A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ru-RU" sz="1100" dirty="0">
                        <a:solidFill>
                          <a:srgbClr val="008A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334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Подтверждение стажа ОД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 заявлению о выдаче </a:t>
                      </a:r>
                      <a:r>
                        <a:rPr lang="ru-RU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квал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аттестата прилагаются копии документов, подтверждающих наличие у претендента стажа (опыта) работы</a:t>
                      </a:r>
                      <a:endParaRPr lang="ru-RU" sz="800" b="0" i="0" u="none" strike="noStrike" kern="1200" baseline="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100" b="1" baseline="0" dirty="0" smtClean="0">
                          <a:solidFill>
                            <a:srgbClr val="008A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Повторное направление документов,</a:t>
                      </a:r>
                      <a:r>
                        <a:rPr lang="ru-RU" sz="1100" b="0" baseline="0" dirty="0" smtClean="0">
                          <a:solidFill>
                            <a:srgbClr val="008A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подтверждающих стаж, </a:t>
                      </a:r>
                      <a:br>
                        <a:rPr lang="ru-RU" sz="1100" b="0" baseline="0" dirty="0" smtClean="0">
                          <a:solidFill>
                            <a:srgbClr val="008A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b="1" baseline="0" dirty="0" smtClean="0">
                          <a:solidFill>
                            <a:srgbClr val="008A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требуется:</a:t>
                      </a:r>
                    </a:p>
                    <a:p>
                      <a:pPr algn="just"/>
                      <a:r>
                        <a:rPr lang="ru-RU" sz="1100" b="0" baseline="0" dirty="0" smtClean="0">
                          <a:solidFill>
                            <a:srgbClr val="008A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случае если ранее выдавался </a:t>
                      </a:r>
                      <a:r>
                        <a:rPr lang="ru-RU" sz="1100" b="0" baseline="0" dirty="0" err="1" smtClean="0">
                          <a:solidFill>
                            <a:srgbClr val="008A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квал</a:t>
                      </a:r>
                      <a:r>
                        <a:rPr lang="ru-RU" sz="1100" b="0" baseline="0" dirty="0" smtClean="0">
                          <a:solidFill>
                            <a:srgbClr val="008A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аттестат;</a:t>
                      </a:r>
                    </a:p>
                    <a:p>
                      <a:pPr algn="just"/>
                      <a:r>
                        <a:rPr lang="ru-RU" sz="1100" b="0" baseline="0" dirty="0" smtClean="0">
                          <a:solidFill>
                            <a:srgbClr val="008A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 подаче нескольких заявлений.</a:t>
                      </a:r>
                      <a:endParaRPr lang="ru-RU" sz="1100" b="0" dirty="0">
                        <a:solidFill>
                          <a:srgbClr val="008A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475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41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214471" y="555219"/>
            <a:ext cx="8499280" cy="435491"/>
          </a:xfrm>
          <a:prstGeom prst="rect">
            <a:avLst/>
          </a:prstGeom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altLang="ru-RU" dirty="0">
                <a:solidFill>
                  <a:srgbClr val="003990"/>
                </a:solidFill>
                <a:cs typeface="Arial" pitchFamily="34" charset="0"/>
              </a:rPr>
              <a:t>Апробация апелляционного механизма</a:t>
            </a:r>
            <a:r>
              <a:rPr lang="ru-RU" sz="1800" dirty="0" smtClean="0">
                <a:latin typeface="Cambria" panose="02040503050406030204" pitchFamily="18" charset="0"/>
              </a:rPr>
              <a:t/>
            </a:r>
            <a:br>
              <a:rPr lang="ru-RU" sz="1800" dirty="0" smtClean="0">
                <a:latin typeface="Cambria" panose="02040503050406030204" pitchFamily="18" charset="0"/>
              </a:rPr>
            </a:br>
            <a:r>
              <a:rPr lang="ru-RU" altLang="ru-RU" sz="1800" dirty="0" smtClean="0">
                <a:cs typeface="Arial" charset="0"/>
              </a:rPr>
              <a:t/>
            </a:r>
            <a:br>
              <a:rPr lang="ru-RU" altLang="ru-RU" sz="1800" dirty="0" smtClean="0">
                <a:cs typeface="Arial" charset="0"/>
              </a:rPr>
            </a:br>
            <a:endParaRPr lang="ru-RU" altLang="ru-RU" sz="1800" dirty="0" smtClean="0"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761055" y="6373982"/>
            <a:ext cx="900113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26958A-D6FA-4543-9E6F-F3E06896E151}" type="slidenum"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B2A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rgbClr val="00B2A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5659" name="Text Box 363"/>
          <p:cNvSpPr txBox="1">
            <a:spLocks noChangeArrowheads="1"/>
          </p:cNvSpPr>
          <p:nvPr/>
        </p:nvSpPr>
        <p:spPr bwMode="auto">
          <a:xfrm>
            <a:off x="1293912" y="496888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349598" y="5589240"/>
            <a:ext cx="36829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32123" y="3193032"/>
            <a:ext cx="3557239" cy="425062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12700">
            <a:solidFill>
              <a:srgbClr val="4F81BD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Комиссии по направлениям </a:t>
            </a:r>
            <a:b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оценочной деятельности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32123" y="4933569"/>
            <a:ext cx="1847278" cy="362909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12700">
            <a:solidFill>
              <a:srgbClr val="4F81BD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Оценка бизнеса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32123" y="4316880"/>
            <a:ext cx="1847278" cy="460941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12700">
            <a:solidFill>
              <a:srgbClr val="4F81BD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Оценка 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движимого имущества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32123" y="3794011"/>
            <a:ext cx="1847278" cy="362909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12700">
            <a:solidFill>
              <a:srgbClr val="4F81BD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Оценка недвижимости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281264" y="5733501"/>
            <a:ext cx="381959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984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270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Один член апелляционного органа может быть </a:t>
            </a:r>
            <a:b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в составе не более 2-х комиссий по направлениям оценочной деятельности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35851" y="2474780"/>
            <a:ext cx="3557239" cy="463895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12700">
            <a:solidFill>
              <a:srgbClr val="4F81BD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Апелляционный орган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451985" y="3949802"/>
            <a:ext cx="1537377" cy="119509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270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Рассмотрение </a:t>
            </a:r>
            <a:b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апелляций </a:t>
            </a:r>
            <a:b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принятие </a:t>
            </a:r>
            <a:b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ним решений</a:t>
            </a:r>
          </a:p>
        </p:txBody>
      </p:sp>
      <p:cxnSp>
        <p:nvCxnSpPr>
          <p:cNvPr id="70" name="Прямая со стрелкой 69"/>
          <p:cNvCxnSpPr>
            <a:endCxn id="58" idx="0"/>
          </p:cNvCxnSpPr>
          <p:nvPr/>
        </p:nvCxnSpPr>
        <p:spPr>
          <a:xfrm>
            <a:off x="3218373" y="3629684"/>
            <a:ext cx="2301" cy="3201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>
            <a:stCxn id="41" idx="2"/>
            <a:endCxn id="19" idx="0"/>
          </p:cNvCxnSpPr>
          <p:nvPr/>
        </p:nvCxnSpPr>
        <p:spPr>
          <a:xfrm flipH="1">
            <a:off x="2210743" y="2938675"/>
            <a:ext cx="3728" cy="2543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Группа 39"/>
          <p:cNvGrpSpPr/>
          <p:nvPr/>
        </p:nvGrpSpPr>
        <p:grpSpPr>
          <a:xfrm>
            <a:off x="432123" y="1353151"/>
            <a:ext cx="10072272" cy="652119"/>
            <a:chOff x="199664" y="1354301"/>
            <a:chExt cx="10072272" cy="652119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199664" y="1365047"/>
              <a:ext cx="2210547" cy="641373"/>
            </a:xfrm>
            <a:prstGeom prst="roundRect">
              <a:avLst/>
            </a:prstGeom>
            <a:gradFill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12700">
              <a:solidFill>
                <a:srgbClr val="4F81BD"/>
              </a:solidFill>
              <a:rou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70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Проект положений </a:t>
              </a:r>
              <a:b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об апелляционном рабочем органе Совета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2861042" y="1368668"/>
              <a:ext cx="2057683" cy="634132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70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Апробация </a:t>
              </a:r>
              <a:b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апелляционного механизма</a:t>
              </a: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5355814" y="1368668"/>
              <a:ext cx="1751676" cy="634132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70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Подготовка законопроекта</a:t>
              </a:r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7486994" y="1354301"/>
              <a:ext cx="2784942" cy="641373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70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Подготовка скорректированных </a:t>
              </a:r>
              <a:b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 учетом апробации положений </a:t>
              </a:r>
              <a:b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об апелляционном механизме</a:t>
              </a:r>
            </a:p>
          </p:txBody>
        </p:sp>
        <p:cxnSp>
          <p:nvCxnSpPr>
            <p:cNvPr id="48" name="Прямая со стрелкой 47"/>
            <p:cNvCxnSpPr>
              <a:endCxn id="44" idx="1"/>
            </p:cNvCxnSpPr>
            <p:nvPr/>
          </p:nvCxnSpPr>
          <p:spPr>
            <a:xfrm>
              <a:off x="2401260" y="1677707"/>
              <a:ext cx="459782" cy="802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>
              <a:endCxn id="45" idx="1"/>
            </p:cNvCxnSpPr>
            <p:nvPr/>
          </p:nvCxnSpPr>
          <p:spPr>
            <a:xfrm>
              <a:off x="4918725" y="1681720"/>
              <a:ext cx="437089" cy="4014"/>
            </a:xfrm>
            <a:prstGeom prst="straightConnector1">
              <a:avLst/>
            </a:prstGeom>
            <a:ln>
              <a:solidFill>
                <a:srgbClr val="008C6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/>
            <p:nvPr/>
          </p:nvCxnSpPr>
          <p:spPr>
            <a:xfrm>
              <a:off x="7107490" y="1681720"/>
              <a:ext cx="360040" cy="0"/>
            </a:xfrm>
            <a:prstGeom prst="straightConnector1">
              <a:avLst/>
            </a:prstGeom>
            <a:ln>
              <a:solidFill>
                <a:srgbClr val="D52B1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Прямоугольник 72"/>
          <p:cNvSpPr/>
          <p:nvPr/>
        </p:nvSpPr>
        <p:spPr>
          <a:xfrm>
            <a:off x="4735123" y="2251661"/>
            <a:ext cx="62151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99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Требования к членам комиссии: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00399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873259" y="2568727"/>
            <a:ext cx="5631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стаж (опыт) работы в оценке не менее 10 лет;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не менее 20 подписанных отчетов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по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направлению;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отсутствие судимости;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отсутствие мер дисциплинарного воздействия.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600" b="0" i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78" name="Диаграмма 77"/>
          <p:cNvGraphicFramePr>
            <a:graphicFrameLocks/>
          </p:cNvGraphicFramePr>
          <p:nvPr>
            <p:extLst/>
          </p:nvPr>
        </p:nvGraphicFramePr>
        <p:xfrm>
          <a:off x="4798911" y="3851166"/>
          <a:ext cx="4855359" cy="2579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270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161888" y="182591"/>
            <a:ext cx="8499280" cy="946537"/>
          </a:xfrm>
          <a:prstGeom prst="rect">
            <a:avLst/>
          </a:prstGeom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ru-RU" altLang="ru-RU" dirty="0" smtClean="0">
                <a:solidFill>
                  <a:srgbClr val="003990"/>
                </a:solidFill>
                <a:cs typeface="Arial" pitchFamily="34" charset="0"/>
              </a:rPr>
              <a:t>рассмотрение </a:t>
            </a:r>
            <a:r>
              <a:rPr lang="ru-RU" altLang="ru-RU" dirty="0">
                <a:solidFill>
                  <a:srgbClr val="003990"/>
                </a:solidFill>
                <a:cs typeface="Arial" pitchFamily="34" charset="0"/>
              </a:rPr>
              <a:t>апелляции и принятие решения</a:t>
            </a:r>
            <a:r>
              <a:rPr lang="ru-RU" altLang="ru-RU" dirty="0" smtClean="0">
                <a:solidFill>
                  <a:srgbClr val="003990"/>
                </a:solidFill>
                <a:cs typeface="Arial" pitchFamily="34" charset="0"/>
              </a:rPr>
              <a:t/>
            </a:r>
            <a:br>
              <a:rPr lang="ru-RU" altLang="ru-RU" dirty="0" smtClean="0">
                <a:solidFill>
                  <a:srgbClr val="003990"/>
                </a:solidFill>
                <a:cs typeface="Arial" pitchFamily="34" charset="0"/>
              </a:rPr>
            </a:br>
            <a:r>
              <a:rPr lang="ru-RU" altLang="ru-RU" sz="1400" dirty="0" smtClean="0">
                <a:solidFill>
                  <a:srgbClr val="003990"/>
                </a:solidFill>
                <a:cs typeface="Arial" pitchFamily="34" charset="0"/>
              </a:rPr>
              <a:t>по состоянию на 8 декабря 2020 </a:t>
            </a:r>
            <a:r>
              <a:rPr lang="ru-RU" altLang="ru-RU" sz="1100" dirty="0" smtClean="0">
                <a:solidFill>
                  <a:srgbClr val="003990"/>
                </a:solidFill>
                <a:cs typeface="Arial" pitchFamily="34" charset="0"/>
              </a:rPr>
              <a:t>года</a:t>
            </a:r>
            <a:r>
              <a:rPr lang="ru-RU" sz="1800" dirty="0" smtClean="0">
                <a:latin typeface="Cambria" panose="02040503050406030204" pitchFamily="18" charset="0"/>
              </a:rPr>
              <a:t/>
            </a:r>
            <a:br>
              <a:rPr lang="ru-RU" sz="1800" dirty="0" smtClean="0">
                <a:latin typeface="Cambria" panose="02040503050406030204" pitchFamily="18" charset="0"/>
              </a:rPr>
            </a:br>
            <a:r>
              <a:rPr lang="ru-RU" altLang="ru-RU" sz="1800" dirty="0" smtClean="0">
                <a:cs typeface="Arial" charset="0"/>
              </a:rPr>
              <a:t/>
            </a:r>
            <a:br>
              <a:rPr lang="ru-RU" altLang="ru-RU" sz="1800" dirty="0" smtClean="0">
                <a:cs typeface="Arial" charset="0"/>
              </a:rPr>
            </a:br>
            <a:endParaRPr lang="ru-RU" altLang="ru-RU" sz="1800" dirty="0" smtClean="0"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761055" y="6373982"/>
            <a:ext cx="900113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26958A-D6FA-4543-9E6F-F3E06896E151}" type="slidenum"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B2A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rgbClr val="00B2A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5659" name="Text Box 363"/>
          <p:cNvSpPr txBox="1">
            <a:spLocks noChangeArrowheads="1"/>
          </p:cNvSpPr>
          <p:nvPr/>
        </p:nvSpPr>
        <p:spPr bwMode="auto">
          <a:xfrm>
            <a:off x="1293912" y="496888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564744" y="1289330"/>
            <a:ext cx="1458335" cy="414947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12700">
            <a:solidFill>
              <a:srgbClr val="4F81BD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Рассмотрение апелляции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2695998" y="1298233"/>
            <a:ext cx="2643206" cy="419351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12700">
            <a:solidFill>
              <a:srgbClr val="4F81BD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подкомиссия из 3-х человек</a:t>
            </a:r>
          </a:p>
          <a:p>
            <a:pPr marL="1270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(единогласное принятие решения)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012123" y="1292314"/>
            <a:ext cx="3165304" cy="41935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270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подкомиссия из 5-ти человек</a:t>
            </a:r>
          </a:p>
          <a:p>
            <a:pPr marL="1270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принятие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решения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большинством голосов)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75740" y="1986058"/>
            <a:ext cx="1458335" cy="450144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12700">
            <a:solidFill>
              <a:srgbClr val="4F81BD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Принятие решения</a:t>
            </a:r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1279526" y="1709756"/>
            <a:ext cx="0" cy="276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1038846" y="3242408"/>
            <a:ext cx="1794388" cy="56230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270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 отказе </a:t>
            </a:r>
            <a:b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удовлетворении апелляции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38846" y="3967903"/>
            <a:ext cx="1794388" cy="5765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270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 отложении рассмотрения апелляции 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038846" y="2608902"/>
            <a:ext cx="1794388" cy="47032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270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 удовлетворении апелляции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806979" y="2826386"/>
            <a:ext cx="2318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806979" y="3521326"/>
            <a:ext cx="2318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814353" y="4256173"/>
            <a:ext cx="2318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2023079" y="1496803"/>
            <a:ext cx="67291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5339204" y="1507908"/>
            <a:ext cx="67291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1122399" y="5429116"/>
            <a:ext cx="4169002" cy="12618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399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Поданы апелляции </a:t>
            </a:r>
            <a:r>
              <a:rPr kumimoji="0" lang="ru-RU" alt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99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на 7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399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СРО оценщиков из </a:t>
            </a:r>
            <a:r>
              <a:rPr kumimoji="0" lang="ru-RU" alt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99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13.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00399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99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В рассмотрении участвовали представители 13 СРО оценщиков.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00399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00399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44091" y="4821009"/>
            <a:ext cx="32404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D52B1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В период апробации решения носят рекомендательный характер!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00399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797046" y="2434804"/>
            <a:ext cx="9933" cy="18213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Диаграмма 26"/>
          <p:cNvGraphicFramePr>
            <a:graphicFrameLocks/>
          </p:cNvGraphicFramePr>
          <p:nvPr>
            <p:extLst/>
          </p:nvPr>
        </p:nvGraphicFramePr>
        <p:xfrm>
          <a:off x="4896619" y="3804716"/>
          <a:ext cx="5688632" cy="2569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/>
          </p:nvPr>
        </p:nvGraphicFramePr>
        <p:xfrm>
          <a:off x="3024411" y="1784475"/>
          <a:ext cx="7128792" cy="2108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4170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138548" y="374812"/>
            <a:ext cx="8499280" cy="435491"/>
          </a:xfrm>
          <a:prstGeom prst="rect">
            <a:avLst/>
          </a:prstGeom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altLang="ru-RU" sz="1800" dirty="0" smtClean="0">
                <a:solidFill>
                  <a:srgbClr val="003990"/>
                </a:solidFill>
                <a:cs typeface="Arial" pitchFamily="34" charset="0"/>
              </a:rPr>
              <a:t>Планируемые изменения  в закон об оценочной </a:t>
            </a:r>
            <a:br>
              <a:rPr lang="ru-RU" altLang="ru-RU" sz="1800" dirty="0" smtClean="0">
                <a:solidFill>
                  <a:srgbClr val="003990"/>
                </a:solidFill>
                <a:cs typeface="Arial" pitchFamily="34" charset="0"/>
              </a:rPr>
            </a:br>
            <a:r>
              <a:rPr lang="ru-RU" altLang="ru-RU" sz="1800" dirty="0" smtClean="0">
                <a:solidFill>
                  <a:srgbClr val="003990"/>
                </a:solidFill>
                <a:cs typeface="Arial" pitchFamily="34" charset="0"/>
              </a:rPr>
              <a:t>                                   деятельности</a:t>
            </a:r>
            <a:r>
              <a:rPr lang="ru-RU" altLang="ru-RU" sz="1800" dirty="0" smtClean="0">
                <a:cs typeface="Arial" charset="0"/>
              </a:rPr>
              <a:t/>
            </a:r>
            <a:br>
              <a:rPr lang="ru-RU" altLang="ru-RU" sz="1800" dirty="0" smtClean="0">
                <a:cs typeface="Arial" charset="0"/>
              </a:rPr>
            </a:br>
            <a:endParaRPr lang="ru-RU" altLang="ru-RU" sz="1800" dirty="0" smtClean="0"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761055" y="6373982"/>
            <a:ext cx="900113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26958A-D6FA-4543-9E6F-F3E06896E151}" type="slidenum"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B2A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rgbClr val="00B2A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5659" name="Text Box 363"/>
          <p:cNvSpPr txBox="1">
            <a:spLocks noChangeArrowheads="1"/>
          </p:cNvSpPr>
          <p:nvPr/>
        </p:nvSpPr>
        <p:spPr bwMode="auto">
          <a:xfrm>
            <a:off x="1293912" y="496888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38604" y="1139498"/>
            <a:ext cx="75393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C6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Уточнение норм имущественной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8C6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ответственности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358160" y="1478052"/>
            <a:ext cx="96510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возмещение убытков вне зависимости от обязательности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использования определенной оценщиком стоимости;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изменение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порядка возмещения убытков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отказ от полной имущественной ответственности оценщика и оценочной компании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и усиление роли страхования);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орядок пополнения компенсационного фонда СРО оценщиков в случае снижения его размера ниже минимального при осуществлении выплат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(обязанность СРО оценщиков пополнить ком. фонд в течение 3-х месяцев).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4131" y="3861048"/>
            <a:ext cx="97930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Наличие в штате не менее 2-х оценщиков по основному месту работы;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При оценке для государственных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и муниципальных нужд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:</a:t>
            </a: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срок существования оценочной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компании (только при оценке для гос. нужд);</a:t>
            </a: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количественные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требования к штату оценщиков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;</a:t>
            </a: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для оценки муниципальной собственности – возможность привлечения ЧПО;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требования к опыту работы оценщиков;</a:t>
            </a: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отсутствие серьезных мер дисциплинарного воздействия 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(приостановление, исключение)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4930" y="3522494"/>
            <a:ext cx="75262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C6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Требования к оценочной компании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008C6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6678" y="5615723"/>
            <a:ext cx="962557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83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161888" y="443886"/>
            <a:ext cx="8499280" cy="435491"/>
          </a:xfrm>
          <a:prstGeom prst="rect">
            <a:avLst/>
          </a:prstGeom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altLang="ru-RU" sz="1800" dirty="0" smtClean="0">
                <a:solidFill>
                  <a:srgbClr val="003990"/>
                </a:solidFill>
                <a:cs typeface="Arial" pitchFamily="34" charset="0"/>
              </a:rPr>
              <a:t>Оценочные компании</a:t>
            </a:r>
            <a:r>
              <a:rPr lang="ru-RU" sz="1800" dirty="0" smtClean="0">
                <a:latin typeface="Cambria" panose="02040503050406030204" pitchFamily="18" charset="0"/>
              </a:rPr>
              <a:t/>
            </a:r>
            <a:br>
              <a:rPr lang="ru-RU" sz="1800" dirty="0" smtClean="0">
                <a:latin typeface="Cambria" panose="02040503050406030204" pitchFamily="18" charset="0"/>
              </a:rPr>
            </a:br>
            <a:r>
              <a:rPr lang="ru-RU" altLang="ru-RU" sz="1800" dirty="0" smtClean="0">
                <a:cs typeface="Arial" charset="0"/>
              </a:rPr>
              <a:t/>
            </a:r>
            <a:br>
              <a:rPr lang="ru-RU" altLang="ru-RU" sz="1800" dirty="0" smtClean="0">
                <a:cs typeface="Arial" charset="0"/>
              </a:rPr>
            </a:br>
            <a:endParaRPr lang="ru-RU" altLang="ru-RU" sz="1800" dirty="0" smtClean="0"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761055" y="6373982"/>
            <a:ext cx="900113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26958A-D6FA-4543-9E6F-F3E06896E151}" type="slidenum"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B2A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rgbClr val="00B2A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5659" name="Text Box 363"/>
          <p:cNvSpPr txBox="1">
            <a:spLocks noChangeArrowheads="1"/>
          </p:cNvSpPr>
          <p:nvPr/>
        </p:nvSpPr>
        <p:spPr bwMode="auto">
          <a:xfrm>
            <a:off x="1293912" y="496888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4131" y="1241411"/>
            <a:ext cx="431130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8C6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Для всех: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8C6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н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аличие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в штате не менее 2-х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оценщиков по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основному месту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работы.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dirty="0">
              <a:solidFill>
                <a:srgbClr val="0070C0"/>
              </a:solidFill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D52B1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Почему: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D52B1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ф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52B1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иктивное количество оценщиков в компании (введение потребителей в заблуждение);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D52B1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52B1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принимают заказы на оценку, отдают ее исполнение не профессионалам;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D52B1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D52B1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у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52B1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силение ответственности компаний;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D52B1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с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52B1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окращение количества «фиктивных» компаний.     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D52B1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56659" y="1241411"/>
            <a:ext cx="526926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8C6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Для оценивающих гос.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C6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имущество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8C6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: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н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аличие в штате не менее 5-ти оценщиков; 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не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менее 2-х оценщиков с 5-летним членством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в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СРО, не менее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5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отчетов по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оценке недвижимости либо движимого имущества, не менее 2 отчетов по оценке бизнеса (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в зависимости от объекта оценки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);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отсутствие серьезных мер дисциплинарного воздействия (приостановление, исключение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); 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существование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компании не менее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5 лет.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D52B1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2B1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Почему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D52B1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: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52B1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конкурсные процедуры, основной критерий – цена, государство не может выбрать высококвалифицированных специалистов;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D52B1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D52B1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необходима прозрачность выбора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52B1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поставщиков;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52B1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результаты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D52B1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оценки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52B1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используются в сделках с гос. имуществом;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D52B1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D52B1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н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52B1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а проведение оценки тратятся бюджетные деньги.     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D52B1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78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28467" y="3429000"/>
            <a:ext cx="4464496" cy="1076867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СПАСИБО ЗА ВНИМАНИЕ!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26958A-D6FA-4543-9E6F-F3E06896E151}" type="slidenum">
              <a:rPr lang="ru-RU" altLang="ru-RU" smtClean="0"/>
              <a:pPr>
                <a:defRPr/>
              </a:pPr>
              <a:t>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9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Минэк20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Минэк2016" id="{AB017207-53ED-41E9-A0CE-095873F4D09C}" vid="{FEAE2900-24A1-420D-8E0D-782A4B2BEE6E}"/>
    </a:ext>
  </a:extLst>
</a:theme>
</file>

<file path=ppt/theme/theme2.xml><?xml version="1.0" encoding="utf-8"?>
<a:theme xmlns:a="http://schemas.openxmlformats.org/drawingml/2006/main" name="Шмуц-лис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нутренние страницы 2">
  <a:themeElements>
    <a:clrScheme name="MEDRF">
      <a:dk1>
        <a:srgbClr val="000000"/>
      </a:dk1>
      <a:lt1>
        <a:srgbClr val="FFFFFF"/>
      </a:lt1>
      <a:dk2>
        <a:srgbClr val="0065BD"/>
      </a:dk2>
      <a:lt2>
        <a:srgbClr val="FFFFFF"/>
      </a:lt2>
      <a:accent1>
        <a:srgbClr val="D8D8D8"/>
      </a:accent1>
      <a:accent2>
        <a:srgbClr val="0065BD"/>
      </a:accent2>
      <a:accent3>
        <a:srgbClr val="00A1DE"/>
      </a:accent3>
      <a:accent4>
        <a:srgbClr val="009B48"/>
      </a:accent4>
      <a:accent5>
        <a:srgbClr val="FED100"/>
      </a:accent5>
      <a:accent6>
        <a:srgbClr val="D52B1E"/>
      </a:accent6>
      <a:hlink>
        <a:srgbClr val="0065BD"/>
      </a:hlink>
      <a:folHlink>
        <a:srgbClr val="D52B1E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Минэко 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Минэко 2017" id="{4DD7B926-B821-43E1-BBBD-365164AD2EE9}" vid="{636A4370-B6FC-4EB0-AE99-D8B88AC77221}"/>
    </a:ext>
  </a:extLst>
</a:theme>
</file>

<file path=ppt/theme/theme5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 Минэк2016</Template>
  <TotalTime>83998</TotalTime>
  <Words>728</Words>
  <Application>Microsoft Office PowerPoint</Application>
  <PresentationFormat>Произвольный</PresentationFormat>
  <Paragraphs>179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9</vt:i4>
      </vt:variant>
    </vt:vector>
  </HeadingPairs>
  <TitlesOfParts>
    <vt:vector size="23" baseType="lpstr">
      <vt:lpstr>Arial</vt:lpstr>
      <vt:lpstr>Calibri</vt:lpstr>
      <vt:lpstr>Cambria</vt:lpstr>
      <vt:lpstr>Constantia</vt:lpstr>
      <vt:lpstr>Lucida Grande</vt:lpstr>
      <vt:lpstr>Stem</vt:lpstr>
      <vt:lpstr>Stem Medium</vt:lpstr>
      <vt:lpstr>Times New Roman</vt:lpstr>
      <vt:lpstr>Wingdings</vt:lpstr>
      <vt:lpstr>Тема Минэк2016</vt:lpstr>
      <vt:lpstr>Шмуц-лист</vt:lpstr>
      <vt:lpstr>1_Внутренние страницы 2</vt:lpstr>
      <vt:lpstr>Минэко 2017</vt:lpstr>
      <vt:lpstr>1_Тема Office</vt:lpstr>
      <vt:lpstr>Презентация PowerPoint</vt:lpstr>
      <vt:lpstr>Результаты сдачи Квалификационного экзамена по состоянию на 8 декабря 2020 года</vt:lpstr>
      <vt:lpstr>Количественные показатели по квалификационному экзамену (на 01.12.2020)  </vt:lpstr>
      <vt:lpstr>Планируемые изменения порядка проведения квалификационного экзамена  </vt:lpstr>
      <vt:lpstr>Апробация апелляционного механизма  </vt:lpstr>
      <vt:lpstr>рассмотрение апелляции и принятие решения по состоянию на 8 декабря 2020 года  </vt:lpstr>
      <vt:lpstr>Планируемые изменения  в закон об оценочной                                     деятельности </vt:lpstr>
      <vt:lpstr>Оценочные компании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 Сокращение сроков формирования Формализованного итогового решения.</dc:title>
  <dc:creator>Воронцова Анастасия Андреевна</dc:creator>
  <cp:lastModifiedBy>Филиппова Ирина Михайловна</cp:lastModifiedBy>
  <cp:revision>566</cp:revision>
  <cp:lastPrinted>2018-07-23T10:39:17Z</cp:lastPrinted>
  <dcterms:created xsi:type="dcterms:W3CDTF">2017-04-10T17:00:47Z</dcterms:created>
  <dcterms:modified xsi:type="dcterms:W3CDTF">2020-12-09T06:26:25Z</dcterms:modified>
</cp:coreProperties>
</file>